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jpg" ContentType="image/jp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png" ContentType="image/png"/>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8712200" cy="8718550"/>
  <p:notesSz cx="8712200" cy="871855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497205" y="2702750"/>
            <a:ext cx="5634990" cy="1830895"/>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994410" y="4882388"/>
            <a:ext cx="4640580" cy="2179637"/>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showMasterSp="0">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17" name="bg object 17"/>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EB2DE"/>
          </a:solidFill>
        </p:spPr>
        <p:txBody>
          <a:bodyPr wrap="square" lIns="0" tIns="0" rIns="0" bIns="0" rtlCol="0"/>
          <a:lstStyle/>
          <a:p/>
        </p:txBody>
      </p:sp>
      <p:sp>
        <p:nvSpPr>
          <p:cNvPr id="2" name="Holder 2"/>
          <p:cNvSpPr>
            <a:spLocks noGrp="1"/>
          </p:cNvSpPr>
          <p:nvPr>
            <p:ph type="title"/>
          </p:nvPr>
        </p:nvSpPr>
        <p:spPr/>
        <p:txBody>
          <a:bodyPr lIns="0" tIns="0" rIns="0" bIns="0"/>
          <a:lstStyle>
            <a:lvl1pPr>
              <a:defRPr sz="2000" b="1" i="0">
                <a:solidFill>
                  <a:srgbClr val="1EB2DE"/>
                </a:solidFill>
                <a:latin typeface="Trebuchet MS"/>
                <a:cs typeface="Trebuchet MS"/>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1EB2DE"/>
                </a:solidFill>
                <a:latin typeface="Trebuchet MS"/>
                <a:cs typeface="Trebuchet MS"/>
              </a:defRPr>
            </a:lvl1pPr>
          </a:lstStyle>
          <a:p/>
        </p:txBody>
      </p:sp>
      <p:sp>
        <p:nvSpPr>
          <p:cNvPr id="3" name="Holder 3"/>
          <p:cNvSpPr>
            <a:spLocks noGrp="1"/>
          </p:cNvSpPr>
          <p:nvPr>
            <p:ph idx="2" sz="half"/>
          </p:nvPr>
        </p:nvSpPr>
        <p:spPr>
          <a:xfrm>
            <a:off x="331470" y="2005266"/>
            <a:ext cx="2883789" cy="5754243"/>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414141" y="2005266"/>
            <a:ext cx="2883789" cy="5754243"/>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rgbClr val="1EB2DE"/>
                </a:solidFill>
                <a:latin typeface="Trebuchet MS"/>
                <a:cs typeface="Trebuchet MS"/>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39608" y="1011034"/>
            <a:ext cx="3550183" cy="635000"/>
          </a:xfrm>
          <a:prstGeom prst="rect">
            <a:avLst/>
          </a:prstGeom>
        </p:spPr>
        <p:txBody>
          <a:bodyPr wrap="square" lIns="0" tIns="0" rIns="0" bIns="0">
            <a:spAutoFit/>
          </a:bodyPr>
          <a:lstStyle>
            <a:lvl1pPr>
              <a:defRPr sz="2000" b="1" i="0">
                <a:solidFill>
                  <a:srgbClr val="1EB2DE"/>
                </a:solidFill>
                <a:latin typeface="Trebuchet MS"/>
                <a:cs typeface="Trebuchet MS"/>
              </a:defRPr>
            </a:lvl1pPr>
          </a:lstStyle>
          <a:p/>
        </p:txBody>
      </p:sp>
      <p:sp>
        <p:nvSpPr>
          <p:cNvPr id="3" name="Holder 3"/>
          <p:cNvSpPr>
            <a:spLocks noGrp="1"/>
          </p:cNvSpPr>
          <p:nvPr>
            <p:ph type="body" idx="1"/>
          </p:nvPr>
        </p:nvSpPr>
        <p:spPr>
          <a:xfrm>
            <a:off x="566157" y="1711160"/>
            <a:ext cx="5497085" cy="2366645"/>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idx="5" sz="quarter"/>
          </p:nvPr>
        </p:nvSpPr>
        <p:spPr>
          <a:xfrm>
            <a:off x="2253996" y="8108251"/>
            <a:ext cx="2121408" cy="435927"/>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31470" y="8108251"/>
            <a:ext cx="1524762" cy="43592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5811443" y="8019903"/>
            <a:ext cx="215900" cy="161925"/>
          </a:xfrm>
          <a:prstGeom prst="rect">
            <a:avLst/>
          </a:prstGeom>
        </p:spPr>
        <p:txBody>
          <a:bodyPr wrap="square" lIns="0" tIns="0" rIns="0" bIns="0">
            <a:spAutoFit/>
          </a:bodyPr>
          <a:lstStyle>
            <a:lvl1pPr>
              <a:defRPr sz="900" b="1" i="0">
                <a:solidFill>
                  <a:srgbClr val="231F20"/>
                </a:solidFill>
                <a:latin typeface="TeXGyrePagella"/>
                <a:cs typeface="TeXGyrePagella"/>
              </a:defRPr>
            </a:lvl1pPr>
          </a:lstStyle>
          <a:p>
            <a:pPr marL="38100">
              <a:lnSpc>
                <a:spcPct val="100000"/>
              </a:lnSpc>
              <a:spcBef>
                <a:spcPts val="30"/>
              </a:spcBef>
            </a:pPr>
            <a:fld id="{81D60167-4931-47E6-BA6A-407CBD079E47}" type="slidenum">
              <a:rPr dirty="0"/>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7.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icmje.org/icmje-recommendations.pdf" TargetMode="External"/><Relationship Id="rId3" Type="http://schemas.openxmlformats.org/officeDocument/2006/relationships/hyperlink" Target="http://www.nih.gov/sites/default/&#64257;les/about-nih/nih-director/testimonies/nih-" TargetMode="External"/><Relationship Id="rId4" Type="http://schemas.openxmlformats.org/officeDocument/2006/relationships/hyperlink" Target="http://www.ugc.ac.in/pdfnews/7771545_academic-integrity-Regulation2018.pdf" TargetMode="External"/><Relationship Id="rId5" Type="http://schemas.openxmlformats.org/officeDocument/2006/relationships/hyperlink" Target="http://dbtindia.gov.in/sites/default/&#64257;les/DBTresearch-misconduct13042016.pdf" TargetMode="External"/><Relationship Id="rId6" Type="http://schemas.openxmlformats.org/officeDocument/2006/relationships/hyperlink" Target="http://www.icmr.nic.in/sites/default/&#64257;les/guidelines/ICMR_Ethical_Guidelines_"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icmr.nic.in/sites/default/&#64257;les/guidelines/ICMR_Ethical_Guidelines" TargetMode="External"/><Relationship Id="rId3" Type="http://schemas.openxmlformats.org/officeDocument/2006/relationships/hyperlink" Target="http://dbtindia.gov.in/sites/default/&#64257;les/DBTresearch-misconduct13042016.pdf" TargetMode="External"/><Relationship Id="rId4" Type="http://schemas.openxmlformats.org/officeDocument/2006/relationships/hyperlink" Target="http://www.ugc.ac.in/pdfnews/7771545_academic-integrity-Regulation2018.pdf" TargetMode="External"/><Relationship Id="rId5" Type="http://schemas.openxmlformats.org/officeDocument/2006/relationships/hyperlink" Target="http://www.ncbs.res.in/sites/default/&#64257;les/policies/research_misconduct.pdf" TargetMode="External"/><Relationship Id="rId6" Type="http://schemas.openxmlformats.org/officeDocument/2006/relationships/hyperlink" Target="http://www.ugc.ac.in/pdfnews/6315352_UGC-Publi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8.jpg"/><Relationship Id="rId3" Type="http://schemas.openxmlformats.org/officeDocument/2006/relationships/image" Target="../media/image1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ethics.ncdirindia.org/Common_forms_for_Ethics_Committee.asp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071" y="1393"/>
            <a:ext cx="6621259" cy="8709609"/>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06755" y="578695"/>
            <a:ext cx="0" cy="5472430"/>
          </a:xfrm>
          <a:custGeom>
            <a:avLst/>
            <a:gdLst/>
            <a:ahLst/>
            <a:cxnLst/>
            <a:rect l="l" t="t" r="r" b="b"/>
            <a:pathLst>
              <a:path w="0" h="5472430">
                <a:moveTo>
                  <a:pt x="0" y="0"/>
                </a:moveTo>
                <a:lnTo>
                  <a:pt x="0" y="5472003"/>
                </a:lnTo>
              </a:path>
            </a:pathLst>
          </a:custGeom>
          <a:ln w="12701">
            <a:solidFill>
              <a:srgbClr val="1FB3DE"/>
            </a:solidFill>
          </a:ln>
        </p:spPr>
        <p:txBody>
          <a:bodyPr wrap="square" lIns="0" tIns="0" rIns="0" bIns="0" rtlCol="0"/>
          <a:lstStyle/>
          <a:p/>
        </p:txBody>
      </p:sp>
      <p:sp>
        <p:nvSpPr>
          <p:cNvPr id="3" name="object 3"/>
          <p:cNvSpPr txBox="1"/>
          <p:nvPr/>
        </p:nvSpPr>
        <p:spPr>
          <a:xfrm>
            <a:off x="530967" y="5836843"/>
            <a:ext cx="161925" cy="82550"/>
          </a:xfrm>
          <a:prstGeom prst="rect">
            <a:avLst/>
          </a:prstGeom>
        </p:spPr>
        <p:txBody>
          <a:bodyPr wrap="square" lIns="0" tIns="3810" rIns="0" bIns="0" rtlCol="0" vert="vert">
            <a:spAutoFit/>
          </a:bodyPr>
          <a:lstStyle/>
          <a:p>
            <a:pPr marL="12700">
              <a:lnSpc>
                <a:spcPct val="100000"/>
              </a:lnSpc>
              <a:spcBef>
                <a:spcPts val="30"/>
              </a:spcBef>
            </a:pPr>
            <a:r>
              <a:rPr dirty="0" sz="900" b="1">
                <a:solidFill>
                  <a:srgbClr val="231F20"/>
                </a:solidFill>
                <a:latin typeface="TeXGyrePagella"/>
                <a:cs typeface="TeXGyrePagella"/>
              </a:rPr>
              <a:t>8</a:t>
            </a:r>
            <a:endParaRPr sz="900">
              <a:latin typeface="TeXGyrePagella"/>
              <a:cs typeface="TeXGyrePagella"/>
            </a:endParaRPr>
          </a:p>
        </p:txBody>
      </p:sp>
      <p:sp>
        <p:nvSpPr>
          <p:cNvPr id="4" name="object 4"/>
          <p:cNvSpPr txBox="1"/>
          <p:nvPr/>
        </p:nvSpPr>
        <p:spPr>
          <a:xfrm>
            <a:off x="534728" y="561686"/>
            <a:ext cx="157480" cy="2444115"/>
          </a:xfrm>
          <a:prstGeom prst="rect">
            <a:avLst/>
          </a:prstGeom>
        </p:spPr>
        <p:txBody>
          <a:bodyPr wrap="square" lIns="0" tIns="6350" rIns="0" bIns="0" rtlCol="0" vert="vert">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5" name="object 5"/>
          <p:cNvSpPr/>
          <p:nvPr/>
        </p:nvSpPr>
        <p:spPr>
          <a:xfrm>
            <a:off x="7869834" y="2700"/>
            <a:ext cx="216535" cy="6624320"/>
          </a:xfrm>
          <a:custGeom>
            <a:avLst/>
            <a:gdLst/>
            <a:ahLst/>
            <a:cxnLst/>
            <a:rect l="l" t="t" r="r" b="b"/>
            <a:pathLst>
              <a:path w="216534" h="6624320">
                <a:moveTo>
                  <a:pt x="216001" y="6623994"/>
                </a:moveTo>
                <a:lnTo>
                  <a:pt x="216001" y="0"/>
                </a:lnTo>
                <a:lnTo>
                  <a:pt x="0" y="0"/>
                </a:lnTo>
                <a:lnTo>
                  <a:pt x="0" y="6623994"/>
                </a:lnTo>
                <a:lnTo>
                  <a:pt x="216001" y="6623994"/>
                </a:lnTo>
                <a:close/>
              </a:path>
            </a:pathLst>
          </a:custGeom>
          <a:solidFill>
            <a:srgbClr val="1FB3DE"/>
          </a:solidFill>
        </p:spPr>
        <p:txBody>
          <a:bodyPr wrap="square" lIns="0" tIns="0" rIns="0" bIns="0" rtlCol="0"/>
          <a:lstStyle/>
          <a:p/>
        </p:txBody>
      </p:sp>
      <p:sp>
        <p:nvSpPr>
          <p:cNvPr id="6" name="object 6"/>
          <p:cNvSpPr/>
          <p:nvPr/>
        </p:nvSpPr>
        <p:spPr>
          <a:xfrm>
            <a:off x="2606751" y="5865304"/>
            <a:ext cx="142240" cy="612775"/>
          </a:xfrm>
          <a:custGeom>
            <a:avLst/>
            <a:gdLst/>
            <a:ahLst/>
            <a:cxnLst/>
            <a:rect l="l" t="t" r="r" b="b"/>
            <a:pathLst>
              <a:path w="142239" h="612775">
                <a:moveTo>
                  <a:pt x="0" y="421665"/>
                </a:moveTo>
                <a:lnTo>
                  <a:pt x="35306" y="421665"/>
                </a:lnTo>
                <a:lnTo>
                  <a:pt x="35306" y="0"/>
                </a:lnTo>
                <a:lnTo>
                  <a:pt x="106730" y="0"/>
                </a:lnTo>
                <a:lnTo>
                  <a:pt x="106730" y="421665"/>
                </a:lnTo>
                <a:lnTo>
                  <a:pt x="142036" y="421665"/>
                </a:lnTo>
                <a:lnTo>
                  <a:pt x="71412" y="612381"/>
                </a:lnTo>
                <a:lnTo>
                  <a:pt x="0" y="421665"/>
                </a:lnTo>
                <a:close/>
              </a:path>
            </a:pathLst>
          </a:custGeom>
          <a:ln w="7733">
            <a:solidFill>
              <a:srgbClr val="010202"/>
            </a:solidFill>
          </a:ln>
        </p:spPr>
        <p:txBody>
          <a:bodyPr wrap="square" lIns="0" tIns="0" rIns="0" bIns="0" rtlCol="0"/>
          <a:lstStyle/>
          <a:p/>
        </p:txBody>
      </p:sp>
      <p:sp>
        <p:nvSpPr>
          <p:cNvPr id="7" name="object 7"/>
          <p:cNvSpPr/>
          <p:nvPr/>
        </p:nvSpPr>
        <p:spPr>
          <a:xfrm>
            <a:off x="4250709" y="2569813"/>
            <a:ext cx="149757" cy="208786"/>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5749271" y="1645711"/>
            <a:ext cx="150569" cy="212241"/>
          </a:xfrm>
          <a:prstGeom prst="rect">
            <a:avLst/>
          </a:prstGeom>
          <a:blipFill>
            <a:blip r:embed="rId3" cstate="print"/>
            <a:stretch>
              <a:fillRect/>
            </a:stretch>
          </a:blipFill>
        </p:spPr>
        <p:txBody>
          <a:bodyPr wrap="square" lIns="0" tIns="0" rIns="0" bIns="0" rtlCol="0"/>
          <a:lstStyle/>
          <a:p/>
        </p:txBody>
      </p:sp>
      <p:sp>
        <p:nvSpPr>
          <p:cNvPr id="9" name="object 9"/>
          <p:cNvSpPr/>
          <p:nvPr/>
        </p:nvSpPr>
        <p:spPr>
          <a:xfrm>
            <a:off x="2817946" y="1645698"/>
            <a:ext cx="150557" cy="212266"/>
          </a:xfrm>
          <a:prstGeom prst="rect">
            <a:avLst/>
          </a:prstGeom>
          <a:blipFill>
            <a:blip r:embed="rId4" cstate="print"/>
            <a:stretch>
              <a:fillRect/>
            </a:stretch>
          </a:blipFill>
        </p:spPr>
        <p:txBody>
          <a:bodyPr wrap="square" lIns="0" tIns="0" rIns="0" bIns="0" rtlCol="0"/>
          <a:lstStyle/>
          <a:p/>
        </p:txBody>
      </p:sp>
      <p:sp>
        <p:nvSpPr>
          <p:cNvPr id="10" name="object 10"/>
          <p:cNvSpPr/>
          <p:nvPr/>
        </p:nvSpPr>
        <p:spPr>
          <a:xfrm>
            <a:off x="5638723" y="4933873"/>
            <a:ext cx="142240" cy="313690"/>
          </a:xfrm>
          <a:custGeom>
            <a:avLst/>
            <a:gdLst/>
            <a:ahLst/>
            <a:cxnLst/>
            <a:rect l="l" t="t" r="r" b="b"/>
            <a:pathLst>
              <a:path w="142239" h="313689">
                <a:moveTo>
                  <a:pt x="0" y="222122"/>
                </a:moveTo>
                <a:lnTo>
                  <a:pt x="35293" y="222122"/>
                </a:lnTo>
                <a:lnTo>
                  <a:pt x="35293" y="0"/>
                </a:lnTo>
                <a:lnTo>
                  <a:pt x="106718" y="0"/>
                </a:lnTo>
                <a:lnTo>
                  <a:pt x="106718" y="222122"/>
                </a:lnTo>
                <a:lnTo>
                  <a:pt x="142024" y="222122"/>
                </a:lnTo>
                <a:lnTo>
                  <a:pt x="71412" y="313296"/>
                </a:lnTo>
                <a:lnTo>
                  <a:pt x="0" y="222122"/>
                </a:lnTo>
                <a:close/>
              </a:path>
            </a:pathLst>
          </a:custGeom>
          <a:ln w="7733">
            <a:solidFill>
              <a:srgbClr val="010202"/>
            </a:solidFill>
          </a:ln>
        </p:spPr>
        <p:txBody>
          <a:bodyPr wrap="square" lIns="0" tIns="0" rIns="0" bIns="0" rtlCol="0"/>
          <a:lstStyle/>
          <a:p/>
        </p:txBody>
      </p:sp>
      <p:sp>
        <p:nvSpPr>
          <p:cNvPr id="11" name="object 11"/>
          <p:cNvSpPr/>
          <p:nvPr/>
        </p:nvSpPr>
        <p:spPr>
          <a:xfrm>
            <a:off x="2870428" y="4933873"/>
            <a:ext cx="142240" cy="313690"/>
          </a:xfrm>
          <a:custGeom>
            <a:avLst/>
            <a:gdLst/>
            <a:ahLst/>
            <a:cxnLst/>
            <a:rect l="l" t="t" r="r" b="b"/>
            <a:pathLst>
              <a:path w="142239" h="313689">
                <a:moveTo>
                  <a:pt x="0" y="222122"/>
                </a:moveTo>
                <a:lnTo>
                  <a:pt x="35306" y="222122"/>
                </a:lnTo>
                <a:lnTo>
                  <a:pt x="35306" y="0"/>
                </a:lnTo>
                <a:lnTo>
                  <a:pt x="106718" y="0"/>
                </a:lnTo>
                <a:lnTo>
                  <a:pt x="106718" y="222122"/>
                </a:lnTo>
                <a:lnTo>
                  <a:pt x="142036" y="222122"/>
                </a:lnTo>
                <a:lnTo>
                  <a:pt x="71424" y="313296"/>
                </a:lnTo>
                <a:lnTo>
                  <a:pt x="0" y="222122"/>
                </a:lnTo>
                <a:close/>
              </a:path>
            </a:pathLst>
          </a:custGeom>
          <a:ln w="7733">
            <a:solidFill>
              <a:srgbClr val="010202"/>
            </a:solidFill>
          </a:ln>
        </p:spPr>
        <p:txBody>
          <a:bodyPr wrap="square" lIns="0" tIns="0" rIns="0" bIns="0" rtlCol="0"/>
          <a:lstStyle/>
          <a:p/>
        </p:txBody>
      </p:sp>
      <p:sp>
        <p:nvSpPr>
          <p:cNvPr id="12" name="object 12"/>
          <p:cNvSpPr/>
          <p:nvPr/>
        </p:nvSpPr>
        <p:spPr>
          <a:xfrm>
            <a:off x="5902388" y="5865317"/>
            <a:ext cx="142240" cy="635000"/>
          </a:xfrm>
          <a:custGeom>
            <a:avLst/>
            <a:gdLst/>
            <a:ahLst/>
            <a:cxnLst/>
            <a:rect l="l" t="t" r="r" b="b"/>
            <a:pathLst>
              <a:path w="142239" h="635000">
                <a:moveTo>
                  <a:pt x="0" y="450024"/>
                </a:moveTo>
                <a:lnTo>
                  <a:pt x="35318" y="450024"/>
                </a:lnTo>
                <a:lnTo>
                  <a:pt x="35318" y="0"/>
                </a:lnTo>
                <a:lnTo>
                  <a:pt x="106730" y="0"/>
                </a:lnTo>
                <a:lnTo>
                  <a:pt x="106730" y="450024"/>
                </a:lnTo>
                <a:lnTo>
                  <a:pt x="142036" y="450024"/>
                </a:lnTo>
                <a:lnTo>
                  <a:pt x="71424" y="634771"/>
                </a:lnTo>
                <a:lnTo>
                  <a:pt x="0" y="450024"/>
                </a:lnTo>
                <a:close/>
              </a:path>
            </a:pathLst>
          </a:custGeom>
          <a:ln w="7733">
            <a:solidFill>
              <a:srgbClr val="010202"/>
            </a:solidFill>
          </a:ln>
        </p:spPr>
        <p:txBody>
          <a:bodyPr wrap="square" lIns="0" tIns="0" rIns="0" bIns="0" rtlCol="0"/>
          <a:lstStyle/>
          <a:p/>
        </p:txBody>
      </p:sp>
      <p:sp>
        <p:nvSpPr>
          <p:cNvPr id="13" name="object 13"/>
          <p:cNvSpPr txBox="1"/>
          <p:nvPr/>
        </p:nvSpPr>
        <p:spPr>
          <a:xfrm>
            <a:off x="1002471" y="519314"/>
            <a:ext cx="6565265" cy="626745"/>
          </a:xfrm>
          <a:prstGeom prst="rect">
            <a:avLst/>
          </a:prstGeom>
        </p:spPr>
        <p:txBody>
          <a:bodyPr wrap="square" lIns="0" tIns="45085" rIns="0" bIns="0" rtlCol="0" vert="horz">
            <a:spAutoFit/>
          </a:bodyPr>
          <a:lstStyle/>
          <a:p>
            <a:pPr marL="153035" indent="-140970">
              <a:lnSpc>
                <a:spcPct val="100000"/>
              </a:lnSpc>
              <a:spcBef>
                <a:spcPts val="355"/>
              </a:spcBef>
              <a:buAutoNum type="arabicPeriod" startAt="9"/>
              <a:tabLst>
                <a:tab pos="153670" algn="l"/>
              </a:tabLst>
            </a:pPr>
            <a:r>
              <a:rPr dirty="0" u="sng" sz="1100" b="1">
                <a:solidFill>
                  <a:srgbClr val="231F20"/>
                </a:solidFill>
                <a:uFill>
                  <a:solidFill>
                    <a:srgbClr val="231F20"/>
                  </a:solidFill>
                </a:uFill>
                <a:latin typeface="TeXGyrePagella"/>
                <a:cs typeface="TeXGyrePagella"/>
              </a:rPr>
              <a:t>FLOW</a:t>
            </a:r>
            <a:r>
              <a:rPr dirty="0" u="sng" sz="1100" spc="-5" b="1">
                <a:solidFill>
                  <a:srgbClr val="231F20"/>
                </a:solidFill>
                <a:uFill>
                  <a:solidFill>
                    <a:srgbClr val="231F20"/>
                  </a:solidFill>
                </a:uFill>
                <a:latin typeface="TeXGyrePagella"/>
                <a:cs typeface="TeXGyrePagella"/>
              </a:rPr>
              <a:t> </a:t>
            </a:r>
            <a:r>
              <a:rPr dirty="0" u="sng" sz="1100" b="1">
                <a:solidFill>
                  <a:srgbClr val="231F20"/>
                </a:solidFill>
                <a:uFill>
                  <a:solidFill>
                    <a:srgbClr val="231F20"/>
                  </a:solidFill>
                </a:uFill>
                <a:latin typeface="TeXGyrePagella"/>
                <a:cs typeface="TeXGyrePagella"/>
              </a:rPr>
              <a:t>CHARTS</a:t>
            </a:r>
            <a:endParaRPr sz="1100">
              <a:latin typeface="TeXGyrePagella"/>
              <a:cs typeface="TeXGyrePagella"/>
            </a:endParaRPr>
          </a:p>
          <a:p>
            <a:pPr lvl="1" marL="12700" marR="5080">
              <a:lnSpc>
                <a:spcPct val="119600"/>
              </a:lnSpc>
              <a:buSzPct val="90909"/>
              <a:buAutoNum type="arabicPeriod"/>
              <a:tabLst>
                <a:tab pos="189230" algn="l"/>
              </a:tabLst>
            </a:pPr>
            <a:r>
              <a:rPr dirty="0" u="sng" sz="1100" b="1">
                <a:solidFill>
                  <a:srgbClr val="231F20"/>
                </a:solidFill>
                <a:uFill>
                  <a:solidFill>
                    <a:srgbClr val="231F20"/>
                  </a:solidFill>
                </a:uFill>
                <a:latin typeface="TeXGyrePagella"/>
                <a:cs typeface="TeXGyrePagella"/>
              </a:rPr>
              <a:t>:</a:t>
            </a:r>
            <a:r>
              <a:rPr dirty="0" sz="1100" spc="-55"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Review</a:t>
            </a:r>
            <a:r>
              <a:rPr dirty="0" sz="1100" spc="-45"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of</a:t>
            </a:r>
            <a:r>
              <a:rPr dirty="0" sz="1100" spc="-6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research</a:t>
            </a:r>
            <a:r>
              <a:rPr dirty="0" sz="1100" spc="-4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documents</a:t>
            </a:r>
            <a:r>
              <a:rPr dirty="0" u="sng" sz="1100" spc="-45" b="1">
                <a:solidFill>
                  <a:srgbClr val="231F20"/>
                </a:solidFill>
                <a:uFill>
                  <a:solidFill>
                    <a:srgbClr val="231F20"/>
                  </a:solidFill>
                </a:uFill>
                <a:latin typeface="TeXGyrePagella"/>
                <a:cs typeface="TeXGyrePagella"/>
              </a:rPr>
              <a:t> </a:t>
            </a:r>
            <a:r>
              <a:rPr dirty="0" u="sng" sz="1100" b="1">
                <a:solidFill>
                  <a:srgbClr val="231F20"/>
                </a:solidFill>
                <a:uFill>
                  <a:solidFill>
                    <a:srgbClr val="231F20"/>
                  </a:solidFill>
                </a:uFill>
                <a:latin typeface="TeXGyrePagella"/>
                <a:cs typeface="TeXGyrePagella"/>
              </a:rPr>
              <a:t>and</a:t>
            </a:r>
            <a:r>
              <a:rPr dirty="0" sz="1100" spc="-55"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handling</a:t>
            </a:r>
            <a:r>
              <a:rPr dirty="0" sz="1100" spc="-45"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research</a:t>
            </a:r>
            <a:r>
              <a:rPr dirty="0" sz="1100" spc="-4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misconduct</a:t>
            </a:r>
            <a:r>
              <a:rPr dirty="0" u="sng" sz="1100" spc="-40" b="1">
                <a:solidFill>
                  <a:srgbClr val="231F20"/>
                </a:solidFill>
                <a:uFill>
                  <a:solidFill>
                    <a:srgbClr val="231F20"/>
                  </a:solidFill>
                </a:uFill>
                <a:latin typeface="TeXGyrePagella"/>
                <a:cs typeface="TeXGyrePagella"/>
              </a:rPr>
              <a:t> </a:t>
            </a:r>
            <a:r>
              <a:rPr dirty="0" u="sng" sz="1100" b="1">
                <a:solidFill>
                  <a:srgbClr val="231F20"/>
                </a:solidFill>
                <a:uFill>
                  <a:solidFill>
                    <a:srgbClr val="231F20"/>
                  </a:solidFill>
                </a:uFill>
                <a:latin typeface="TeXGyrePagella"/>
                <a:cs typeface="TeXGyrePagella"/>
              </a:rPr>
              <a:t>before</a:t>
            </a:r>
            <a:r>
              <a:rPr dirty="0" sz="1100" spc="-5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publication/dissemination </a:t>
            </a:r>
            <a:r>
              <a:rPr dirty="0" u="sng" sz="1100" b="1">
                <a:solidFill>
                  <a:srgbClr val="231F20"/>
                </a:solidFill>
                <a:uFill>
                  <a:solidFill>
                    <a:srgbClr val="231F20"/>
                  </a:solidFill>
                </a:uFill>
                <a:latin typeface="TeXGyrePagella"/>
                <a:cs typeface="TeXGyrePagella"/>
              </a:rPr>
              <a:t> at</a:t>
            </a:r>
            <a:r>
              <a:rPr dirty="0" sz="110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Institutional</a:t>
            </a:r>
            <a:r>
              <a:rPr dirty="0" sz="1100" spc="-200" b="1">
                <a:solidFill>
                  <a:srgbClr val="231F20"/>
                </a:solidFill>
                <a:latin typeface="TeXGyrePagella"/>
                <a:cs typeface="TeXGyrePagella"/>
              </a:rPr>
              <a:t> </a:t>
            </a:r>
            <a:r>
              <a:rPr dirty="0" u="sng" sz="1100" b="1">
                <a:solidFill>
                  <a:srgbClr val="231F20"/>
                </a:solidFill>
                <a:uFill>
                  <a:solidFill>
                    <a:srgbClr val="231F20"/>
                  </a:solidFill>
                </a:uFill>
                <a:latin typeface="TeXGyrePagella"/>
                <a:cs typeface="TeXGyrePagella"/>
              </a:rPr>
              <a:t>level:</a:t>
            </a:r>
            <a:endParaRPr sz="1100">
              <a:latin typeface="TeXGyrePagella"/>
              <a:cs typeface="TeXGyrePagella"/>
            </a:endParaRPr>
          </a:p>
        </p:txBody>
      </p:sp>
      <p:sp>
        <p:nvSpPr>
          <p:cNvPr id="14" name="object 14"/>
          <p:cNvSpPr txBox="1"/>
          <p:nvPr/>
        </p:nvSpPr>
        <p:spPr>
          <a:xfrm>
            <a:off x="1101711" y="1249125"/>
            <a:ext cx="3134360" cy="396875"/>
          </a:xfrm>
          <a:prstGeom prst="rect">
            <a:avLst/>
          </a:prstGeom>
          <a:ln w="7733">
            <a:solidFill>
              <a:srgbClr val="010202"/>
            </a:solidFill>
          </a:ln>
        </p:spPr>
        <p:txBody>
          <a:bodyPr wrap="square" lIns="0" tIns="0" rIns="0" bIns="0" rtlCol="0" vert="horz">
            <a:spAutoFit/>
          </a:bodyPr>
          <a:lstStyle/>
          <a:p>
            <a:pPr algn="ctr" marR="5080">
              <a:lnSpc>
                <a:spcPts val="1220"/>
              </a:lnSpc>
            </a:pPr>
            <a:r>
              <a:rPr dirty="0" sz="1100">
                <a:solidFill>
                  <a:srgbClr val="231F20"/>
                </a:solidFill>
                <a:latin typeface="TeXGyrePagella"/>
                <a:cs typeface="TeXGyrePagella"/>
              </a:rPr>
              <a:t>RIU – facilitates and guides implementation of</a:t>
            </a:r>
            <a:endParaRPr sz="1100">
              <a:latin typeface="TeXGyrePagella"/>
              <a:cs typeface="TeXGyrePagella"/>
            </a:endParaRPr>
          </a:p>
          <a:p>
            <a:pPr algn="ctr">
              <a:lnSpc>
                <a:spcPct val="100000"/>
              </a:lnSpc>
              <a:spcBef>
                <a:spcPts val="284"/>
              </a:spcBef>
            </a:pPr>
            <a:r>
              <a:rPr dirty="0" sz="1100">
                <a:solidFill>
                  <a:srgbClr val="231F20"/>
                </a:solidFill>
                <a:latin typeface="TeXGyrePagella"/>
                <a:cs typeface="TeXGyrePagella"/>
              </a:rPr>
              <a:t>policy</a:t>
            </a:r>
            <a:endParaRPr sz="1100">
              <a:latin typeface="TeXGyrePagella"/>
              <a:cs typeface="TeXGyrePagella"/>
            </a:endParaRPr>
          </a:p>
        </p:txBody>
      </p:sp>
      <p:sp>
        <p:nvSpPr>
          <p:cNvPr id="15" name="object 15"/>
          <p:cNvSpPr txBox="1"/>
          <p:nvPr/>
        </p:nvSpPr>
        <p:spPr>
          <a:xfrm>
            <a:off x="4415625" y="1243187"/>
            <a:ext cx="3134360" cy="402590"/>
          </a:xfrm>
          <a:prstGeom prst="rect">
            <a:avLst/>
          </a:prstGeom>
          <a:ln w="7733">
            <a:solidFill>
              <a:srgbClr val="010202"/>
            </a:solidFill>
          </a:ln>
        </p:spPr>
        <p:txBody>
          <a:bodyPr wrap="square" lIns="0" tIns="0" rIns="0" bIns="0" rtlCol="0" vert="horz">
            <a:spAutoFit/>
          </a:bodyPr>
          <a:lstStyle/>
          <a:p>
            <a:pPr algn="ctr">
              <a:lnSpc>
                <a:spcPts val="1245"/>
              </a:lnSpc>
            </a:pPr>
            <a:r>
              <a:rPr dirty="0" sz="1100">
                <a:solidFill>
                  <a:srgbClr val="231F20"/>
                </a:solidFill>
                <a:latin typeface="TeXGyrePagella"/>
                <a:cs typeface="TeXGyrePagella"/>
              </a:rPr>
              <a:t>IBU- develops and updates policy</a:t>
            </a:r>
            <a:r>
              <a:rPr dirty="0" sz="1100" spc="-10">
                <a:solidFill>
                  <a:srgbClr val="231F20"/>
                </a:solidFill>
                <a:latin typeface="TeXGyrePagella"/>
                <a:cs typeface="TeXGyrePagella"/>
              </a:rPr>
              <a:t> </a:t>
            </a:r>
            <a:r>
              <a:rPr dirty="0" sz="1100">
                <a:solidFill>
                  <a:srgbClr val="231F20"/>
                </a:solidFill>
                <a:latin typeface="TeXGyrePagella"/>
                <a:cs typeface="TeXGyrePagella"/>
              </a:rPr>
              <a:t>and</a:t>
            </a:r>
            <a:endParaRPr sz="1100">
              <a:latin typeface="TeXGyrePagella"/>
              <a:cs typeface="TeXGyrePagella"/>
            </a:endParaRPr>
          </a:p>
          <a:p>
            <a:pPr algn="ctr">
              <a:lnSpc>
                <a:spcPct val="100000"/>
              </a:lnSpc>
              <a:spcBef>
                <a:spcPts val="284"/>
              </a:spcBef>
            </a:pPr>
            <a:r>
              <a:rPr dirty="0" sz="1100">
                <a:solidFill>
                  <a:srgbClr val="231F20"/>
                </a:solidFill>
                <a:latin typeface="TeXGyrePagella"/>
                <a:cs typeface="TeXGyrePagella"/>
              </a:rPr>
              <a:t>guidance</a:t>
            </a:r>
            <a:endParaRPr sz="1100">
              <a:latin typeface="TeXGyrePagella"/>
              <a:cs typeface="TeXGyrePagella"/>
            </a:endParaRPr>
          </a:p>
        </p:txBody>
      </p:sp>
      <p:sp>
        <p:nvSpPr>
          <p:cNvPr id="16" name="object 16"/>
          <p:cNvSpPr txBox="1"/>
          <p:nvPr/>
        </p:nvSpPr>
        <p:spPr>
          <a:xfrm>
            <a:off x="2028532" y="1854911"/>
            <a:ext cx="4594225" cy="254000"/>
          </a:xfrm>
          <a:prstGeom prst="rect">
            <a:avLst/>
          </a:prstGeom>
          <a:ln w="7733">
            <a:solidFill>
              <a:srgbClr val="010202"/>
            </a:solidFill>
          </a:ln>
        </p:spPr>
        <p:txBody>
          <a:bodyPr wrap="square" lIns="0" tIns="17780" rIns="0" bIns="0" rtlCol="0" vert="horz">
            <a:spAutoFit/>
          </a:bodyPr>
          <a:lstStyle/>
          <a:p>
            <a:pPr algn="ctr" marR="635">
              <a:lnSpc>
                <a:spcPct val="100000"/>
              </a:lnSpc>
              <a:spcBef>
                <a:spcPts val="140"/>
              </a:spcBef>
            </a:pPr>
            <a:r>
              <a:rPr dirty="0" sz="1100">
                <a:solidFill>
                  <a:srgbClr val="231F20"/>
                </a:solidFill>
                <a:latin typeface="TeXGyrePagella"/>
                <a:cs typeface="TeXGyrePagella"/>
              </a:rPr>
              <a:t>Research at ICMR Headquarters/ICMR Institutes</a:t>
            </a:r>
            <a:endParaRPr sz="1100">
              <a:latin typeface="TeXGyrePagella"/>
              <a:cs typeface="TeXGyrePagella"/>
            </a:endParaRPr>
          </a:p>
        </p:txBody>
      </p:sp>
      <p:sp>
        <p:nvSpPr>
          <p:cNvPr id="17" name="object 17"/>
          <p:cNvSpPr txBox="1"/>
          <p:nvPr/>
        </p:nvSpPr>
        <p:spPr>
          <a:xfrm>
            <a:off x="2028532" y="2317902"/>
            <a:ext cx="4594225" cy="254000"/>
          </a:xfrm>
          <a:prstGeom prst="rect">
            <a:avLst/>
          </a:prstGeom>
          <a:ln w="7733">
            <a:solidFill>
              <a:srgbClr val="010202"/>
            </a:solidFill>
          </a:ln>
        </p:spPr>
        <p:txBody>
          <a:bodyPr wrap="square" lIns="0" tIns="18415" rIns="0" bIns="0" rtlCol="0" vert="horz">
            <a:spAutoFit/>
          </a:bodyPr>
          <a:lstStyle/>
          <a:p>
            <a:pPr algn="ctr" marR="1270">
              <a:lnSpc>
                <a:spcPct val="100000"/>
              </a:lnSpc>
              <a:spcBef>
                <a:spcPts val="145"/>
              </a:spcBef>
            </a:pPr>
            <a:r>
              <a:rPr dirty="0" sz="1100">
                <a:solidFill>
                  <a:srgbClr val="231F20"/>
                </a:solidFill>
                <a:latin typeface="TeXGyrePagella"/>
                <a:cs typeface="TeXGyrePagella"/>
              </a:rPr>
              <a:t>Obtain approvals from SAC, EC, others, as applicable</a:t>
            </a:r>
            <a:endParaRPr sz="1100">
              <a:latin typeface="TeXGyrePagella"/>
              <a:cs typeface="TeXGyrePagella"/>
            </a:endParaRPr>
          </a:p>
        </p:txBody>
      </p:sp>
      <p:sp>
        <p:nvSpPr>
          <p:cNvPr id="18" name="object 18"/>
          <p:cNvSpPr txBox="1"/>
          <p:nvPr/>
        </p:nvSpPr>
        <p:spPr>
          <a:xfrm>
            <a:off x="3713734" y="4146791"/>
            <a:ext cx="1224280" cy="274955"/>
          </a:xfrm>
          <a:prstGeom prst="rect">
            <a:avLst/>
          </a:prstGeom>
          <a:ln w="7733">
            <a:solidFill>
              <a:srgbClr val="010202"/>
            </a:solidFill>
          </a:ln>
        </p:spPr>
        <p:txBody>
          <a:bodyPr wrap="square" lIns="0" tIns="28575" rIns="0" bIns="0" rtlCol="0" vert="horz">
            <a:spAutoFit/>
          </a:bodyPr>
          <a:lstStyle/>
          <a:p>
            <a:pPr marL="83185">
              <a:lnSpc>
                <a:spcPct val="100000"/>
              </a:lnSpc>
              <a:spcBef>
                <a:spcPts val="225"/>
              </a:spcBef>
            </a:pPr>
            <a:r>
              <a:rPr dirty="0" sz="1100">
                <a:solidFill>
                  <a:srgbClr val="231F20"/>
                </a:solidFill>
                <a:latin typeface="TeXGyrePagella"/>
                <a:cs typeface="TeXGyrePagella"/>
              </a:rPr>
              <a:t>Plagiarism</a:t>
            </a:r>
            <a:r>
              <a:rPr dirty="0" sz="1100" spc="-20">
                <a:solidFill>
                  <a:srgbClr val="231F20"/>
                </a:solidFill>
                <a:latin typeface="TeXGyrePagella"/>
                <a:cs typeface="TeXGyrePagella"/>
              </a:rPr>
              <a:t> </a:t>
            </a:r>
            <a:r>
              <a:rPr dirty="0" sz="1100">
                <a:solidFill>
                  <a:srgbClr val="231F20"/>
                </a:solidFill>
                <a:latin typeface="TeXGyrePagella"/>
                <a:cs typeface="TeXGyrePagella"/>
              </a:rPr>
              <a:t>check</a:t>
            </a:r>
            <a:endParaRPr sz="1100">
              <a:latin typeface="TeXGyrePagella"/>
              <a:cs typeface="TeXGyrePagella"/>
            </a:endParaRPr>
          </a:p>
        </p:txBody>
      </p:sp>
      <p:sp>
        <p:nvSpPr>
          <p:cNvPr id="19" name="object 19"/>
          <p:cNvSpPr txBox="1"/>
          <p:nvPr/>
        </p:nvSpPr>
        <p:spPr>
          <a:xfrm>
            <a:off x="1234180" y="5247170"/>
            <a:ext cx="2887345" cy="618490"/>
          </a:xfrm>
          <a:prstGeom prst="rect">
            <a:avLst/>
          </a:prstGeom>
          <a:ln w="7733">
            <a:solidFill>
              <a:srgbClr val="010202"/>
            </a:solidFill>
          </a:ln>
        </p:spPr>
        <p:txBody>
          <a:bodyPr wrap="square" lIns="0" tIns="8255" rIns="0" bIns="0" rtlCol="0" vert="horz">
            <a:spAutoFit/>
          </a:bodyPr>
          <a:lstStyle/>
          <a:p>
            <a:pPr marL="184150">
              <a:lnSpc>
                <a:spcPct val="100000"/>
              </a:lnSpc>
              <a:spcBef>
                <a:spcPts val="65"/>
              </a:spcBef>
            </a:pPr>
            <a:r>
              <a:rPr dirty="0" sz="1100">
                <a:solidFill>
                  <a:srgbClr val="231F20"/>
                </a:solidFill>
                <a:latin typeface="TeXGyrePagella"/>
                <a:cs typeface="TeXGyrePagella"/>
              </a:rPr>
              <a:t>Researcher will submit plagiarism</a:t>
            </a:r>
            <a:r>
              <a:rPr dirty="0" sz="1100" spc="-5">
                <a:solidFill>
                  <a:srgbClr val="231F20"/>
                </a:solidFill>
                <a:latin typeface="TeXGyrePagella"/>
                <a:cs typeface="TeXGyrePagella"/>
              </a:rPr>
              <a:t> </a:t>
            </a:r>
            <a:r>
              <a:rPr dirty="0" sz="1100">
                <a:solidFill>
                  <a:srgbClr val="231F20"/>
                </a:solidFill>
                <a:latin typeface="TeXGyrePagella"/>
                <a:cs typeface="TeXGyrePagella"/>
              </a:rPr>
              <a:t>check</a:t>
            </a:r>
            <a:endParaRPr sz="1100">
              <a:latin typeface="TeXGyrePagella"/>
              <a:cs typeface="TeXGyrePagella"/>
            </a:endParaRPr>
          </a:p>
          <a:p>
            <a:pPr marL="971550" marR="252095" indent="-722630">
              <a:lnSpc>
                <a:spcPct val="121600"/>
              </a:lnSpc>
            </a:pPr>
            <a:r>
              <a:rPr dirty="0" sz="1100">
                <a:solidFill>
                  <a:srgbClr val="231F20"/>
                </a:solidFill>
                <a:latin typeface="TeXGyrePagella"/>
                <a:cs typeface="TeXGyrePagella"/>
              </a:rPr>
              <a:t>report, documents and undertaking to  Director/Head</a:t>
            </a:r>
            <a:endParaRPr sz="1100">
              <a:latin typeface="TeXGyrePagella"/>
              <a:cs typeface="TeXGyrePagella"/>
            </a:endParaRPr>
          </a:p>
        </p:txBody>
      </p:sp>
      <p:sp>
        <p:nvSpPr>
          <p:cNvPr id="20" name="object 20"/>
          <p:cNvSpPr txBox="1"/>
          <p:nvPr/>
        </p:nvSpPr>
        <p:spPr>
          <a:xfrm>
            <a:off x="4529810" y="5247170"/>
            <a:ext cx="2887345" cy="618490"/>
          </a:xfrm>
          <a:prstGeom prst="rect">
            <a:avLst/>
          </a:prstGeom>
          <a:ln w="7733">
            <a:solidFill>
              <a:srgbClr val="010202"/>
            </a:solidFill>
          </a:ln>
        </p:spPr>
        <p:txBody>
          <a:bodyPr wrap="square" lIns="0" tIns="62230" rIns="0" bIns="0" rtlCol="0" vert="horz">
            <a:spAutoFit/>
          </a:bodyPr>
          <a:lstStyle/>
          <a:p>
            <a:pPr marL="490855" marR="229870" indent="-259715">
              <a:lnSpc>
                <a:spcPct val="121600"/>
              </a:lnSpc>
              <a:spcBef>
                <a:spcPts val="490"/>
              </a:spcBef>
            </a:pPr>
            <a:r>
              <a:rPr dirty="0" sz="1100">
                <a:solidFill>
                  <a:srgbClr val="231F20"/>
                </a:solidFill>
                <a:latin typeface="TeXGyrePagella"/>
                <a:cs typeface="TeXGyrePagella"/>
              </a:rPr>
              <a:t>Researcher will submit documents</a:t>
            </a:r>
            <a:r>
              <a:rPr dirty="0" sz="1100" spc="-15">
                <a:solidFill>
                  <a:srgbClr val="231F20"/>
                </a:solidFill>
                <a:latin typeface="TeXGyrePagella"/>
                <a:cs typeface="TeXGyrePagella"/>
              </a:rPr>
              <a:t> </a:t>
            </a:r>
            <a:r>
              <a:rPr dirty="0" sz="1100">
                <a:solidFill>
                  <a:srgbClr val="231F20"/>
                </a:solidFill>
                <a:latin typeface="TeXGyrePagella"/>
                <a:cs typeface="TeXGyrePagella"/>
              </a:rPr>
              <a:t>and  undertaking to</a:t>
            </a:r>
            <a:r>
              <a:rPr dirty="0" sz="1100" spc="-10">
                <a:solidFill>
                  <a:srgbClr val="231F20"/>
                </a:solidFill>
                <a:latin typeface="TeXGyrePagella"/>
                <a:cs typeface="TeXGyrePagella"/>
              </a:rPr>
              <a:t> </a:t>
            </a:r>
            <a:r>
              <a:rPr dirty="0" sz="1100">
                <a:solidFill>
                  <a:srgbClr val="231F20"/>
                </a:solidFill>
                <a:latin typeface="TeXGyrePagella"/>
                <a:cs typeface="TeXGyrePagella"/>
              </a:rPr>
              <a:t>Director/Head</a:t>
            </a:r>
            <a:endParaRPr sz="1100">
              <a:latin typeface="TeXGyrePagella"/>
              <a:cs typeface="TeXGyrePagella"/>
            </a:endParaRPr>
          </a:p>
        </p:txBody>
      </p:sp>
      <p:sp>
        <p:nvSpPr>
          <p:cNvPr id="21" name="object 21"/>
          <p:cNvSpPr txBox="1"/>
          <p:nvPr/>
        </p:nvSpPr>
        <p:spPr>
          <a:xfrm>
            <a:off x="1765134" y="4661217"/>
            <a:ext cx="2352675" cy="274955"/>
          </a:xfrm>
          <a:prstGeom prst="rect">
            <a:avLst/>
          </a:prstGeom>
          <a:ln w="7733">
            <a:solidFill>
              <a:srgbClr val="010202"/>
            </a:solidFill>
          </a:ln>
        </p:spPr>
        <p:txBody>
          <a:bodyPr wrap="square" lIns="0" tIns="28575" rIns="0" bIns="0" rtlCol="0" vert="horz">
            <a:spAutoFit/>
          </a:bodyPr>
          <a:lstStyle/>
          <a:p>
            <a:pPr marL="213995">
              <a:lnSpc>
                <a:spcPct val="100000"/>
              </a:lnSpc>
              <a:spcBef>
                <a:spcPts val="225"/>
              </a:spcBef>
            </a:pPr>
            <a:r>
              <a:rPr dirty="0" sz="1100">
                <a:solidFill>
                  <a:srgbClr val="231F20"/>
                </a:solidFill>
                <a:latin typeface="TeXGyrePagella"/>
                <a:cs typeface="TeXGyrePagella"/>
              </a:rPr>
              <a:t>Plagiarism check tool</a:t>
            </a:r>
            <a:r>
              <a:rPr dirty="0" sz="1100" spc="-15">
                <a:solidFill>
                  <a:srgbClr val="231F20"/>
                </a:solidFill>
                <a:latin typeface="TeXGyrePagella"/>
                <a:cs typeface="TeXGyrePagella"/>
              </a:rPr>
              <a:t> </a:t>
            </a:r>
            <a:r>
              <a:rPr dirty="0" sz="1100">
                <a:solidFill>
                  <a:srgbClr val="231F20"/>
                </a:solidFill>
                <a:latin typeface="TeXGyrePagella"/>
                <a:cs typeface="TeXGyrePagella"/>
              </a:rPr>
              <a:t>available</a:t>
            </a:r>
            <a:endParaRPr sz="1100">
              <a:latin typeface="TeXGyrePagella"/>
              <a:cs typeface="TeXGyrePagella"/>
            </a:endParaRPr>
          </a:p>
        </p:txBody>
      </p:sp>
      <p:sp>
        <p:nvSpPr>
          <p:cNvPr id="22" name="object 22"/>
          <p:cNvSpPr txBox="1"/>
          <p:nvPr/>
        </p:nvSpPr>
        <p:spPr>
          <a:xfrm>
            <a:off x="4533417" y="4661217"/>
            <a:ext cx="2352675" cy="274955"/>
          </a:xfrm>
          <a:prstGeom prst="rect">
            <a:avLst/>
          </a:prstGeom>
          <a:ln w="7733">
            <a:solidFill>
              <a:srgbClr val="010202"/>
            </a:solidFill>
          </a:ln>
        </p:spPr>
        <p:txBody>
          <a:bodyPr wrap="square" lIns="0" tIns="28575" rIns="0" bIns="0" rtlCol="0" vert="horz">
            <a:spAutoFit/>
          </a:bodyPr>
          <a:lstStyle/>
          <a:p>
            <a:pPr marL="93980">
              <a:lnSpc>
                <a:spcPct val="100000"/>
              </a:lnSpc>
              <a:spcBef>
                <a:spcPts val="225"/>
              </a:spcBef>
            </a:pPr>
            <a:r>
              <a:rPr dirty="0" sz="1100">
                <a:solidFill>
                  <a:srgbClr val="231F20"/>
                </a:solidFill>
                <a:latin typeface="TeXGyrePagella"/>
                <a:cs typeface="TeXGyrePagella"/>
              </a:rPr>
              <a:t>Plagiarism check tool not</a:t>
            </a:r>
            <a:r>
              <a:rPr dirty="0" sz="1100" spc="-15">
                <a:solidFill>
                  <a:srgbClr val="231F20"/>
                </a:solidFill>
                <a:latin typeface="TeXGyrePagella"/>
                <a:cs typeface="TeXGyrePagella"/>
              </a:rPr>
              <a:t> </a:t>
            </a:r>
            <a:r>
              <a:rPr dirty="0" sz="1100">
                <a:solidFill>
                  <a:srgbClr val="231F20"/>
                </a:solidFill>
                <a:latin typeface="TeXGyrePagella"/>
                <a:cs typeface="TeXGyrePagella"/>
              </a:rPr>
              <a:t>available</a:t>
            </a:r>
            <a:endParaRPr sz="1100">
              <a:latin typeface="TeXGyrePagella"/>
              <a:cs typeface="TeXGyrePagella"/>
            </a:endParaRPr>
          </a:p>
        </p:txBody>
      </p:sp>
      <p:sp>
        <p:nvSpPr>
          <p:cNvPr id="23" name="object 23"/>
          <p:cNvSpPr txBox="1"/>
          <p:nvPr/>
        </p:nvSpPr>
        <p:spPr>
          <a:xfrm>
            <a:off x="2028532" y="2776156"/>
            <a:ext cx="4594225" cy="254000"/>
          </a:xfrm>
          <a:prstGeom prst="rect">
            <a:avLst/>
          </a:prstGeom>
          <a:ln w="7733">
            <a:solidFill>
              <a:srgbClr val="010202"/>
            </a:solidFill>
          </a:ln>
        </p:spPr>
        <p:txBody>
          <a:bodyPr wrap="square" lIns="0" tIns="18415" rIns="0" bIns="0" rtlCol="0" vert="horz">
            <a:spAutoFit/>
          </a:bodyPr>
          <a:lstStyle/>
          <a:p>
            <a:pPr marL="61594">
              <a:lnSpc>
                <a:spcPct val="100000"/>
              </a:lnSpc>
              <a:spcBef>
                <a:spcPts val="145"/>
              </a:spcBef>
            </a:pPr>
            <a:r>
              <a:rPr dirty="0" sz="1100">
                <a:solidFill>
                  <a:srgbClr val="231F20"/>
                </a:solidFill>
                <a:latin typeface="TeXGyrePagella"/>
                <a:cs typeface="TeXGyrePagella"/>
              </a:rPr>
              <a:t>Conduct research in accordance with ICMR National Ethical</a:t>
            </a:r>
            <a:r>
              <a:rPr dirty="0" sz="1100" spc="45">
                <a:solidFill>
                  <a:srgbClr val="231F20"/>
                </a:solidFill>
                <a:latin typeface="TeXGyrePagella"/>
                <a:cs typeface="TeXGyrePagella"/>
              </a:rPr>
              <a:t> </a:t>
            </a:r>
            <a:r>
              <a:rPr dirty="0" sz="1100">
                <a:solidFill>
                  <a:srgbClr val="231F20"/>
                </a:solidFill>
                <a:latin typeface="TeXGyrePagella"/>
                <a:cs typeface="TeXGyrePagella"/>
              </a:rPr>
              <a:t>Guidelines</a:t>
            </a:r>
            <a:endParaRPr sz="1100">
              <a:latin typeface="TeXGyrePagella"/>
              <a:cs typeface="TeXGyrePagella"/>
            </a:endParaRPr>
          </a:p>
        </p:txBody>
      </p:sp>
      <p:sp>
        <p:nvSpPr>
          <p:cNvPr id="24" name="object 24"/>
          <p:cNvSpPr txBox="1"/>
          <p:nvPr/>
        </p:nvSpPr>
        <p:spPr>
          <a:xfrm>
            <a:off x="2028532" y="3233369"/>
            <a:ext cx="4594225" cy="254000"/>
          </a:xfrm>
          <a:prstGeom prst="rect">
            <a:avLst/>
          </a:prstGeom>
          <a:ln w="7733">
            <a:solidFill>
              <a:srgbClr val="010202"/>
            </a:solidFill>
          </a:ln>
        </p:spPr>
        <p:txBody>
          <a:bodyPr wrap="square" lIns="0" tIns="36195" rIns="0" bIns="0" rtlCol="0" vert="horz">
            <a:spAutoFit/>
          </a:bodyPr>
          <a:lstStyle/>
          <a:p>
            <a:pPr marL="443865">
              <a:lnSpc>
                <a:spcPct val="100000"/>
              </a:lnSpc>
              <a:spcBef>
                <a:spcPts val="285"/>
              </a:spcBef>
            </a:pPr>
            <a:r>
              <a:rPr dirty="0" sz="1100">
                <a:solidFill>
                  <a:srgbClr val="231F20"/>
                </a:solidFill>
                <a:latin typeface="TeXGyrePagella"/>
                <a:cs typeface="TeXGyrePagella"/>
              </a:rPr>
              <a:t>Maintain integrity in data collection, analysis and</a:t>
            </a:r>
            <a:r>
              <a:rPr dirty="0" sz="1100" spc="10">
                <a:solidFill>
                  <a:srgbClr val="231F20"/>
                </a:solidFill>
                <a:latin typeface="TeXGyrePagella"/>
                <a:cs typeface="TeXGyrePagella"/>
              </a:rPr>
              <a:t> </a:t>
            </a:r>
            <a:r>
              <a:rPr dirty="0" sz="1100">
                <a:solidFill>
                  <a:srgbClr val="231F20"/>
                </a:solidFill>
                <a:latin typeface="TeXGyrePagella"/>
                <a:cs typeface="TeXGyrePagella"/>
              </a:rPr>
              <a:t>reporting</a:t>
            </a:r>
            <a:endParaRPr sz="1100">
              <a:latin typeface="TeXGyrePagella"/>
              <a:cs typeface="TeXGyrePagella"/>
            </a:endParaRPr>
          </a:p>
        </p:txBody>
      </p:sp>
      <p:sp>
        <p:nvSpPr>
          <p:cNvPr id="25" name="object 25"/>
          <p:cNvSpPr txBox="1"/>
          <p:nvPr/>
        </p:nvSpPr>
        <p:spPr>
          <a:xfrm>
            <a:off x="2028532" y="3689946"/>
            <a:ext cx="4594225" cy="254000"/>
          </a:xfrm>
          <a:prstGeom prst="rect">
            <a:avLst/>
          </a:prstGeom>
          <a:ln w="7733">
            <a:solidFill>
              <a:srgbClr val="010202"/>
            </a:solidFill>
          </a:ln>
        </p:spPr>
        <p:txBody>
          <a:bodyPr wrap="square" lIns="0" tIns="17145" rIns="0" bIns="0" rtlCol="0" vert="horz">
            <a:spAutoFit/>
          </a:bodyPr>
          <a:lstStyle/>
          <a:p>
            <a:pPr marL="243840">
              <a:lnSpc>
                <a:spcPct val="100000"/>
              </a:lnSpc>
              <a:spcBef>
                <a:spcPts val="135"/>
              </a:spcBef>
            </a:pPr>
            <a:r>
              <a:rPr dirty="0" sz="1100">
                <a:solidFill>
                  <a:srgbClr val="231F20"/>
                </a:solidFill>
                <a:latin typeface="TeXGyrePagella"/>
                <a:cs typeface="TeXGyrePagella"/>
              </a:rPr>
              <a:t>Before publication/dissemination, research document is</a:t>
            </a:r>
            <a:r>
              <a:rPr dirty="0" sz="1100" spc="15">
                <a:solidFill>
                  <a:srgbClr val="231F20"/>
                </a:solidFill>
                <a:latin typeface="TeXGyrePagella"/>
                <a:cs typeface="TeXGyrePagella"/>
              </a:rPr>
              <a:t> </a:t>
            </a:r>
            <a:r>
              <a:rPr dirty="0" sz="1100">
                <a:solidFill>
                  <a:srgbClr val="231F20"/>
                </a:solidFill>
                <a:latin typeface="TeXGyrePagella"/>
                <a:cs typeface="TeXGyrePagella"/>
              </a:rPr>
              <a:t>prepared</a:t>
            </a:r>
            <a:endParaRPr sz="1100">
              <a:latin typeface="TeXGyrePagella"/>
              <a:cs typeface="TeXGyrePagella"/>
            </a:endParaRPr>
          </a:p>
        </p:txBody>
      </p:sp>
      <p:sp>
        <p:nvSpPr>
          <p:cNvPr id="26" name="object 26"/>
          <p:cNvSpPr/>
          <p:nvPr/>
        </p:nvSpPr>
        <p:spPr>
          <a:xfrm>
            <a:off x="4250709" y="2108626"/>
            <a:ext cx="149757" cy="208786"/>
          </a:xfrm>
          <a:prstGeom prst="rect">
            <a:avLst/>
          </a:prstGeom>
          <a:blipFill>
            <a:blip r:embed="rId5" cstate="print"/>
            <a:stretch>
              <a:fillRect/>
            </a:stretch>
          </a:blipFill>
        </p:spPr>
        <p:txBody>
          <a:bodyPr wrap="square" lIns="0" tIns="0" rIns="0" bIns="0" rtlCol="0"/>
          <a:lstStyle/>
          <a:p/>
        </p:txBody>
      </p:sp>
      <p:sp>
        <p:nvSpPr>
          <p:cNvPr id="27" name="object 27"/>
          <p:cNvSpPr/>
          <p:nvPr/>
        </p:nvSpPr>
        <p:spPr>
          <a:xfrm>
            <a:off x="4250709" y="3025312"/>
            <a:ext cx="149757" cy="208786"/>
          </a:xfrm>
          <a:prstGeom prst="rect">
            <a:avLst/>
          </a:prstGeom>
          <a:blipFill>
            <a:blip r:embed="rId6" cstate="print"/>
            <a:stretch>
              <a:fillRect/>
            </a:stretch>
          </a:blipFill>
        </p:spPr>
        <p:txBody>
          <a:bodyPr wrap="square" lIns="0" tIns="0" rIns="0" bIns="0" rtlCol="0"/>
          <a:lstStyle/>
          <a:p/>
        </p:txBody>
      </p:sp>
      <p:sp>
        <p:nvSpPr>
          <p:cNvPr id="28" name="object 28"/>
          <p:cNvSpPr/>
          <p:nvPr/>
        </p:nvSpPr>
        <p:spPr>
          <a:xfrm>
            <a:off x="4250709" y="3483070"/>
            <a:ext cx="149757" cy="208799"/>
          </a:xfrm>
          <a:prstGeom prst="rect">
            <a:avLst/>
          </a:prstGeom>
          <a:blipFill>
            <a:blip r:embed="rId6" cstate="print"/>
            <a:stretch>
              <a:fillRect/>
            </a:stretch>
          </a:blipFill>
        </p:spPr>
        <p:txBody>
          <a:bodyPr wrap="square" lIns="0" tIns="0" rIns="0" bIns="0" rtlCol="0"/>
          <a:lstStyle/>
          <a:p/>
        </p:txBody>
      </p:sp>
      <p:sp>
        <p:nvSpPr>
          <p:cNvPr id="29" name="object 29"/>
          <p:cNvSpPr/>
          <p:nvPr/>
        </p:nvSpPr>
        <p:spPr>
          <a:xfrm>
            <a:off x="4250709" y="3941248"/>
            <a:ext cx="149757" cy="208799"/>
          </a:xfrm>
          <a:prstGeom prst="rect">
            <a:avLst/>
          </a:prstGeom>
          <a:blipFill>
            <a:blip r:embed="rId7" cstate="print"/>
            <a:stretch>
              <a:fillRect/>
            </a:stretch>
          </a:blipFill>
        </p:spPr>
        <p:txBody>
          <a:bodyPr wrap="square" lIns="0" tIns="0" rIns="0" bIns="0" rtlCol="0"/>
          <a:lstStyle/>
          <a:p/>
        </p:txBody>
      </p:sp>
      <p:sp>
        <p:nvSpPr>
          <p:cNvPr id="30" name="object 30"/>
          <p:cNvSpPr/>
          <p:nvPr/>
        </p:nvSpPr>
        <p:spPr>
          <a:xfrm>
            <a:off x="3709854" y="4417511"/>
            <a:ext cx="149769" cy="247318"/>
          </a:xfrm>
          <a:prstGeom prst="rect">
            <a:avLst/>
          </a:prstGeom>
          <a:blipFill>
            <a:blip r:embed="rId8" cstate="print"/>
            <a:stretch>
              <a:fillRect/>
            </a:stretch>
          </a:blipFill>
        </p:spPr>
        <p:txBody>
          <a:bodyPr wrap="square" lIns="0" tIns="0" rIns="0" bIns="0" rtlCol="0"/>
          <a:lstStyle/>
          <a:p/>
        </p:txBody>
      </p:sp>
      <p:sp>
        <p:nvSpPr>
          <p:cNvPr id="31" name="object 31"/>
          <p:cNvSpPr/>
          <p:nvPr/>
        </p:nvSpPr>
        <p:spPr>
          <a:xfrm>
            <a:off x="4791564" y="4418248"/>
            <a:ext cx="149757" cy="246658"/>
          </a:xfrm>
          <a:prstGeom prst="rect">
            <a:avLst/>
          </a:prstGeom>
          <a:blipFill>
            <a:blip r:embed="rId9" cstate="print"/>
            <a:stretch>
              <a:fillRect/>
            </a:stretch>
          </a:blipFill>
        </p:spPr>
        <p:txBody>
          <a:bodyPr wrap="square" lIns="0" tIns="0" rIns="0" bIns="0" rtlCol="0"/>
          <a:lstStyl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06755" y="578695"/>
            <a:ext cx="0" cy="5472430"/>
          </a:xfrm>
          <a:custGeom>
            <a:avLst/>
            <a:gdLst/>
            <a:ahLst/>
            <a:cxnLst/>
            <a:rect l="l" t="t" r="r" b="b"/>
            <a:pathLst>
              <a:path w="0" h="5472430">
                <a:moveTo>
                  <a:pt x="0" y="0"/>
                </a:moveTo>
                <a:lnTo>
                  <a:pt x="0" y="5472003"/>
                </a:lnTo>
              </a:path>
            </a:pathLst>
          </a:custGeom>
          <a:ln w="12701">
            <a:solidFill>
              <a:srgbClr val="1FB3DE"/>
            </a:solidFill>
          </a:ln>
        </p:spPr>
        <p:txBody>
          <a:bodyPr wrap="square" lIns="0" tIns="0" rIns="0" bIns="0" rtlCol="0"/>
          <a:lstStyle/>
          <a:p/>
        </p:txBody>
      </p:sp>
      <p:sp>
        <p:nvSpPr>
          <p:cNvPr id="3" name="object 3"/>
          <p:cNvSpPr txBox="1"/>
          <p:nvPr/>
        </p:nvSpPr>
        <p:spPr>
          <a:xfrm>
            <a:off x="530967" y="5836843"/>
            <a:ext cx="161925" cy="82550"/>
          </a:xfrm>
          <a:prstGeom prst="rect">
            <a:avLst/>
          </a:prstGeom>
        </p:spPr>
        <p:txBody>
          <a:bodyPr wrap="square" lIns="0" tIns="3810" rIns="0" bIns="0" rtlCol="0" vert="vert">
            <a:spAutoFit/>
          </a:bodyPr>
          <a:lstStyle/>
          <a:p>
            <a:pPr marL="12700">
              <a:lnSpc>
                <a:spcPct val="100000"/>
              </a:lnSpc>
              <a:spcBef>
                <a:spcPts val="30"/>
              </a:spcBef>
            </a:pPr>
            <a:r>
              <a:rPr dirty="0" sz="900" b="1">
                <a:solidFill>
                  <a:srgbClr val="231F20"/>
                </a:solidFill>
                <a:latin typeface="TeXGyrePagella"/>
                <a:cs typeface="TeXGyrePagella"/>
              </a:rPr>
              <a:t>9</a:t>
            </a:r>
            <a:endParaRPr sz="900">
              <a:latin typeface="TeXGyrePagella"/>
              <a:cs typeface="TeXGyrePagella"/>
            </a:endParaRPr>
          </a:p>
        </p:txBody>
      </p:sp>
      <p:sp>
        <p:nvSpPr>
          <p:cNvPr id="4" name="object 4"/>
          <p:cNvSpPr txBox="1"/>
          <p:nvPr/>
        </p:nvSpPr>
        <p:spPr>
          <a:xfrm>
            <a:off x="534728" y="561686"/>
            <a:ext cx="157480" cy="2444115"/>
          </a:xfrm>
          <a:prstGeom prst="rect">
            <a:avLst/>
          </a:prstGeom>
        </p:spPr>
        <p:txBody>
          <a:bodyPr wrap="square" lIns="0" tIns="6350" rIns="0" bIns="0" rtlCol="0" vert="vert">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5" name="object 5"/>
          <p:cNvSpPr/>
          <p:nvPr/>
        </p:nvSpPr>
        <p:spPr>
          <a:xfrm>
            <a:off x="7869834" y="2700"/>
            <a:ext cx="216535" cy="6624320"/>
          </a:xfrm>
          <a:custGeom>
            <a:avLst/>
            <a:gdLst/>
            <a:ahLst/>
            <a:cxnLst/>
            <a:rect l="l" t="t" r="r" b="b"/>
            <a:pathLst>
              <a:path w="216534" h="6624320">
                <a:moveTo>
                  <a:pt x="216001" y="6623994"/>
                </a:moveTo>
                <a:lnTo>
                  <a:pt x="216001" y="0"/>
                </a:lnTo>
                <a:lnTo>
                  <a:pt x="0" y="0"/>
                </a:lnTo>
                <a:lnTo>
                  <a:pt x="0" y="6623994"/>
                </a:lnTo>
                <a:lnTo>
                  <a:pt x="216001" y="6623994"/>
                </a:lnTo>
                <a:close/>
              </a:path>
            </a:pathLst>
          </a:custGeom>
          <a:solidFill>
            <a:srgbClr val="1FB3DE"/>
          </a:solidFill>
        </p:spPr>
        <p:txBody>
          <a:bodyPr wrap="square" lIns="0" tIns="0" rIns="0" bIns="0" rtlCol="0"/>
          <a:lstStyle/>
          <a:p/>
        </p:txBody>
      </p:sp>
      <p:sp>
        <p:nvSpPr>
          <p:cNvPr id="6" name="object 6"/>
          <p:cNvSpPr/>
          <p:nvPr/>
        </p:nvSpPr>
        <p:spPr>
          <a:xfrm>
            <a:off x="1019289" y="916999"/>
            <a:ext cx="6309360" cy="1344295"/>
          </a:xfrm>
          <a:custGeom>
            <a:avLst/>
            <a:gdLst/>
            <a:ahLst/>
            <a:cxnLst/>
            <a:rect l="l" t="t" r="r" b="b"/>
            <a:pathLst>
              <a:path w="6309359" h="1344295">
                <a:moveTo>
                  <a:pt x="3186480" y="198305"/>
                </a:moveTo>
                <a:lnTo>
                  <a:pt x="64223" y="478755"/>
                </a:lnTo>
                <a:lnTo>
                  <a:pt x="3186480" y="758028"/>
                </a:lnTo>
                <a:lnTo>
                  <a:pt x="6308750" y="478755"/>
                </a:lnTo>
                <a:lnTo>
                  <a:pt x="3186480" y="198305"/>
                </a:lnTo>
                <a:close/>
              </a:path>
              <a:path w="6309359" h="1344295">
                <a:moveTo>
                  <a:pt x="1516595" y="268458"/>
                </a:moveTo>
                <a:lnTo>
                  <a:pt x="1559128" y="268458"/>
                </a:lnTo>
                <a:lnTo>
                  <a:pt x="1559128" y="0"/>
                </a:lnTo>
                <a:lnTo>
                  <a:pt x="1644192" y="0"/>
                </a:lnTo>
                <a:lnTo>
                  <a:pt x="1644192" y="268458"/>
                </a:lnTo>
                <a:lnTo>
                  <a:pt x="1685924" y="268458"/>
                </a:lnTo>
                <a:lnTo>
                  <a:pt x="1601660" y="341985"/>
                </a:lnTo>
                <a:lnTo>
                  <a:pt x="1516595" y="268458"/>
                </a:lnTo>
                <a:close/>
              </a:path>
              <a:path w="6309359" h="1344295">
                <a:moveTo>
                  <a:pt x="4812639" y="271565"/>
                </a:moveTo>
                <a:lnTo>
                  <a:pt x="4854371" y="271565"/>
                </a:lnTo>
                <a:lnTo>
                  <a:pt x="4854371" y="0"/>
                </a:lnTo>
                <a:lnTo>
                  <a:pt x="4939436" y="0"/>
                </a:lnTo>
                <a:lnTo>
                  <a:pt x="4939436" y="271565"/>
                </a:lnTo>
                <a:lnTo>
                  <a:pt x="4981155" y="271565"/>
                </a:lnTo>
                <a:lnTo>
                  <a:pt x="4896891" y="351351"/>
                </a:lnTo>
                <a:lnTo>
                  <a:pt x="4812639" y="271565"/>
                </a:lnTo>
                <a:close/>
              </a:path>
              <a:path w="6309359" h="1344295">
                <a:moveTo>
                  <a:pt x="1220508" y="922569"/>
                </a:moveTo>
                <a:lnTo>
                  <a:pt x="0" y="1132818"/>
                </a:lnTo>
                <a:lnTo>
                  <a:pt x="1220508" y="1343854"/>
                </a:lnTo>
                <a:lnTo>
                  <a:pt x="2441016" y="1132818"/>
                </a:lnTo>
                <a:lnTo>
                  <a:pt x="1220508" y="922569"/>
                </a:lnTo>
                <a:close/>
              </a:path>
              <a:path w="6309359" h="1344295">
                <a:moveTo>
                  <a:pt x="4366082" y="922569"/>
                </a:moveTo>
                <a:lnTo>
                  <a:pt x="2897492" y="1132805"/>
                </a:lnTo>
                <a:lnTo>
                  <a:pt x="4366082" y="1343854"/>
                </a:lnTo>
                <a:lnTo>
                  <a:pt x="5834646" y="1132805"/>
                </a:lnTo>
                <a:lnTo>
                  <a:pt x="4366082" y="922569"/>
                </a:lnTo>
                <a:close/>
              </a:path>
            </a:pathLst>
          </a:custGeom>
          <a:ln w="7733">
            <a:solidFill>
              <a:srgbClr val="010202"/>
            </a:solidFill>
          </a:ln>
        </p:spPr>
        <p:txBody>
          <a:bodyPr wrap="square" lIns="0" tIns="0" rIns="0" bIns="0" rtlCol="0"/>
          <a:lstStyle/>
          <a:p/>
        </p:txBody>
      </p:sp>
      <p:sp>
        <p:nvSpPr>
          <p:cNvPr id="7" name="object 7"/>
          <p:cNvSpPr txBox="1"/>
          <p:nvPr/>
        </p:nvSpPr>
        <p:spPr>
          <a:xfrm>
            <a:off x="1176958" y="298861"/>
            <a:ext cx="2887345" cy="618490"/>
          </a:xfrm>
          <a:prstGeom prst="rect">
            <a:avLst/>
          </a:prstGeom>
          <a:ln w="7733">
            <a:solidFill>
              <a:srgbClr val="010202"/>
            </a:solidFill>
          </a:ln>
        </p:spPr>
        <p:txBody>
          <a:bodyPr wrap="square" lIns="0" tIns="0" rIns="0" bIns="0" rtlCol="0" vert="horz">
            <a:spAutoFit/>
          </a:bodyPr>
          <a:lstStyle/>
          <a:p>
            <a:pPr algn="ctr" marR="205104">
              <a:lnSpc>
                <a:spcPts val="1295"/>
              </a:lnSpc>
            </a:pPr>
            <a:r>
              <a:rPr dirty="0" sz="1100">
                <a:solidFill>
                  <a:srgbClr val="231F20"/>
                </a:solidFill>
                <a:latin typeface="TeXGyrePagella"/>
                <a:cs typeface="TeXGyrePagella"/>
              </a:rPr>
              <a:t>Director/Head will forward submission</a:t>
            </a:r>
            <a:r>
              <a:rPr dirty="0" sz="1100" spc="-5">
                <a:solidFill>
                  <a:srgbClr val="231F20"/>
                </a:solidFill>
                <a:latin typeface="TeXGyrePagella"/>
                <a:cs typeface="TeXGyrePagella"/>
              </a:rPr>
              <a:t> </a:t>
            </a:r>
            <a:r>
              <a:rPr dirty="0" sz="1100">
                <a:solidFill>
                  <a:srgbClr val="231F20"/>
                </a:solidFill>
                <a:latin typeface="TeXGyrePagella"/>
                <a:cs typeface="TeXGyrePagella"/>
              </a:rPr>
              <a:t>to</a:t>
            </a:r>
            <a:endParaRPr sz="1100">
              <a:latin typeface="TeXGyrePagella"/>
              <a:cs typeface="TeXGyrePagella"/>
            </a:endParaRPr>
          </a:p>
          <a:p>
            <a:pPr algn="ctr" marL="391160" marR="594995" indent="1905">
              <a:lnSpc>
                <a:spcPct val="121600"/>
              </a:lnSpc>
            </a:pPr>
            <a:r>
              <a:rPr dirty="0" sz="1100">
                <a:solidFill>
                  <a:srgbClr val="231F20"/>
                </a:solidFill>
                <a:latin typeface="TeXGyrePagella"/>
                <a:cs typeface="TeXGyrePagella"/>
              </a:rPr>
              <a:t>RIO for review regarding  misconduct/plagiarism</a:t>
            </a:r>
            <a:r>
              <a:rPr dirty="0" sz="1100" spc="-30">
                <a:solidFill>
                  <a:srgbClr val="231F20"/>
                </a:solidFill>
                <a:latin typeface="TeXGyrePagella"/>
                <a:cs typeface="TeXGyrePagella"/>
              </a:rPr>
              <a:t> </a:t>
            </a:r>
            <a:r>
              <a:rPr dirty="0" sz="1100">
                <a:solidFill>
                  <a:srgbClr val="231F20"/>
                </a:solidFill>
                <a:latin typeface="TeXGyrePagella"/>
                <a:cs typeface="TeXGyrePagella"/>
              </a:rPr>
              <a:t>report</a:t>
            </a:r>
            <a:endParaRPr sz="1100">
              <a:latin typeface="TeXGyrePagella"/>
              <a:cs typeface="TeXGyrePagella"/>
            </a:endParaRPr>
          </a:p>
        </p:txBody>
      </p:sp>
      <p:sp>
        <p:nvSpPr>
          <p:cNvPr id="8" name="object 8"/>
          <p:cNvSpPr txBox="1"/>
          <p:nvPr/>
        </p:nvSpPr>
        <p:spPr>
          <a:xfrm>
            <a:off x="4472597" y="298861"/>
            <a:ext cx="2887345" cy="618490"/>
          </a:xfrm>
          <a:prstGeom prst="rect">
            <a:avLst/>
          </a:prstGeom>
          <a:ln w="7733">
            <a:solidFill>
              <a:srgbClr val="010202"/>
            </a:solidFill>
          </a:ln>
        </p:spPr>
        <p:txBody>
          <a:bodyPr wrap="square" lIns="0" tIns="62230" rIns="0" bIns="0" rtlCol="0" vert="horz">
            <a:spAutoFit/>
          </a:bodyPr>
          <a:lstStyle/>
          <a:p>
            <a:pPr marL="728345" marR="561975" indent="-374650">
              <a:lnSpc>
                <a:spcPct val="121600"/>
              </a:lnSpc>
              <a:spcBef>
                <a:spcPts val="490"/>
              </a:spcBef>
            </a:pPr>
            <a:r>
              <a:rPr dirty="0" sz="1100">
                <a:solidFill>
                  <a:srgbClr val="231F20"/>
                </a:solidFill>
                <a:latin typeface="TeXGyrePagella"/>
                <a:cs typeface="TeXGyrePagella"/>
              </a:rPr>
              <a:t>RIO facilitates plagiarism</a:t>
            </a:r>
            <a:r>
              <a:rPr dirty="0" sz="1100" spc="-30">
                <a:solidFill>
                  <a:srgbClr val="231F20"/>
                </a:solidFill>
                <a:latin typeface="TeXGyrePagella"/>
                <a:cs typeface="TeXGyrePagella"/>
              </a:rPr>
              <a:t> </a:t>
            </a:r>
            <a:r>
              <a:rPr dirty="0" sz="1100">
                <a:solidFill>
                  <a:srgbClr val="231F20"/>
                </a:solidFill>
                <a:latin typeface="TeXGyrePagella"/>
                <a:cs typeface="TeXGyrePagella"/>
              </a:rPr>
              <a:t>check  with help from</a:t>
            </a:r>
            <a:r>
              <a:rPr dirty="0" sz="1100" spc="-15">
                <a:solidFill>
                  <a:srgbClr val="231F20"/>
                </a:solidFill>
                <a:latin typeface="TeXGyrePagella"/>
                <a:cs typeface="TeXGyrePagella"/>
              </a:rPr>
              <a:t> </a:t>
            </a:r>
            <a:r>
              <a:rPr dirty="0" sz="1100">
                <a:solidFill>
                  <a:srgbClr val="231F20"/>
                </a:solidFill>
                <a:latin typeface="TeXGyrePagella"/>
                <a:cs typeface="TeXGyrePagella"/>
              </a:rPr>
              <a:t>RIU</a:t>
            </a:r>
            <a:endParaRPr sz="1100">
              <a:latin typeface="TeXGyrePagella"/>
              <a:cs typeface="TeXGyrePagella"/>
            </a:endParaRPr>
          </a:p>
        </p:txBody>
      </p:sp>
      <p:sp>
        <p:nvSpPr>
          <p:cNvPr id="9" name="object 9"/>
          <p:cNvSpPr txBox="1"/>
          <p:nvPr/>
        </p:nvSpPr>
        <p:spPr>
          <a:xfrm>
            <a:off x="2095360" y="1272413"/>
            <a:ext cx="4213225" cy="194310"/>
          </a:xfrm>
          <a:prstGeom prst="rect">
            <a:avLst/>
          </a:prstGeom>
        </p:spPr>
        <p:txBody>
          <a:bodyPr wrap="square" lIns="0" tIns="13335" rIns="0" bIns="0" rtlCol="0" vert="horz">
            <a:spAutoFit/>
          </a:bodyPr>
          <a:lstStyle/>
          <a:p>
            <a:pPr marL="12700">
              <a:lnSpc>
                <a:spcPct val="100000"/>
              </a:lnSpc>
              <a:spcBef>
                <a:spcPts val="105"/>
              </a:spcBef>
            </a:pPr>
            <a:r>
              <a:rPr dirty="0" sz="1100">
                <a:solidFill>
                  <a:srgbClr val="231F20"/>
                </a:solidFill>
                <a:latin typeface="TeXGyrePagella"/>
                <a:cs typeface="TeXGyrePagella"/>
              </a:rPr>
              <a:t>Review by RIO (Plagiarism check report, Documents,</a:t>
            </a:r>
            <a:r>
              <a:rPr dirty="0" sz="1100" spc="45">
                <a:solidFill>
                  <a:srgbClr val="231F20"/>
                </a:solidFill>
                <a:latin typeface="TeXGyrePagella"/>
                <a:cs typeface="TeXGyrePagella"/>
              </a:rPr>
              <a:t> </a:t>
            </a:r>
            <a:r>
              <a:rPr dirty="0" sz="1100">
                <a:solidFill>
                  <a:srgbClr val="231F20"/>
                </a:solidFill>
                <a:latin typeface="TeXGyrePagella"/>
                <a:cs typeface="TeXGyrePagella"/>
              </a:rPr>
              <a:t>Undertaking)</a:t>
            </a:r>
            <a:endParaRPr sz="1100">
              <a:latin typeface="TeXGyrePagella"/>
              <a:cs typeface="TeXGyrePagella"/>
            </a:endParaRPr>
          </a:p>
        </p:txBody>
      </p:sp>
      <p:sp>
        <p:nvSpPr>
          <p:cNvPr id="10" name="object 10"/>
          <p:cNvSpPr txBox="1"/>
          <p:nvPr/>
        </p:nvSpPr>
        <p:spPr>
          <a:xfrm>
            <a:off x="1470964" y="1946617"/>
            <a:ext cx="1531620" cy="194310"/>
          </a:xfrm>
          <a:prstGeom prst="rect">
            <a:avLst/>
          </a:prstGeom>
        </p:spPr>
        <p:txBody>
          <a:bodyPr wrap="square" lIns="0" tIns="13335" rIns="0" bIns="0" rtlCol="0" vert="horz">
            <a:spAutoFit/>
          </a:bodyPr>
          <a:lstStyle/>
          <a:p>
            <a:pPr marL="12700">
              <a:lnSpc>
                <a:spcPct val="100000"/>
              </a:lnSpc>
              <a:spcBef>
                <a:spcPts val="105"/>
              </a:spcBef>
            </a:pPr>
            <a:r>
              <a:rPr dirty="0" sz="1100">
                <a:solidFill>
                  <a:srgbClr val="231F20"/>
                </a:solidFill>
                <a:latin typeface="TeXGyrePagella"/>
                <a:cs typeface="TeXGyrePagella"/>
              </a:rPr>
              <a:t>No research</a:t>
            </a:r>
            <a:r>
              <a:rPr dirty="0" sz="1100" spc="-40">
                <a:solidFill>
                  <a:srgbClr val="231F20"/>
                </a:solidFill>
                <a:latin typeface="TeXGyrePagella"/>
                <a:cs typeface="TeXGyrePagella"/>
              </a:rPr>
              <a:t> </a:t>
            </a:r>
            <a:r>
              <a:rPr dirty="0" sz="1100">
                <a:solidFill>
                  <a:srgbClr val="231F20"/>
                </a:solidFill>
                <a:latin typeface="TeXGyrePagella"/>
                <a:cs typeface="TeXGyrePagella"/>
              </a:rPr>
              <a:t>misconduct</a:t>
            </a:r>
            <a:endParaRPr sz="1100">
              <a:latin typeface="TeXGyrePagella"/>
              <a:cs typeface="TeXGyrePagella"/>
            </a:endParaRPr>
          </a:p>
        </p:txBody>
      </p:sp>
      <p:sp>
        <p:nvSpPr>
          <p:cNvPr id="11" name="object 11"/>
          <p:cNvSpPr txBox="1"/>
          <p:nvPr/>
        </p:nvSpPr>
        <p:spPr>
          <a:xfrm>
            <a:off x="4394504" y="1946833"/>
            <a:ext cx="1976755" cy="194310"/>
          </a:xfrm>
          <a:prstGeom prst="rect">
            <a:avLst/>
          </a:prstGeom>
        </p:spPr>
        <p:txBody>
          <a:bodyPr wrap="square" lIns="0" tIns="13335" rIns="0" bIns="0" rtlCol="0" vert="horz">
            <a:spAutoFit/>
          </a:bodyPr>
          <a:lstStyle/>
          <a:p>
            <a:pPr marL="12700">
              <a:lnSpc>
                <a:spcPct val="100000"/>
              </a:lnSpc>
              <a:spcBef>
                <a:spcPts val="105"/>
              </a:spcBef>
            </a:pPr>
            <a:r>
              <a:rPr dirty="0" sz="1100">
                <a:solidFill>
                  <a:srgbClr val="231F20"/>
                </a:solidFill>
                <a:latin typeface="TeXGyrePagella"/>
                <a:cs typeface="TeXGyrePagella"/>
              </a:rPr>
              <a:t>Research misconduct</a:t>
            </a:r>
            <a:r>
              <a:rPr dirty="0" sz="1100" spc="-25">
                <a:solidFill>
                  <a:srgbClr val="231F20"/>
                </a:solidFill>
                <a:latin typeface="TeXGyrePagella"/>
                <a:cs typeface="TeXGyrePagella"/>
              </a:rPr>
              <a:t> </a:t>
            </a:r>
            <a:r>
              <a:rPr dirty="0" sz="1100">
                <a:solidFill>
                  <a:srgbClr val="231F20"/>
                </a:solidFill>
                <a:latin typeface="TeXGyrePagella"/>
                <a:cs typeface="TeXGyrePagella"/>
              </a:rPr>
              <a:t>identiﬁed</a:t>
            </a:r>
            <a:endParaRPr sz="1100">
              <a:latin typeface="TeXGyrePagella"/>
              <a:cs typeface="TeXGyrePagella"/>
            </a:endParaRPr>
          </a:p>
        </p:txBody>
      </p:sp>
      <p:sp>
        <p:nvSpPr>
          <p:cNvPr id="12" name="object 12"/>
          <p:cNvSpPr txBox="1"/>
          <p:nvPr/>
        </p:nvSpPr>
        <p:spPr>
          <a:xfrm>
            <a:off x="3835844" y="2414917"/>
            <a:ext cx="722630" cy="251460"/>
          </a:xfrm>
          <a:prstGeom prst="rect">
            <a:avLst/>
          </a:prstGeom>
          <a:solidFill>
            <a:srgbClr val="D7D7D8"/>
          </a:solidFill>
          <a:ln w="7733">
            <a:solidFill>
              <a:srgbClr val="010202"/>
            </a:solidFill>
          </a:ln>
        </p:spPr>
        <p:txBody>
          <a:bodyPr wrap="square" lIns="0" tIns="33020" rIns="0" bIns="0" rtlCol="0" vert="horz">
            <a:spAutoFit/>
          </a:bodyPr>
          <a:lstStyle/>
          <a:p>
            <a:pPr marL="167005">
              <a:lnSpc>
                <a:spcPct val="100000"/>
              </a:lnSpc>
              <a:spcBef>
                <a:spcPts val="260"/>
              </a:spcBef>
            </a:pPr>
            <a:r>
              <a:rPr dirty="0" sz="1100">
                <a:solidFill>
                  <a:srgbClr val="231F20"/>
                </a:solidFill>
                <a:latin typeface="TeXGyrePagella"/>
                <a:cs typeface="TeXGyrePagella"/>
              </a:rPr>
              <a:t>Minor</a:t>
            </a:r>
            <a:endParaRPr sz="1100">
              <a:latin typeface="TeXGyrePagella"/>
              <a:cs typeface="TeXGyrePagella"/>
            </a:endParaRPr>
          </a:p>
        </p:txBody>
      </p:sp>
      <p:sp>
        <p:nvSpPr>
          <p:cNvPr id="13" name="object 13"/>
          <p:cNvSpPr txBox="1"/>
          <p:nvPr/>
        </p:nvSpPr>
        <p:spPr>
          <a:xfrm>
            <a:off x="6191021" y="2414917"/>
            <a:ext cx="722630" cy="251460"/>
          </a:xfrm>
          <a:prstGeom prst="rect">
            <a:avLst/>
          </a:prstGeom>
          <a:solidFill>
            <a:srgbClr val="D7D7D8"/>
          </a:solidFill>
          <a:ln w="7733">
            <a:solidFill>
              <a:srgbClr val="010202"/>
            </a:solidFill>
          </a:ln>
        </p:spPr>
        <p:txBody>
          <a:bodyPr wrap="square" lIns="0" tIns="14604" rIns="0" bIns="0" rtlCol="0" vert="horz">
            <a:spAutoFit/>
          </a:bodyPr>
          <a:lstStyle/>
          <a:p>
            <a:pPr marL="176530">
              <a:lnSpc>
                <a:spcPct val="100000"/>
              </a:lnSpc>
              <a:spcBef>
                <a:spcPts val="114"/>
              </a:spcBef>
            </a:pPr>
            <a:r>
              <a:rPr dirty="0" sz="1100">
                <a:solidFill>
                  <a:srgbClr val="231F20"/>
                </a:solidFill>
                <a:latin typeface="TeXGyrePagella"/>
                <a:cs typeface="TeXGyrePagella"/>
              </a:rPr>
              <a:t>Major</a:t>
            </a:r>
            <a:endParaRPr sz="1100">
              <a:latin typeface="TeXGyrePagella"/>
              <a:cs typeface="TeXGyrePagella"/>
            </a:endParaRPr>
          </a:p>
        </p:txBody>
      </p:sp>
      <p:sp>
        <p:nvSpPr>
          <p:cNvPr id="14" name="object 14"/>
          <p:cNvSpPr txBox="1"/>
          <p:nvPr/>
        </p:nvSpPr>
        <p:spPr>
          <a:xfrm>
            <a:off x="3479584" y="2916237"/>
            <a:ext cx="1435100" cy="828675"/>
          </a:xfrm>
          <a:prstGeom prst="rect">
            <a:avLst/>
          </a:prstGeom>
          <a:solidFill>
            <a:srgbClr val="D7D7D8"/>
          </a:solidFill>
          <a:ln w="7733">
            <a:solidFill>
              <a:srgbClr val="010202"/>
            </a:solidFill>
          </a:ln>
        </p:spPr>
        <p:txBody>
          <a:bodyPr wrap="square" lIns="0" tIns="17780" rIns="0" bIns="0" rtlCol="0" vert="horz">
            <a:spAutoFit/>
          </a:bodyPr>
          <a:lstStyle/>
          <a:p>
            <a:pPr algn="ctr">
              <a:lnSpc>
                <a:spcPct val="100000"/>
              </a:lnSpc>
              <a:spcBef>
                <a:spcPts val="140"/>
              </a:spcBef>
            </a:pPr>
            <a:r>
              <a:rPr dirty="0" sz="1100">
                <a:solidFill>
                  <a:srgbClr val="231F20"/>
                </a:solidFill>
                <a:latin typeface="TeXGyrePagella"/>
                <a:cs typeface="TeXGyrePagella"/>
              </a:rPr>
              <a:t>Send back</a:t>
            </a:r>
            <a:r>
              <a:rPr dirty="0" sz="1100" spc="-15">
                <a:solidFill>
                  <a:srgbClr val="231F20"/>
                </a:solidFill>
                <a:latin typeface="TeXGyrePagella"/>
                <a:cs typeface="TeXGyrePagella"/>
              </a:rPr>
              <a:t> </a:t>
            </a:r>
            <a:r>
              <a:rPr dirty="0" sz="1100">
                <a:solidFill>
                  <a:srgbClr val="231F20"/>
                </a:solidFill>
                <a:latin typeface="TeXGyrePagella"/>
                <a:cs typeface="TeXGyrePagella"/>
              </a:rPr>
              <a:t>to</a:t>
            </a:r>
            <a:endParaRPr sz="1100">
              <a:latin typeface="TeXGyrePagella"/>
              <a:cs typeface="TeXGyrePagella"/>
            </a:endParaRPr>
          </a:p>
          <a:p>
            <a:pPr algn="ctr" marL="53975" marR="53340" indent="1905">
              <a:lnSpc>
                <a:spcPct val="121600"/>
              </a:lnSpc>
            </a:pPr>
            <a:r>
              <a:rPr dirty="0" sz="1100">
                <a:solidFill>
                  <a:srgbClr val="231F20"/>
                </a:solidFill>
                <a:latin typeface="TeXGyrePagella"/>
                <a:cs typeface="TeXGyrePagella"/>
              </a:rPr>
              <a:t>researchers for  </a:t>
            </a:r>
            <a:r>
              <a:rPr dirty="0" sz="1100">
                <a:solidFill>
                  <a:srgbClr val="231F20"/>
                </a:solidFill>
                <a:latin typeface="TeXGyrePagella"/>
                <a:cs typeface="TeXGyrePagella"/>
              </a:rPr>
              <a:t>revision/clariﬁcation  </a:t>
            </a:r>
            <a:r>
              <a:rPr dirty="0" sz="1100">
                <a:solidFill>
                  <a:srgbClr val="231F20"/>
                </a:solidFill>
                <a:latin typeface="TeXGyrePagella"/>
                <a:cs typeface="TeXGyrePagella"/>
              </a:rPr>
              <a:t>&amp;</a:t>
            </a:r>
            <a:r>
              <a:rPr dirty="0" sz="1100" spc="-15">
                <a:solidFill>
                  <a:srgbClr val="231F20"/>
                </a:solidFill>
                <a:latin typeface="TeXGyrePagella"/>
                <a:cs typeface="TeXGyrePagella"/>
              </a:rPr>
              <a:t> </a:t>
            </a:r>
            <a:r>
              <a:rPr dirty="0" sz="1100">
                <a:solidFill>
                  <a:srgbClr val="231F20"/>
                </a:solidFill>
                <a:latin typeface="TeXGyrePagella"/>
                <a:cs typeface="TeXGyrePagella"/>
              </a:rPr>
              <a:t>resubmission</a:t>
            </a:r>
            <a:endParaRPr sz="1100">
              <a:latin typeface="TeXGyrePagella"/>
              <a:cs typeface="TeXGyrePagella"/>
            </a:endParaRPr>
          </a:p>
        </p:txBody>
      </p:sp>
      <p:sp>
        <p:nvSpPr>
          <p:cNvPr id="15" name="object 15"/>
          <p:cNvSpPr txBox="1"/>
          <p:nvPr/>
        </p:nvSpPr>
        <p:spPr>
          <a:xfrm>
            <a:off x="5261800" y="2907385"/>
            <a:ext cx="2296795" cy="622300"/>
          </a:xfrm>
          <a:prstGeom prst="rect">
            <a:avLst/>
          </a:prstGeom>
          <a:solidFill>
            <a:srgbClr val="D7D7D8"/>
          </a:solidFill>
          <a:ln w="7733">
            <a:solidFill>
              <a:srgbClr val="010202"/>
            </a:solidFill>
          </a:ln>
        </p:spPr>
        <p:txBody>
          <a:bodyPr wrap="square" lIns="0" tIns="0" rIns="0" bIns="0" rtlCol="0" vert="horz">
            <a:spAutoFit/>
          </a:bodyPr>
          <a:lstStyle/>
          <a:p>
            <a:pPr marL="59690">
              <a:lnSpc>
                <a:spcPts val="1300"/>
              </a:lnSpc>
            </a:pPr>
            <a:r>
              <a:rPr dirty="0" sz="1100">
                <a:solidFill>
                  <a:srgbClr val="231F20"/>
                </a:solidFill>
                <a:latin typeface="TeXGyrePagella"/>
                <a:cs typeface="TeXGyrePagella"/>
              </a:rPr>
              <a:t>Gravity to be ascertained &amp;</a:t>
            </a:r>
            <a:r>
              <a:rPr dirty="0" sz="1100" spc="-25">
                <a:solidFill>
                  <a:srgbClr val="231F20"/>
                </a:solidFill>
                <a:latin typeface="TeXGyrePagella"/>
                <a:cs typeface="TeXGyrePagella"/>
              </a:rPr>
              <a:t> </a:t>
            </a:r>
            <a:r>
              <a:rPr dirty="0" sz="1100">
                <a:solidFill>
                  <a:srgbClr val="231F20"/>
                </a:solidFill>
                <a:latin typeface="TeXGyrePagella"/>
                <a:cs typeface="TeXGyrePagella"/>
              </a:rPr>
              <a:t>submit</a:t>
            </a:r>
            <a:endParaRPr sz="1100">
              <a:latin typeface="TeXGyrePagella"/>
              <a:cs typeface="TeXGyrePagella"/>
            </a:endParaRPr>
          </a:p>
          <a:p>
            <a:pPr marL="62865" marR="63500" indent="81280">
              <a:lnSpc>
                <a:spcPct val="121600"/>
              </a:lnSpc>
            </a:pPr>
            <a:r>
              <a:rPr dirty="0" sz="1100">
                <a:solidFill>
                  <a:srgbClr val="231F20"/>
                </a:solidFill>
                <a:latin typeface="TeXGyrePagella"/>
                <a:cs typeface="TeXGyrePagella"/>
              </a:rPr>
              <a:t>to Director/Head with proposal  for 2-3 member enquiry</a:t>
            </a:r>
            <a:r>
              <a:rPr dirty="0" sz="1100" spc="-25">
                <a:solidFill>
                  <a:srgbClr val="231F20"/>
                </a:solidFill>
                <a:latin typeface="TeXGyrePagella"/>
                <a:cs typeface="TeXGyrePagella"/>
              </a:rPr>
              <a:t> </a:t>
            </a:r>
            <a:r>
              <a:rPr dirty="0" sz="1100">
                <a:solidFill>
                  <a:srgbClr val="231F20"/>
                </a:solidFill>
                <a:latin typeface="TeXGyrePagella"/>
                <a:cs typeface="TeXGyrePagella"/>
              </a:rPr>
              <a:t>committee</a:t>
            </a:r>
            <a:endParaRPr sz="1100">
              <a:latin typeface="TeXGyrePagella"/>
              <a:cs typeface="TeXGyrePagella"/>
            </a:endParaRPr>
          </a:p>
        </p:txBody>
      </p:sp>
      <p:sp>
        <p:nvSpPr>
          <p:cNvPr id="16" name="object 16"/>
          <p:cNvSpPr txBox="1"/>
          <p:nvPr/>
        </p:nvSpPr>
        <p:spPr>
          <a:xfrm>
            <a:off x="5277040" y="3702393"/>
            <a:ext cx="2280285" cy="251460"/>
          </a:xfrm>
          <a:prstGeom prst="rect">
            <a:avLst/>
          </a:prstGeom>
          <a:solidFill>
            <a:srgbClr val="D7D7D8"/>
          </a:solidFill>
          <a:ln w="7733">
            <a:solidFill>
              <a:srgbClr val="010202"/>
            </a:solidFill>
          </a:ln>
        </p:spPr>
        <p:txBody>
          <a:bodyPr wrap="square" lIns="0" tIns="13335" rIns="0" bIns="0" rtlCol="0" vert="horz">
            <a:spAutoFit/>
          </a:bodyPr>
          <a:lstStyle/>
          <a:p>
            <a:pPr marL="309245">
              <a:lnSpc>
                <a:spcPct val="100000"/>
              </a:lnSpc>
              <a:spcBef>
                <a:spcPts val="105"/>
              </a:spcBef>
            </a:pPr>
            <a:r>
              <a:rPr dirty="0" sz="1100">
                <a:solidFill>
                  <a:srgbClr val="231F20"/>
                </a:solidFill>
                <a:latin typeface="TeXGyrePagella"/>
                <a:cs typeface="TeXGyrePagella"/>
              </a:rPr>
              <a:t>Enquiry committee</a:t>
            </a:r>
            <a:r>
              <a:rPr dirty="0" sz="1100" spc="-10">
                <a:solidFill>
                  <a:srgbClr val="231F20"/>
                </a:solidFill>
                <a:latin typeface="TeXGyrePagella"/>
                <a:cs typeface="TeXGyrePagella"/>
              </a:rPr>
              <a:t> </a:t>
            </a:r>
            <a:r>
              <a:rPr dirty="0" sz="1100">
                <a:solidFill>
                  <a:srgbClr val="231F20"/>
                </a:solidFill>
                <a:latin typeface="TeXGyrePagella"/>
                <a:cs typeface="TeXGyrePagella"/>
              </a:rPr>
              <a:t>review</a:t>
            </a:r>
            <a:endParaRPr sz="1100">
              <a:latin typeface="TeXGyrePagella"/>
              <a:cs typeface="TeXGyrePagella"/>
            </a:endParaRPr>
          </a:p>
        </p:txBody>
      </p:sp>
      <p:sp>
        <p:nvSpPr>
          <p:cNvPr id="17" name="object 17"/>
          <p:cNvSpPr txBox="1"/>
          <p:nvPr/>
        </p:nvSpPr>
        <p:spPr>
          <a:xfrm>
            <a:off x="4347019" y="4153954"/>
            <a:ext cx="1578610" cy="458470"/>
          </a:xfrm>
          <a:prstGeom prst="rect">
            <a:avLst/>
          </a:prstGeom>
          <a:solidFill>
            <a:srgbClr val="D7D7D8"/>
          </a:solidFill>
          <a:ln w="7733">
            <a:solidFill>
              <a:srgbClr val="010202"/>
            </a:solidFill>
          </a:ln>
        </p:spPr>
        <p:txBody>
          <a:bodyPr wrap="square" lIns="0" tIns="635" rIns="0" bIns="0" rtlCol="0" vert="horz">
            <a:spAutoFit/>
          </a:bodyPr>
          <a:lstStyle/>
          <a:p>
            <a:pPr marL="454025" marR="52705" indent="-400050">
              <a:lnSpc>
                <a:spcPct val="121600"/>
              </a:lnSpc>
              <a:spcBef>
                <a:spcPts val="5"/>
              </a:spcBef>
            </a:pPr>
            <a:r>
              <a:rPr dirty="0" sz="1100" spc="-40" b="1">
                <a:solidFill>
                  <a:srgbClr val="231F20"/>
                </a:solidFill>
                <a:latin typeface="TeXGyrePagella"/>
                <a:cs typeface="TeXGyrePagella"/>
              </a:rPr>
              <a:t>Minor: </a:t>
            </a:r>
            <a:r>
              <a:rPr dirty="0" sz="1100" spc="-45">
                <a:solidFill>
                  <a:srgbClr val="231F20"/>
                </a:solidFill>
                <a:latin typeface="TeXGyrePagella"/>
                <a:cs typeface="TeXGyrePagella"/>
              </a:rPr>
              <a:t>Recommendation  </a:t>
            </a:r>
            <a:r>
              <a:rPr dirty="0" sz="1100" spc="-35">
                <a:solidFill>
                  <a:srgbClr val="231F20"/>
                </a:solidFill>
                <a:latin typeface="TeXGyrePagella"/>
                <a:cs typeface="TeXGyrePagella"/>
              </a:rPr>
              <a:t>for</a:t>
            </a:r>
            <a:r>
              <a:rPr dirty="0" sz="1100" spc="-30">
                <a:solidFill>
                  <a:srgbClr val="231F20"/>
                </a:solidFill>
                <a:latin typeface="TeXGyrePagella"/>
                <a:cs typeface="TeXGyrePagella"/>
              </a:rPr>
              <a:t> </a:t>
            </a:r>
            <a:r>
              <a:rPr dirty="0" sz="1100" spc="-35">
                <a:solidFill>
                  <a:srgbClr val="231F20"/>
                </a:solidFill>
                <a:latin typeface="TeXGyrePagella"/>
                <a:cs typeface="TeXGyrePagella"/>
              </a:rPr>
              <a:t>revision</a:t>
            </a:r>
            <a:endParaRPr sz="1100">
              <a:latin typeface="TeXGyrePagella"/>
              <a:cs typeface="TeXGyrePagella"/>
            </a:endParaRPr>
          </a:p>
        </p:txBody>
      </p:sp>
      <p:sp>
        <p:nvSpPr>
          <p:cNvPr id="18" name="object 18"/>
          <p:cNvSpPr txBox="1"/>
          <p:nvPr/>
        </p:nvSpPr>
        <p:spPr>
          <a:xfrm>
            <a:off x="6069838" y="4140314"/>
            <a:ext cx="1487170" cy="453390"/>
          </a:xfrm>
          <a:prstGeom prst="rect">
            <a:avLst/>
          </a:prstGeom>
          <a:solidFill>
            <a:srgbClr val="D7D7D8"/>
          </a:solidFill>
          <a:ln w="7733">
            <a:solidFill>
              <a:srgbClr val="010202"/>
            </a:solidFill>
          </a:ln>
        </p:spPr>
        <p:txBody>
          <a:bodyPr wrap="square" lIns="0" tIns="15875" rIns="0" bIns="0" rtlCol="0" vert="horz">
            <a:spAutoFit/>
          </a:bodyPr>
          <a:lstStyle/>
          <a:p>
            <a:pPr algn="ctr">
              <a:lnSpc>
                <a:spcPct val="100000"/>
              </a:lnSpc>
              <a:spcBef>
                <a:spcPts val="125"/>
              </a:spcBef>
            </a:pPr>
            <a:r>
              <a:rPr dirty="0" sz="1100" b="1">
                <a:solidFill>
                  <a:srgbClr val="231F20"/>
                </a:solidFill>
                <a:latin typeface="TeXGyrePagella"/>
                <a:cs typeface="TeXGyrePagella"/>
              </a:rPr>
              <a:t>Major: </a:t>
            </a:r>
            <a:r>
              <a:rPr dirty="0" sz="1100">
                <a:solidFill>
                  <a:srgbClr val="231F20"/>
                </a:solidFill>
                <a:latin typeface="TeXGyrePagella"/>
                <a:cs typeface="TeXGyrePagella"/>
              </a:rPr>
              <a:t>Penalty/</a:t>
            </a:r>
            <a:endParaRPr sz="1100">
              <a:latin typeface="TeXGyrePagella"/>
              <a:cs typeface="TeXGyrePagella"/>
            </a:endParaRPr>
          </a:p>
          <a:p>
            <a:pPr algn="ctr">
              <a:lnSpc>
                <a:spcPct val="100000"/>
              </a:lnSpc>
              <a:spcBef>
                <a:spcPts val="285"/>
              </a:spcBef>
            </a:pPr>
            <a:r>
              <a:rPr dirty="0" sz="1100">
                <a:solidFill>
                  <a:srgbClr val="231F20"/>
                </a:solidFill>
                <a:latin typeface="TeXGyrePagella"/>
                <a:cs typeface="TeXGyrePagella"/>
              </a:rPr>
              <a:t>suspension/warning</a:t>
            </a:r>
            <a:endParaRPr sz="1100">
              <a:latin typeface="TeXGyrePagella"/>
              <a:cs typeface="TeXGyrePagella"/>
            </a:endParaRPr>
          </a:p>
        </p:txBody>
      </p:sp>
      <p:sp>
        <p:nvSpPr>
          <p:cNvPr id="19" name="object 19"/>
          <p:cNvSpPr txBox="1"/>
          <p:nvPr/>
        </p:nvSpPr>
        <p:spPr>
          <a:xfrm>
            <a:off x="6080264" y="4793272"/>
            <a:ext cx="1477010" cy="250825"/>
          </a:xfrm>
          <a:prstGeom prst="rect">
            <a:avLst/>
          </a:prstGeom>
          <a:solidFill>
            <a:srgbClr val="D7D7D8"/>
          </a:solidFill>
          <a:ln w="7733">
            <a:solidFill>
              <a:srgbClr val="010202"/>
            </a:solidFill>
          </a:ln>
        </p:spPr>
        <p:txBody>
          <a:bodyPr wrap="square" lIns="0" tIns="25400" rIns="0" bIns="0" rtlCol="0" vert="horz">
            <a:spAutoFit/>
          </a:bodyPr>
          <a:lstStyle/>
          <a:p>
            <a:pPr marL="5080">
              <a:lnSpc>
                <a:spcPct val="100000"/>
              </a:lnSpc>
              <a:spcBef>
                <a:spcPts val="200"/>
              </a:spcBef>
            </a:pPr>
            <a:r>
              <a:rPr dirty="0" sz="1100">
                <a:solidFill>
                  <a:srgbClr val="231F20"/>
                </a:solidFill>
                <a:latin typeface="TeXGyrePagella"/>
                <a:cs typeface="TeXGyrePagella"/>
              </a:rPr>
              <a:t>Inform RIU/DG,</a:t>
            </a:r>
            <a:r>
              <a:rPr dirty="0" sz="1100" spc="-45">
                <a:solidFill>
                  <a:srgbClr val="231F20"/>
                </a:solidFill>
                <a:latin typeface="TeXGyrePagella"/>
                <a:cs typeface="TeXGyrePagella"/>
              </a:rPr>
              <a:t> </a:t>
            </a:r>
            <a:r>
              <a:rPr dirty="0" sz="1100">
                <a:solidFill>
                  <a:srgbClr val="231F20"/>
                </a:solidFill>
                <a:latin typeface="TeXGyrePagella"/>
                <a:cs typeface="TeXGyrePagella"/>
              </a:rPr>
              <a:t>ICMR</a:t>
            </a:r>
            <a:endParaRPr sz="1100">
              <a:latin typeface="TeXGyrePagella"/>
              <a:cs typeface="TeXGyrePagella"/>
            </a:endParaRPr>
          </a:p>
        </p:txBody>
      </p:sp>
      <p:sp>
        <p:nvSpPr>
          <p:cNvPr id="20" name="object 20"/>
          <p:cNvSpPr txBox="1"/>
          <p:nvPr/>
        </p:nvSpPr>
        <p:spPr>
          <a:xfrm>
            <a:off x="1017413" y="5264670"/>
            <a:ext cx="6536690" cy="294005"/>
          </a:xfrm>
          <a:prstGeom prst="rect">
            <a:avLst/>
          </a:prstGeom>
          <a:solidFill>
            <a:srgbClr val="D7D7D8"/>
          </a:solidFill>
          <a:ln w="7733">
            <a:solidFill>
              <a:srgbClr val="010202"/>
            </a:solidFill>
          </a:ln>
        </p:spPr>
        <p:txBody>
          <a:bodyPr wrap="square" lIns="0" tIns="56515" rIns="0" bIns="0" rtlCol="0" vert="horz">
            <a:spAutoFit/>
          </a:bodyPr>
          <a:lstStyle/>
          <a:p>
            <a:pPr algn="ctr">
              <a:lnSpc>
                <a:spcPct val="100000"/>
              </a:lnSpc>
              <a:spcBef>
                <a:spcPts val="445"/>
              </a:spcBef>
            </a:pPr>
            <a:r>
              <a:rPr dirty="0" sz="1100">
                <a:solidFill>
                  <a:srgbClr val="231F20"/>
                </a:solidFill>
                <a:latin typeface="TeXGyrePagella"/>
                <a:cs typeface="TeXGyrePagella"/>
              </a:rPr>
              <a:t>Final</a:t>
            </a:r>
            <a:r>
              <a:rPr dirty="0" sz="1100" spc="-5">
                <a:solidFill>
                  <a:srgbClr val="231F20"/>
                </a:solidFill>
                <a:latin typeface="TeXGyrePagella"/>
                <a:cs typeface="TeXGyrePagella"/>
              </a:rPr>
              <a:t> </a:t>
            </a:r>
            <a:r>
              <a:rPr dirty="0" sz="1100">
                <a:solidFill>
                  <a:srgbClr val="231F20"/>
                </a:solidFill>
                <a:latin typeface="TeXGyrePagella"/>
                <a:cs typeface="TeXGyrePagella"/>
              </a:rPr>
              <a:t>Decision</a:t>
            </a:r>
            <a:endParaRPr sz="1100">
              <a:latin typeface="TeXGyrePagella"/>
              <a:cs typeface="TeXGyrePagella"/>
            </a:endParaRPr>
          </a:p>
        </p:txBody>
      </p:sp>
      <p:sp>
        <p:nvSpPr>
          <p:cNvPr id="21" name="object 21"/>
          <p:cNvSpPr txBox="1"/>
          <p:nvPr/>
        </p:nvSpPr>
        <p:spPr>
          <a:xfrm>
            <a:off x="2366670" y="5716435"/>
            <a:ext cx="3837940" cy="265430"/>
          </a:xfrm>
          <a:prstGeom prst="rect">
            <a:avLst/>
          </a:prstGeom>
          <a:ln w="7733">
            <a:solidFill>
              <a:srgbClr val="010202"/>
            </a:solidFill>
          </a:ln>
        </p:spPr>
        <p:txBody>
          <a:bodyPr wrap="square" lIns="0" tIns="24130" rIns="0" bIns="0" rtlCol="0" vert="horz">
            <a:spAutoFit/>
          </a:bodyPr>
          <a:lstStyle/>
          <a:p>
            <a:pPr marL="41275">
              <a:lnSpc>
                <a:spcPct val="100000"/>
              </a:lnSpc>
              <a:spcBef>
                <a:spcPts val="190"/>
              </a:spcBef>
            </a:pPr>
            <a:r>
              <a:rPr dirty="0" sz="1100">
                <a:solidFill>
                  <a:srgbClr val="231F20"/>
                </a:solidFill>
                <a:latin typeface="TeXGyrePagella"/>
                <a:cs typeface="TeXGyrePagella"/>
              </a:rPr>
              <a:t>Annual report on ﬁnal decisions to be communicated to</a:t>
            </a:r>
            <a:r>
              <a:rPr dirty="0" sz="1100" spc="25">
                <a:solidFill>
                  <a:srgbClr val="231F20"/>
                </a:solidFill>
                <a:latin typeface="TeXGyrePagella"/>
                <a:cs typeface="TeXGyrePagella"/>
              </a:rPr>
              <a:t> </a:t>
            </a:r>
            <a:r>
              <a:rPr dirty="0" sz="1100">
                <a:solidFill>
                  <a:srgbClr val="231F20"/>
                </a:solidFill>
                <a:latin typeface="TeXGyrePagella"/>
                <a:cs typeface="TeXGyrePagella"/>
              </a:rPr>
              <a:t>RIU</a:t>
            </a:r>
            <a:endParaRPr sz="1100">
              <a:latin typeface="TeXGyrePagella"/>
              <a:cs typeface="TeXGyrePagella"/>
            </a:endParaRPr>
          </a:p>
        </p:txBody>
      </p:sp>
      <p:sp>
        <p:nvSpPr>
          <p:cNvPr id="22" name="object 22"/>
          <p:cNvSpPr txBox="1"/>
          <p:nvPr/>
        </p:nvSpPr>
        <p:spPr>
          <a:xfrm>
            <a:off x="1418907" y="2633179"/>
            <a:ext cx="1765935" cy="437515"/>
          </a:xfrm>
          <a:prstGeom prst="rect">
            <a:avLst/>
          </a:prstGeom>
          <a:ln w="7733">
            <a:solidFill>
              <a:srgbClr val="010202"/>
            </a:solidFill>
          </a:ln>
        </p:spPr>
        <p:txBody>
          <a:bodyPr wrap="square" lIns="0" tIns="8255" rIns="0" bIns="0" rtlCol="0" vert="horz">
            <a:spAutoFit/>
          </a:bodyPr>
          <a:lstStyle/>
          <a:p>
            <a:pPr algn="ctr">
              <a:lnSpc>
                <a:spcPct val="100000"/>
              </a:lnSpc>
              <a:spcBef>
                <a:spcPts val="65"/>
              </a:spcBef>
            </a:pPr>
            <a:r>
              <a:rPr dirty="0" sz="1100">
                <a:solidFill>
                  <a:srgbClr val="231F20"/>
                </a:solidFill>
                <a:latin typeface="TeXGyrePagella"/>
                <a:cs typeface="TeXGyrePagella"/>
              </a:rPr>
              <a:t>Plagiarism &lt;10%</a:t>
            </a:r>
            <a:r>
              <a:rPr dirty="0" sz="1100" spc="-25">
                <a:solidFill>
                  <a:srgbClr val="231F20"/>
                </a:solidFill>
                <a:latin typeface="TeXGyrePagella"/>
                <a:cs typeface="TeXGyrePagella"/>
              </a:rPr>
              <a:t> </a:t>
            </a:r>
            <a:r>
              <a:rPr dirty="0" sz="1100">
                <a:solidFill>
                  <a:srgbClr val="231F20"/>
                </a:solidFill>
                <a:latin typeface="TeXGyrePagella"/>
                <a:cs typeface="TeXGyrePagella"/>
              </a:rPr>
              <a:t>approved</a:t>
            </a:r>
            <a:endParaRPr sz="1100">
              <a:latin typeface="TeXGyrePagella"/>
              <a:cs typeface="TeXGyrePagella"/>
            </a:endParaRPr>
          </a:p>
          <a:p>
            <a:pPr algn="ctr">
              <a:lnSpc>
                <a:spcPct val="100000"/>
              </a:lnSpc>
              <a:spcBef>
                <a:spcPts val="284"/>
              </a:spcBef>
            </a:pPr>
            <a:r>
              <a:rPr dirty="0" sz="1100">
                <a:solidFill>
                  <a:srgbClr val="231F20"/>
                </a:solidFill>
                <a:latin typeface="TeXGyrePagella"/>
                <a:cs typeface="TeXGyrePagella"/>
              </a:rPr>
              <a:t>for</a:t>
            </a:r>
            <a:r>
              <a:rPr dirty="0" sz="1100" spc="-10">
                <a:solidFill>
                  <a:srgbClr val="231F20"/>
                </a:solidFill>
                <a:latin typeface="TeXGyrePagella"/>
                <a:cs typeface="TeXGyrePagella"/>
              </a:rPr>
              <a:t> </a:t>
            </a:r>
            <a:r>
              <a:rPr dirty="0" sz="1100">
                <a:solidFill>
                  <a:srgbClr val="231F20"/>
                </a:solidFill>
                <a:latin typeface="TeXGyrePagella"/>
                <a:cs typeface="TeXGyrePagella"/>
              </a:rPr>
              <a:t>publication</a:t>
            </a:r>
            <a:endParaRPr sz="1100">
              <a:latin typeface="TeXGyrePagella"/>
              <a:cs typeface="TeXGyrePagella"/>
            </a:endParaRPr>
          </a:p>
        </p:txBody>
      </p:sp>
      <p:sp>
        <p:nvSpPr>
          <p:cNvPr id="23" name="object 23"/>
          <p:cNvSpPr txBox="1"/>
          <p:nvPr/>
        </p:nvSpPr>
        <p:spPr>
          <a:xfrm>
            <a:off x="1421307" y="3431628"/>
            <a:ext cx="1791970" cy="535305"/>
          </a:xfrm>
          <a:prstGeom prst="rect">
            <a:avLst/>
          </a:prstGeom>
          <a:ln w="7733">
            <a:solidFill>
              <a:srgbClr val="010202"/>
            </a:solidFill>
          </a:ln>
        </p:spPr>
        <p:txBody>
          <a:bodyPr wrap="square" lIns="0" tIns="20955" rIns="0" bIns="0" rtlCol="0" vert="horz">
            <a:spAutoFit/>
          </a:bodyPr>
          <a:lstStyle/>
          <a:p>
            <a:pPr marL="323215" marR="30480" indent="-281940">
              <a:lnSpc>
                <a:spcPct val="121600"/>
              </a:lnSpc>
              <a:spcBef>
                <a:spcPts val="165"/>
              </a:spcBef>
            </a:pPr>
            <a:r>
              <a:rPr dirty="0" sz="1100">
                <a:solidFill>
                  <a:srgbClr val="231F20"/>
                </a:solidFill>
                <a:latin typeface="TeXGyrePagella"/>
                <a:cs typeface="TeXGyrePagella"/>
              </a:rPr>
              <a:t>Forwarded to the</a:t>
            </a:r>
            <a:r>
              <a:rPr dirty="0" sz="1100" spc="-40">
                <a:solidFill>
                  <a:srgbClr val="231F20"/>
                </a:solidFill>
                <a:latin typeface="TeXGyrePagella"/>
                <a:cs typeface="TeXGyrePagella"/>
              </a:rPr>
              <a:t> </a:t>
            </a:r>
            <a:r>
              <a:rPr dirty="0" sz="1100">
                <a:solidFill>
                  <a:srgbClr val="231F20"/>
                </a:solidFill>
                <a:latin typeface="TeXGyrePagella"/>
                <a:cs typeface="TeXGyrePagella"/>
              </a:rPr>
              <a:t>Director/  Head for</a:t>
            </a:r>
            <a:r>
              <a:rPr dirty="0" sz="1100" spc="-15">
                <a:solidFill>
                  <a:srgbClr val="231F20"/>
                </a:solidFill>
                <a:latin typeface="TeXGyrePagella"/>
                <a:cs typeface="TeXGyrePagella"/>
              </a:rPr>
              <a:t> </a:t>
            </a:r>
            <a:r>
              <a:rPr dirty="0" sz="1100">
                <a:solidFill>
                  <a:srgbClr val="231F20"/>
                </a:solidFill>
                <a:latin typeface="TeXGyrePagella"/>
                <a:cs typeface="TeXGyrePagella"/>
              </a:rPr>
              <a:t>approval</a:t>
            </a:r>
            <a:endParaRPr sz="1100">
              <a:latin typeface="TeXGyrePagella"/>
              <a:cs typeface="TeXGyrePagella"/>
            </a:endParaRPr>
          </a:p>
        </p:txBody>
      </p:sp>
      <p:sp>
        <p:nvSpPr>
          <p:cNvPr id="24" name="object 24"/>
          <p:cNvSpPr/>
          <p:nvPr/>
        </p:nvSpPr>
        <p:spPr>
          <a:xfrm>
            <a:off x="2149919" y="3970553"/>
            <a:ext cx="180975" cy="1294130"/>
          </a:xfrm>
          <a:custGeom>
            <a:avLst/>
            <a:gdLst/>
            <a:ahLst/>
            <a:cxnLst/>
            <a:rect l="l" t="t" r="r" b="b"/>
            <a:pathLst>
              <a:path w="180975" h="1294129">
                <a:moveTo>
                  <a:pt x="0" y="1231290"/>
                </a:moveTo>
                <a:lnTo>
                  <a:pt x="44932" y="1231290"/>
                </a:lnTo>
                <a:lnTo>
                  <a:pt x="44932" y="0"/>
                </a:lnTo>
                <a:lnTo>
                  <a:pt x="134797" y="0"/>
                </a:lnTo>
                <a:lnTo>
                  <a:pt x="134797" y="1231290"/>
                </a:lnTo>
                <a:lnTo>
                  <a:pt x="180555" y="1231290"/>
                </a:lnTo>
                <a:lnTo>
                  <a:pt x="89877" y="1294117"/>
                </a:lnTo>
                <a:lnTo>
                  <a:pt x="0" y="1231290"/>
                </a:lnTo>
                <a:close/>
              </a:path>
            </a:pathLst>
          </a:custGeom>
          <a:ln w="7733">
            <a:solidFill>
              <a:srgbClr val="010202"/>
            </a:solidFill>
          </a:ln>
        </p:spPr>
        <p:txBody>
          <a:bodyPr wrap="square" lIns="0" tIns="0" rIns="0" bIns="0" rtlCol="0"/>
          <a:lstStyle/>
          <a:p/>
        </p:txBody>
      </p:sp>
      <p:sp>
        <p:nvSpPr>
          <p:cNvPr id="25" name="object 25"/>
          <p:cNvSpPr/>
          <p:nvPr/>
        </p:nvSpPr>
        <p:spPr>
          <a:xfrm>
            <a:off x="2149919" y="3070517"/>
            <a:ext cx="180975" cy="361315"/>
          </a:xfrm>
          <a:custGeom>
            <a:avLst/>
            <a:gdLst/>
            <a:ahLst/>
            <a:cxnLst/>
            <a:rect l="l" t="t" r="r" b="b"/>
            <a:pathLst>
              <a:path w="180975" h="361314">
                <a:moveTo>
                  <a:pt x="0" y="302856"/>
                </a:moveTo>
                <a:lnTo>
                  <a:pt x="44932" y="302856"/>
                </a:lnTo>
                <a:lnTo>
                  <a:pt x="44932" y="0"/>
                </a:lnTo>
                <a:lnTo>
                  <a:pt x="134797" y="0"/>
                </a:lnTo>
                <a:lnTo>
                  <a:pt x="134797" y="302856"/>
                </a:lnTo>
                <a:lnTo>
                  <a:pt x="180555" y="302856"/>
                </a:lnTo>
                <a:lnTo>
                  <a:pt x="89877" y="361111"/>
                </a:lnTo>
                <a:lnTo>
                  <a:pt x="0" y="302856"/>
                </a:lnTo>
                <a:close/>
              </a:path>
            </a:pathLst>
          </a:custGeom>
          <a:ln w="7733">
            <a:solidFill>
              <a:srgbClr val="010202"/>
            </a:solidFill>
          </a:ln>
        </p:spPr>
        <p:txBody>
          <a:bodyPr wrap="square" lIns="0" tIns="0" rIns="0" bIns="0" rtlCol="0"/>
          <a:lstStyle/>
          <a:p/>
        </p:txBody>
      </p:sp>
      <p:grpSp>
        <p:nvGrpSpPr>
          <p:cNvPr id="26" name="object 26"/>
          <p:cNvGrpSpPr/>
          <p:nvPr/>
        </p:nvGrpSpPr>
        <p:grpSpPr>
          <a:xfrm>
            <a:off x="2146052" y="1494606"/>
            <a:ext cx="4494530" cy="1425575"/>
            <a:chOff x="2146052" y="1494606"/>
            <a:chExt cx="4494530" cy="1425575"/>
          </a:xfrm>
        </p:grpSpPr>
        <p:sp>
          <p:nvSpPr>
            <p:cNvPr id="27" name="object 27"/>
            <p:cNvSpPr/>
            <p:nvPr/>
          </p:nvSpPr>
          <p:spPr>
            <a:xfrm>
              <a:off x="2149919" y="1498472"/>
              <a:ext cx="4486910" cy="1417955"/>
            </a:xfrm>
            <a:custGeom>
              <a:avLst/>
              <a:gdLst/>
              <a:ahLst/>
              <a:cxnLst/>
              <a:rect l="l" t="t" r="r" b="b"/>
              <a:pathLst>
                <a:path w="4486909" h="1417955">
                  <a:moveTo>
                    <a:pt x="6299" y="263563"/>
                  </a:moveTo>
                  <a:lnTo>
                    <a:pt x="48818" y="263563"/>
                  </a:lnTo>
                  <a:lnTo>
                    <a:pt x="48818" y="0"/>
                  </a:lnTo>
                  <a:lnTo>
                    <a:pt x="133883" y="0"/>
                  </a:lnTo>
                  <a:lnTo>
                    <a:pt x="133883" y="263563"/>
                  </a:lnTo>
                  <a:lnTo>
                    <a:pt x="175615" y="263563"/>
                  </a:lnTo>
                  <a:lnTo>
                    <a:pt x="91363" y="335749"/>
                  </a:lnTo>
                  <a:lnTo>
                    <a:pt x="6299" y="263563"/>
                  </a:lnTo>
                  <a:close/>
                </a:path>
                <a:path w="4486909" h="1417955">
                  <a:moveTo>
                    <a:pt x="3152355" y="279806"/>
                  </a:moveTo>
                  <a:lnTo>
                    <a:pt x="3194100" y="279806"/>
                  </a:lnTo>
                  <a:lnTo>
                    <a:pt x="3194100" y="71170"/>
                  </a:lnTo>
                  <a:lnTo>
                    <a:pt x="3279165" y="71170"/>
                  </a:lnTo>
                  <a:lnTo>
                    <a:pt x="3279165" y="279806"/>
                  </a:lnTo>
                  <a:lnTo>
                    <a:pt x="3320884" y="279806"/>
                  </a:lnTo>
                  <a:lnTo>
                    <a:pt x="3236620" y="341096"/>
                  </a:lnTo>
                  <a:lnTo>
                    <a:pt x="3152355" y="279806"/>
                  </a:lnTo>
                  <a:close/>
                </a:path>
                <a:path w="4486909" h="1417955">
                  <a:moveTo>
                    <a:pt x="0" y="1074521"/>
                  </a:moveTo>
                  <a:lnTo>
                    <a:pt x="44932" y="1074521"/>
                  </a:lnTo>
                  <a:lnTo>
                    <a:pt x="44932" y="761580"/>
                  </a:lnTo>
                  <a:lnTo>
                    <a:pt x="134797" y="761580"/>
                  </a:lnTo>
                  <a:lnTo>
                    <a:pt x="134797" y="1074521"/>
                  </a:lnTo>
                  <a:lnTo>
                    <a:pt x="180555" y="1074521"/>
                  </a:lnTo>
                  <a:lnTo>
                    <a:pt x="89877" y="1134706"/>
                  </a:lnTo>
                  <a:lnTo>
                    <a:pt x="0" y="1074521"/>
                  </a:lnTo>
                  <a:close/>
                </a:path>
                <a:path w="4486909" h="1417955">
                  <a:moveTo>
                    <a:pt x="1962772" y="842619"/>
                  </a:moveTo>
                  <a:lnTo>
                    <a:pt x="2004504" y="842619"/>
                  </a:lnTo>
                  <a:lnTo>
                    <a:pt x="2004504" y="591299"/>
                  </a:lnTo>
                  <a:lnTo>
                    <a:pt x="2089569" y="591299"/>
                  </a:lnTo>
                  <a:lnTo>
                    <a:pt x="2089569" y="842619"/>
                  </a:lnTo>
                  <a:lnTo>
                    <a:pt x="2131288" y="842619"/>
                  </a:lnTo>
                  <a:lnTo>
                    <a:pt x="2047024" y="916444"/>
                  </a:lnTo>
                  <a:lnTo>
                    <a:pt x="1962772" y="842619"/>
                  </a:lnTo>
                  <a:close/>
                </a:path>
                <a:path w="4486909" h="1417955">
                  <a:moveTo>
                    <a:pt x="4317923" y="843419"/>
                  </a:moveTo>
                  <a:lnTo>
                    <a:pt x="4359668" y="843419"/>
                  </a:lnTo>
                  <a:lnTo>
                    <a:pt x="4359668" y="594867"/>
                  </a:lnTo>
                  <a:lnTo>
                    <a:pt x="4444733" y="594867"/>
                  </a:lnTo>
                  <a:lnTo>
                    <a:pt x="4444733" y="843419"/>
                  </a:lnTo>
                  <a:lnTo>
                    <a:pt x="4486452" y="843419"/>
                  </a:lnTo>
                  <a:lnTo>
                    <a:pt x="4402188" y="916444"/>
                  </a:lnTo>
                  <a:lnTo>
                    <a:pt x="4317923" y="843419"/>
                  </a:lnTo>
                  <a:close/>
                </a:path>
                <a:path w="4486909" h="1417955">
                  <a:moveTo>
                    <a:pt x="1962772" y="1360957"/>
                  </a:moveTo>
                  <a:lnTo>
                    <a:pt x="2004504" y="1360957"/>
                  </a:lnTo>
                  <a:lnTo>
                    <a:pt x="2004504" y="1167612"/>
                  </a:lnTo>
                  <a:lnTo>
                    <a:pt x="2089569" y="1167612"/>
                  </a:lnTo>
                  <a:lnTo>
                    <a:pt x="2089569" y="1360957"/>
                  </a:lnTo>
                  <a:lnTo>
                    <a:pt x="2131288" y="1360957"/>
                  </a:lnTo>
                  <a:lnTo>
                    <a:pt x="2047024" y="1417764"/>
                  </a:lnTo>
                  <a:lnTo>
                    <a:pt x="1962772" y="1360957"/>
                  </a:lnTo>
                  <a:close/>
                </a:path>
              </a:pathLst>
            </a:custGeom>
            <a:ln w="7733">
              <a:solidFill>
                <a:srgbClr val="010202"/>
              </a:solidFill>
            </a:ln>
          </p:spPr>
          <p:txBody>
            <a:bodyPr wrap="square" lIns="0" tIns="0" rIns="0" bIns="0" rtlCol="0"/>
            <a:lstStyle/>
            <a:p/>
          </p:txBody>
        </p:sp>
        <p:sp>
          <p:nvSpPr>
            <p:cNvPr id="28" name="object 28"/>
            <p:cNvSpPr/>
            <p:nvPr/>
          </p:nvSpPr>
          <p:spPr>
            <a:xfrm>
              <a:off x="6463976" y="2662219"/>
              <a:ext cx="176262" cy="249033"/>
            </a:xfrm>
            <a:prstGeom prst="rect">
              <a:avLst/>
            </a:prstGeom>
            <a:blipFill>
              <a:blip r:embed="rId2" cstate="print"/>
              <a:stretch>
                <a:fillRect/>
              </a:stretch>
            </a:blipFill>
          </p:spPr>
          <p:txBody>
            <a:bodyPr wrap="square" lIns="0" tIns="0" rIns="0" bIns="0" rtlCol="0"/>
            <a:lstStyle/>
            <a:p/>
          </p:txBody>
        </p:sp>
      </p:grpSp>
      <p:sp>
        <p:nvSpPr>
          <p:cNvPr id="29" name="object 29"/>
          <p:cNvSpPr/>
          <p:nvPr/>
        </p:nvSpPr>
        <p:spPr>
          <a:xfrm>
            <a:off x="6463976" y="3525425"/>
            <a:ext cx="176262" cy="181646"/>
          </a:xfrm>
          <a:prstGeom prst="rect">
            <a:avLst/>
          </a:prstGeom>
          <a:blipFill>
            <a:blip r:embed="rId3" cstate="print"/>
            <a:stretch>
              <a:fillRect/>
            </a:stretch>
          </a:blipFill>
        </p:spPr>
        <p:txBody>
          <a:bodyPr wrap="square" lIns="0" tIns="0" rIns="0" bIns="0" rtlCol="0"/>
          <a:lstStyle/>
          <a:p/>
        </p:txBody>
      </p:sp>
      <p:sp>
        <p:nvSpPr>
          <p:cNvPr id="30" name="object 30"/>
          <p:cNvSpPr/>
          <p:nvPr/>
        </p:nvSpPr>
        <p:spPr>
          <a:xfrm>
            <a:off x="6725177" y="3949694"/>
            <a:ext cx="176249" cy="194486"/>
          </a:xfrm>
          <a:prstGeom prst="rect">
            <a:avLst/>
          </a:prstGeom>
          <a:blipFill>
            <a:blip r:embed="rId4" cstate="print"/>
            <a:stretch>
              <a:fillRect/>
            </a:stretch>
          </a:blipFill>
        </p:spPr>
        <p:txBody>
          <a:bodyPr wrap="square" lIns="0" tIns="0" rIns="0" bIns="0" rtlCol="0"/>
          <a:lstStyle/>
          <a:p/>
        </p:txBody>
      </p:sp>
      <p:sp>
        <p:nvSpPr>
          <p:cNvPr id="31" name="object 31"/>
          <p:cNvSpPr/>
          <p:nvPr/>
        </p:nvSpPr>
        <p:spPr>
          <a:xfrm>
            <a:off x="5300402" y="3949694"/>
            <a:ext cx="176249" cy="208126"/>
          </a:xfrm>
          <a:prstGeom prst="rect">
            <a:avLst/>
          </a:prstGeom>
          <a:blipFill>
            <a:blip r:embed="rId5" cstate="print"/>
            <a:stretch>
              <a:fillRect/>
            </a:stretch>
          </a:blipFill>
        </p:spPr>
        <p:txBody>
          <a:bodyPr wrap="square" lIns="0" tIns="0" rIns="0" bIns="0" rtlCol="0"/>
          <a:lstStyle/>
          <a:p/>
        </p:txBody>
      </p:sp>
      <p:sp>
        <p:nvSpPr>
          <p:cNvPr id="32" name="object 32"/>
          <p:cNvSpPr/>
          <p:nvPr/>
        </p:nvSpPr>
        <p:spPr>
          <a:xfrm>
            <a:off x="6725177" y="4589825"/>
            <a:ext cx="176249" cy="207313"/>
          </a:xfrm>
          <a:prstGeom prst="rect">
            <a:avLst/>
          </a:prstGeom>
          <a:blipFill>
            <a:blip r:embed="rId6" cstate="print"/>
            <a:stretch>
              <a:fillRect/>
            </a:stretch>
          </a:blipFill>
        </p:spPr>
        <p:txBody>
          <a:bodyPr wrap="square" lIns="0" tIns="0" rIns="0" bIns="0" rtlCol="0"/>
          <a:lstStyle/>
          <a:p/>
        </p:txBody>
      </p:sp>
      <p:sp>
        <p:nvSpPr>
          <p:cNvPr id="33" name="object 33"/>
          <p:cNvSpPr/>
          <p:nvPr/>
        </p:nvSpPr>
        <p:spPr>
          <a:xfrm>
            <a:off x="6725177" y="5042783"/>
            <a:ext cx="176249" cy="225753"/>
          </a:xfrm>
          <a:prstGeom prst="rect">
            <a:avLst/>
          </a:prstGeom>
          <a:blipFill>
            <a:blip r:embed="rId7" cstate="print"/>
            <a:stretch>
              <a:fillRect/>
            </a:stretch>
          </a:blipFill>
        </p:spPr>
        <p:txBody>
          <a:bodyPr wrap="square" lIns="0" tIns="0" rIns="0" bIns="0" rtlCol="0"/>
          <a:lstStyle/>
          <a:p/>
        </p:txBody>
      </p:sp>
      <p:sp>
        <p:nvSpPr>
          <p:cNvPr id="34" name="object 34"/>
          <p:cNvSpPr/>
          <p:nvPr/>
        </p:nvSpPr>
        <p:spPr>
          <a:xfrm>
            <a:off x="5051958" y="4618202"/>
            <a:ext cx="168910" cy="647065"/>
          </a:xfrm>
          <a:custGeom>
            <a:avLst/>
            <a:gdLst/>
            <a:ahLst/>
            <a:cxnLst/>
            <a:rect l="l" t="t" r="r" b="b"/>
            <a:pathLst>
              <a:path w="168910" h="647064">
                <a:moveTo>
                  <a:pt x="0" y="601637"/>
                </a:moveTo>
                <a:lnTo>
                  <a:pt x="41732" y="601637"/>
                </a:lnTo>
                <a:lnTo>
                  <a:pt x="41732" y="0"/>
                </a:lnTo>
                <a:lnTo>
                  <a:pt x="126796" y="0"/>
                </a:lnTo>
                <a:lnTo>
                  <a:pt x="126796" y="601637"/>
                </a:lnTo>
                <a:lnTo>
                  <a:pt x="168516" y="601637"/>
                </a:lnTo>
                <a:lnTo>
                  <a:pt x="84264" y="646468"/>
                </a:lnTo>
                <a:lnTo>
                  <a:pt x="0" y="601637"/>
                </a:lnTo>
                <a:close/>
              </a:path>
            </a:pathLst>
          </a:custGeom>
          <a:ln w="7733">
            <a:solidFill>
              <a:srgbClr val="010202"/>
            </a:solidFill>
          </a:ln>
        </p:spPr>
        <p:txBody>
          <a:bodyPr wrap="square" lIns="0" tIns="0" rIns="0" bIns="0" rtlCol="0"/>
          <a:lstStyle/>
          <a:p/>
        </p:txBody>
      </p:sp>
      <p:sp>
        <p:nvSpPr>
          <p:cNvPr id="35" name="object 35"/>
          <p:cNvSpPr/>
          <p:nvPr/>
        </p:nvSpPr>
        <p:spPr>
          <a:xfrm>
            <a:off x="4197356" y="5555241"/>
            <a:ext cx="176249" cy="165060"/>
          </a:xfrm>
          <a:prstGeom prst="rect">
            <a:avLst/>
          </a:prstGeom>
          <a:blipFill>
            <a:blip r:embed="rId8" cstate="print"/>
            <a:stretch>
              <a:fillRect/>
            </a:stretch>
          </a:blipFill>
        </p:spPr>
        <p:txBody>
          <a:bodyPr wrap="square" lIns="0" tIns="0" rIns="0" bIns="0" rtlCol="0"/>
          <a:lstStyl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06755" y="578695"/>
            <a:ext cx="0" cy="5472430"/>
          </a:xfrm>
          <a:custGeom>
            <a:avLst/>
            <a:gdLst/>
            <a:ahLst/>
            <a:cxnLst/>
            <a:rect l="l" t="t" r="r" b="b"/>
            <a:pathLst>
              <a:path w="0" h="5472430">
                <a:moveTo>
                  <a:pt x="0" y="0"/>
                </a:moveTo>
                <a:lnTo>
                  <a:pt x="0" y="5472003"/>
                </a:lnTo>
              </a:path>
            </a:pathLst>
          </a:custGeom>
          <a:ln w="12701">
            <a:solidFill>
              <a:srgbClr val="1FB3DE"/>
            </a:solidFill>
          </a:ln>
        </p:spPr>
        <p:txBody>
          <a:bodyPr wrap="square" lIns="0" tIns="0" rIns="0" bIns="0" rtlCol="0"/>
          <a:lstStyle/>
          <a:p/>
        </p:txBody>
      </p:sp>
      <p:sp>
        <p:nvSpPr>
          <p:cNvPr id="3" name="object 3"/>
          <p:cNvSpPr txBox="1"/>
          <p:nvPr/>
        </p:nvSpPr>
        <p:spPr>
          <a:xfrm>
            <a:off x="530967" y="5836843"/>
            <a:ext cx="161925" cy="139700"/>
          </a:xfrm>
          <a:prstGeom prst="rect">
            <a:avLst/>
          </a:prstGeom>
        </p:spPr>
        <p:txBody>
          <a:bodyPr wrap="square" lIns="0" tIns="3810" rIns="0" bIns="0" rtlCol="0" vert="vert">
            <a:spAutoFit/>
          </a:bodyPr>
          <a:lstStyle/>
          <a:p>
            <a:pPr marL="12700">
              <a:lnSpc>
                <a:spcPct val="100000"/>
              </a:lnSpc>
              <a:spcBef>
                <a:spcPts val="30"/>
              </a:spcBef>
            </a:pPr>
            <a:r>
              <a:rPr dirty="0" sz="900" b="1">
                <a:solidFill>
                  <a:srgbClr val="231F20"/>
                </a:solidFill>
                <a:latin typeface="TeXGyrePagella"/>
                <a:cs typeface="TeXGyrePagella"/>
              </a:rPr>
              <a:t>10</a:t>
            </a:r>
            <a:endParaRPr sz="900">
              <a:latin typeface="TeXGyrePagella"/>
              <a:cs typeface="TeXGyrePagella"/>
            </a:endParaRPr>
          </a:p>
        </p:txBody>
      </p:sp>
      <p:sp>
        <p:nvSpPr>
          <p:cNvPr id="4" name="object 4"/>
          <p:cNvSpPr txBox="1"/>
          <p:nvPr/>
        </p:nvSpPr>
        <p:spPr>
          <a:xfrm>
            <a:off x="534728" y="561686"/>
            <a:ext cx="157480" cy="2444115"/>
          </a:xfrm>
          <a:prstGeom prst="rect">
            <a:avLst/>
          </a:prstGeom>
        </p:spPr>
        <p:txBody>
          <a:bodyPr wrap="square" lIns="0" tIns="6350" rIns="0" bIns="0" rtlCol="0" vert="vert">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5" name="object 5"/>
          <p:cNvSpPr/>
          <p:nvPr/>
        </p:nvSpPr>
        <p:spPr>
          <a:xfrm>
            <a:off x="7869834" y="2700"/>
            <a:ext cx="216535" cy="6624320"/>
          </a:xfrm>
          <a:custGeom>
            <a:avLst/>
            <a:gdLst/>
            <a:ahLst/>
            <a:cxnLst/>
            <a:rect l="l" t="t" r="r" b="b"/>
            <a:pathLst>
              <a:path w="216534" h="6624320">
                <a:moveTo>
                  <a:pt x="216001" y="6623994"/>
                </a:moveTo>
                <a:lnTo>
                  <a:pt x="216001" y="0"/>
                </a:lnTo>
                <a:lnTo>
                  <a:pt x="0" y="0"/>
                </a:lnTo>
                <a:lnTo>
                  <a:pt x="0" y="6623994"/>
                </a:lnTo>
                <a:lnTo>
                  <a:pt x="216001" y="6623994"/>
                </a:lnTo>
                <a:close/>
              </a:path>
            </a:pathLst>
          </a:custGeom>
          <a:solidFill>
            <a:srgbClr val="1FB3DE"/>
          </a:solidFill>
        </p:spPr>
        <p:txBody>
          <a:bodyPr wrap="square" lIns="0" tIns="0" rIns="0" bIns="0" rtlCol="0"/>
          <a:lstStyle/>
          <a:p/>
        </p:txBody>
      </p:sp>
      <p:grpSp>
        <p:nvGrpSpPr>
          <p:cNvPr id="6" name="object 6"/>
          <p:cNvGrpSpPr/>
          <p:nvPr/>
        </p:nvGrpSpPr>
        <p:grpSpPr>
          <a:xfrm>
            <a:off x="1201854" y="1015866"/>
            <a:ext cx="5958840" cy="1569085"/>
            <a:chOff x="1201854" y="1015866"/>
            <a:chExt cx="5958840" cy="1569085"/>
          </a:xfrm>
        </p:grpSpPr>
        <p:sp>
          <p:nvSpPr>
            <p:cNvPr id="7" name="object 7"/>
            <p:cNvSpPr/>
            <p:nvPr/>
          </p:nvSpPr>
          <p:spPr>
            <a:xfrm>
              <a:off x="1206338" y="1597850"/>
              <a:ext cx="5949950" cy="982344"/>
            </a:xfrm>
            <a:custGeom>
              <a:avLst/>
              <a:gdLst/>
              <a:ahLst/>
              <a:cxnLst/>
              <a:rect l="l" t="t" r="r" b="b"/>
              <a:pathLst>
                <a:path w="5949950" h="982344">
                  <a:moveTo>
                    <a:pt x="5399388" y="871131"/>
                  </a:moveTo>
                  <a:lnTo>
                    <a:pt x="5442530" y="871131"/>
                  </a:lnTo>
                  <a:lnTo>
                    <a:pt x="5442530" y="327634"/>
                  </a:lnTo>
                  <a:lnTo>
                    <a:pt x="5528852" y="327634"/>
                  </a:lnTo>
                  <a:lnTo>
                    <a:pt x="5528852" y="871131"/>
                  </a:lnTo>
                  <a:lnTo>
                    <a:pt x="5571130" y="871131"/>
                  </a:lnTo>
                  <a:lnTo>
                    <a:pt x="5485697" y="982040"/>
                  </a:lnTo>
                  <a:lnTo>
                    <a:pt x="5399388" y="871131"/>
                  </a:lnTo>
                  <a:close/>
                </a:path>
                <a:path w="5949950" h="982344">
                  <a:moveTo>
                    <a:pt x="2975212" y="0"/>
                  </a:moveTo>
                  <a:lnTo>
                    <a:pt x="0" y="283933"/>
                  </a:lnTo>
                  <a:lnTo>
                    <a:pt x="2975212" y="567867"/>
                  </a:lnTo>
                  <a:lnTo>
                    <a:pt x="5949349" y="283933"/>
                  </a:lnTo>
                  <a:lnTo>
                    <a:pt x="2975212" y="0"/>
                  </a:lnTo>
                  <a:close/>
                </a:path>
                <a:path w="5949950" h="982344">
                  <a:moveTo>
                    <a:pt x="2890566" y="806449"/>
                  </a:moveTo>
                  <a:lnTo>
                    <a:pt x="2932845" y="806449"/>
                  </a:lnTo>
                  <a:lnTo>
                    <a:pt x="2932845" y="565772"/>
                  </a:lnTo>
                  <a:lnTo>
                    <a:pt x="3016512" y="565772"/>
                  </a:lnTo>
                  <a:lnTo>
                    <a:pt x="3016512" y="806449"/>
                  </a:lnTo>
                  <a:lnTo>
                    <a:pt x="3058791" y="806449"/>
                  </a:lnTo>
                  <a:lnTo>
                    <a:pt x="2974234" y="856449"/>
                  </a:lnTo>
                  <a:lnTo>
                    <a:pt x="2890566" y="806449"/>
                  </a:lnTo>
                  <a:close/>
                </a:path>
              </a:pathLst>
            </a:custGeom>
            <a:ln w="8967">
              <a:solidFill>
                <a:srgbClr val="000000"/>
              </a:solidFill>
            </a:ln>
          </p:spPr>
          <p:txBody>
            <a:bodyPr wrap="square" lIns="0" tIns="0" rIns="0" bIns="0" rtlCol="0"/>
            <a:lstStyle/>
            <a:p/>
          </p:txBody>
        </p:sp>
        <p:sp>
          <p:nvSpPr>
            <p:cNvPr id="8" name="object 8"/>
            <p:cNvSpPr/>
            <p:nvPr/>
          </p:nvSpPr>
          <p:spPr>
            <a:xfrm>
              <a:off x="2186736" y="1019041"/>
              <a:ext cx="4304030" cy="297180"/>
            </a:xfrm>
            <a:custGeom>
              <a:avLst/>
              <a:gdLst/>
              <a:ahLst/>
              <a:cxnLst/>
              <a:rect l="l" t="t" r="r" b="b"/>
              <a:pathLst>
                <a:path w="4304030" h="297180">
                  <a:moveTo>
                    <a:pt x="0" y="296818"/>
                  </a:moveTo>
                  <a:lnTo>
                    <a:pt x="4303864" y="296818"/>
                  </a:lnTo>
                  <a:lnTo>
                    <a:pt x="4303864" y="0"/>
                  </a:lnTo>
                  <a:lnTo>
                    <a:pt x="0" y="0"/>
                  </a:lnTo>
                  <a:lnTo>
                    <a:pt x="0" y="296818"/>
                  </a:lnTo>
                  <a:close/>
                </a:path>
              </a:pathLst>
            </a:custGeom>
            <a:ln w="6349">
              <a:solidFill>
                <a:srgbClr val="231F20"/>
              </a:solidFill>
            </a:ln>
          </p:spPr>
          <p:txBody>
            <a:bodyPr wrap="square" lIns="0" tIns="0" rIns="0" bIns="0" rtlCol="0"/>
            <a:lstStyle/>
            <a:p/>
          </p:txBody>
        </p:sp>
        <p:sp>
          <p:nvSpPr>
            <p:cNvPr id="9" name="object 9"/>
            <p:cNvSpPr/>
            <p:nvPr/>
          </p:nvSpPr>
          <p:spPr>
            <a:xfrm>
              <a:off x="4155033" y="1251831"/>
              <a:ext cx="145415" cy="261620"/>
            </a:xfrm>
            <a:custGeom>
              <a:avLst/>
              <a:gdLst/>
              <a:ahLst/>
              <a:cxnLst/>
              <a:rect l="l" t="t" r="r" b="b"/>
              <a:pathLst>
                <a:path w="145414" h="261619">
                  <a:moveTo>
                    <a:pt x="145326" y="208744"/>
                  </a:moveTo>
                  <a:lnTo>
                    <a:pt x="109207" y="208744"/>
                  </a:lnTo>
                  <a:lnTo>
                    <a:pt x="109207" y="0"/>
                  </a:lnTo>
                  <a:lnTo>
                    <a:pt x="36106" y="0"/>
                  </a:lnTo>
                  <a:lnTo>
                    <a:pt x="36106" y="208744"/>
                  </a:lnTo>
                  <a:lnTo>
                    <a:pt x="0" y="208744"/>
                  </a:lnTo>
                  <a:lnTo>
                    <a:pt x="73101" y="261589"/>
                  </a:lnTo>
                  <a:lnTo>
                    <a:pt x="145326" y="208744"/>
                  </a:lnTo>
                  <a:close/>
                </a:path>
              </a:pathLst>
            </a:custGeom>
            <a:solidFill>
              <a:srgbClr val="FFFFFF"/>
            </a:solidFill>
          </p:spPr>
          <p:txBody>
            <a:bodyPr wrap="square" lIns="0" tIns="0" rIns="0" bIns="0" rtlCol="0"/>
            <a:lstStyle/>
            <a:p/>
          </p:txBody>
        </p:sp>
        <p:sp>
          <p:nvSpPr>
            <p:cNvPr id="10" name="object 10"/>
            <p:cNvSpPr/>
            <p:nvPr/>
          </p:nvSpPr>
          <p:spPr>
            <a:xfrm>
              <a:off x="4155033" y="1318780"/>
              <a:ext cx="145415" cy="282575"/>
            </a:xfrm>
            <a:custGeom>
              <a:avLst/>
              <a:gdLst/>
              <a:ahLst/>
              <a:cxnLst/>
              <a:rect l="l" t="t" r="r" b="b"/>
              <a:pathLst>
                <a:path w="145414" h="282575">
                  <a:moveTo>
                    <a:pt x="0" y="225196"/>
                  </a:moveTo>
                  <a:lnTo>
                    <a:pt x="36106" y="225196"/>
                  </a:lnTo>
                  <a:lnTo>
                    <a:pt x="36106" y="0"/>
                  </a:lnTo>
                  <a:lnTo>
                    <a:pt x="109207" y="0"/>
                  </a:lnTo>
                  <a:lnTo>
                    <a:pt x="109207" y="225196"/>
                  </a:lnTo>
                  <a:lnTo>
                    <a:pt x="145326" y="225196"/>
                  </a:lnTo>
                  <a:lnTo>
                    <a:pt x="73101" y="282219"/>
                  </a:lnTo>
                  <a:lnTo>
                    <a:pt x="0" y="225196"/>
                  </a:lnTo>
                  <a:close/>
                </a:path>
              </a:pathLst>
            </a:custGeom>
            <a:ln w="8967">
              <a:solidFill>
                <a:srgbClr val="000000"/>
              </a:solidFill>
            </a:ln>
          </p:spPr>
          <p:txBody>
            <a:bodyPr wrap="square" lIns="0" tIns="0" rIns="0" bIns="0" rtlCol="0"/>
            <a:lstStyle/>
            <a:p/>
          </p:txBody>
        </p:sp>
      </p:grpSp>
      <p:sp>
        <p:nvSpPr>
          <p:cNvPr id="11" name="object 11"/>
          <p:cNvSpPr/>
          <p:nvPr/>
        </p:nvSpPr>
        <p:spPr>
          <a:xfrm>
            <a:off x="4124210" y="2752001"/>
            <a:ext cx="155575" cy="305435"/>
          </a:xfrm>
          <a:custGeom>
            <a:avLst/>
            <a:gdLst/>
            <a:ahLst/>
            <a:cxnLst/>
            <a:rect l="l" t="t" r="r" b="b"/>
            <a:pathLst>
              <a:path w="155575" h="305435">
                <a:moveTo>
                  <a:pt x="0" y="193433"/>
                </a:moveTo>
                <a:lnTo>
                  <a:pt x="38747" y="193433"/>
                </a:lnTo>
                <a:lnTo>
                  <a:pt x="38747" y="0"/>
                </a:lnTo>
                <a:lnTo>
                  <a:pt x="116255" y="0"/>
                </a:lnTo>
                <a:lnTo>
                  <a:pt x="116255" y="193433"/>
                </a:lnTo>
                <a:lnTo>
                  <a:pt x="155003" y="193433"/>
                </a:lnTo>
                <a:lnTo>
                  <a:pt x="77508" y="305257"/>
                </a:lnTo>
                <a:lnTo>
                  <a:pt x="0" y="193433"/>
                </a:lnTo>
                <a:close/>
              </a:path>
            </a:pathLst>
          </a:custGeom>
          <a:ln w="8967">
            <a:solidFill>
              <a:srgbClr val="000000"/>
            </a:solidFill>
          </a:ln>
        </p:spPr>
        <p:txBody>
          <a:bodyPr wrap="square" lIns="0" tIns="0" rIns="0" bIns="0" rtlCol="0"/>
          <a:lstStyle/>
          <a:p/>
        </p:txBody>
      </p:sp>
      <p:sp>
        <p:nvSpPr>
          <p:cNvPr id="12" name="object 12"/>
          <p:cNvSpPr/>
          <p:nvPr/>
        </p:nvSpPr>
        <p:spPr>
          <a:xfrm>
            <a:off x="1859800" y="4228300"/>
            <a:ext cx="187325" cy="344170"/>
          </a:xfrm>
          <a:custGeom>
            <a:avLst/>
            <a:gdLst/>
            <a:ahLst/>
            <a:cxnLst/>
            <a:rect l="l" t="t" r="r" b="b"/>
            <a:pathLst>
              <a:path w="187325" h="344170">
                <a:moveTo>
                  <a:pt x="0" y="218579"/>
                </a:moveTo>
                <a:lnTo>
                  <a:pt x="46672" y="218579"/>
                </a:lnTo>
                <a:lnTo>
                  <a:pt x="46672" y="0"/>
                </a:lnTo>
                <a:lnTo>
                  <a:pt x="140042" y="0"/>
                </a:lnTo>
                <a:lnTo>
                  <a:pt x="140042" y="218579"/>
                </a:lnTo>
                <a:lnTo>
                  <a:pt x="186715" y="218579"/>
                </a:lnTo>
                <a:lnTo>
                  <a:pt x="93357" y="343712"/>
                </a:lnTo>
                <a:lnTo>
                  <a:pt x="0" y="218579"/>
                </a:lnTo>
                <a:close/>
              </a:path>
            </a:pathLst>
          </a:custGeom>
          <a:ln w="8967">
            <a:solidFill>
              <a:srgbClr val="000000"/>
            </a:solidFill>
          </a:ln>
        </p:spPr>
        <p:txBody>
          <a:bodyPr wrap="square" lIns="0" tIns="0" rIns="0" bIns="0" rtlCol="0"/>
          <a:lstStyle/>
          <a:p/>
        </p:txBody>
      </p:sp>
      <p:sp>
        <p:nvSpPr>
          <p:cNvPr id="13" name="object 13"/>
          <p:cNvSpPr/>
          <p:nvPr/>
        </p:nvSpPr>
        <p:spPr>
          <a:xfrm>
            <a:off x="4387545" y="4228300"/>
            <a:ext cx="186055" cy="332740"/>
          </a:xfrm>
          <a:custGeom>
            <a:avLst/>
            <a:gdLst/>
            <a:ahLst/>
            <a:cxnLst/>
            <a:rect l="l" t="t" r="r" b="b"/>
            <a:pathLst>
              <a:path w="186054" h="332739">
                <a:moveTo>
                  <a:pt x="0" y="209842"/>
                </a:moveTo>
                <a:lnTo>
                  <a:pt x="46685" y="209842"/>
                </a:lnTo>
                <a:lnTo>
                  <a:pt x="46685" y="0"/>
                </a:lnTo>
                <a:lnTo>
                  <a:pt x="139166" y="0"/>
                </a:lnTo>
                <a:lnTo>
                  <a:pt x="139166" y="209842"/>
                </a:lnTo>
                <a:lnTo>
                  <a:pt x="185839" y="209842"/>
                </a:lnTo>
                <a:lnTo>
                  <a:pt x="93357" y="332257"/>
                </a:lnTo>
                <a:lnTo>
                  <a:pt x="0" y="209842"/>
                </a:lnTo>
                <a:close/>
              </a:path>
            </a:pathLst>
          </a:custGeom>
          <a:ln w="8967">
            <a:solidFill>
              <a:srgbClr val="000000"/>
            </a:solidFill>
          </a:ln>
        </p:spPr>
        <p:txBody>
          <a:bodyPr wrap="square" lIns="0" tIns="0" rIns="0" bIns="0" rtlCol="0"/>
          <a:lstStyle/>
          <a:p/>
        </p:txBody>
      </p:sp>
      <p:sp>
        <p:nvSpPr>
          <p:cNvPr id="14" name="object 14"/>
          <p:cNvSpPr/>
          <p:nvPr/>
        </p:nvSpPr>
        <p:spPr>
          <a:xfrm>
            <a:off x="1882698" y="5530176"/>
            <a:ext cx="187325" cy="436880"/>
          </a:xfrm>
          <a:custGeom>
            <a:avLst/>
            <a:gdLst/>
            <a:ahLst/>
            <a:cxnLst/>
            <a:rect l="l" t="t" r="r" b="b"/>
            <a:pathLst>
              <a:path w="187325" h="436879">
                <a:moveTo>
                  <a:pt x="0" y="311035"/>
                </a:moveTo>
                <a:lnTo>
                  <a:pt x="46685" y="311035"/>
                </a:lnTo>
                <a:lnTo>
                  <a:pt x="46685" y="0"/>
                </a:lnTo>
                <a:lnTo>
                  <a:pt x="140030" y="0"/>
                </a:lnTo>
                <a:lnTo>
                  <a:pt x="140030" y="311035"/>
                </a:lnTo>
                <a:lnTo>
                  <a:pt x="186715" y="311035"/>
                </a:lnTo>
                <a:lnTo>
                  <a:pt x="93357" y="436740"/>
                </a:lnTo>
                <a:lnTo>
                  <a:pt x="0" y="311035"/>
                </a:lnTo>
                <a:close/>
              </a:path>
            </a:pathLst>
          </a:custGeom>
          <a:ln w="8967">
            <a:solidFill>
              <a:srgbClr val="000000"/>
            </a:solidFill>
          </a:ln>
        </p:spPr>
        <p:txBody>
          <a:bodyPr wrap="square" lIns="0" tIns="0" rIns="0" bIns="0" rtlCol="0"/>
          <a:lstStyle/>
          <a:p/>
        </p:txBody>
      </p:sp>
      <p:sp>
        <p:nvSpPr>
          <p:cNvPr id="15" name="object 15"/>
          <p:cNvSpPr/>
          <p:nvPr/>
        </p:nvSpPr>
        <p:spPr>
          <a:xfrm>
            <a:off x="4403407" y="5535460"/>
            <a:ext cx="187325" cy="423545"/>
          </a:xfrm>
          <a:custGeom>
            <a:avLst/>
            <a:gdLst/>
            <a:ahLst/>
            <a:cxnLst/>
            <a:rect l="l" t="t" r="r" b="b"/>
            <a:pathLst>
              <a:path w="187325" h="423545">
                <a:moveTo>
                  <a:pt x="0" y="288696"/>
                </a:moveTo>
                <a:lnTo>
                  <a:pt x="46672" y="288696"/>
                </a:lnTo>
                <a:lnTo>
                  <a:pt x="46672" y="0"/>
                </a:lnTo>
                <a:lnTo>
                  <a:pt x="140030" y="0"/>
                </a:lnTo>
                <a:lnTo>
                  <a:pt x="140030" y="288696"/>
                </a:lnTo>
                <a:lnTo>
                  <a:pt x="186715" y="288696"/>
                </a:lnTo>
                <a:lnTo>
                  <a:pt x="93357" y="423532"/>
                </a:lnTo>
                <a:lnTo>
                  <a:pt x="0" y="288696"/>
                </a:lnTo>
                <a:close/>
              </a:path>
            </a:pathLst>
          </a:custGeom>
          <a:ln w="8967">
            <a:solidFill>
              <a:srgbClr val="000000"/>
            </a:solidFill>
          </a:ln>
        </p:spPr>
        <p:txBody>
          <a:bodyPr wrap="square" lIns="0" tIns="0" rIns="0" bIns="0" rtlCol="0"/>
          <a:lstStyle/>
          <a:p/>
        </p:txBody>
      </p:sp>
      <p:sp>
        <p:nvSpPr>
          <p:cNvPr id="16" name="object 16"/>
          <p:cNvSpPr/>
          <p:nvPr/>
        </p:nvSpPr>
        <p:spPr>
          <a:xfrm>
            <a:off x="4117162" y="3515245"/>
            <a:ext cx="155575" cy="295275"/>
          </a:xfrm>
          <a:custGeom>
            <a:avLst/>
            <a:gdLst/>
            <a:ahLst/>
            <a:cxnLst/>
            <a:rect l="l" t="t" r="r" b="b"/>
            <a:pathLst>
              <a:path w="155575" h="295275">
                <a:moveTo>
                  <a:pt x="0" y="186931"/>
                </a:moveTo>
                <a:lnTo>
                  <a:pt x="38747" y="186931"/>
                </a:lnTo>
                <a:lnTo>
                  <a:pt x="38747" y="0"/>
                </a:lnTo>
                <a:lnTo>
                  <a:pt x="116255" y="0"/>
                </a:lnTo>
                <a:lnTo>
                  <a:pt x="116255" y="186931"/>
                </a:lnTo>
                <a:lnTo>
                  <a:pt x="155016" y="186931"/>
                </a:lnTo>
                <a:lnTo>
                  <a:pt x="77508" y="294703"/>
                </a:lnTo>
                <a:lnTo>
                  <a:pt x="0" y="186931"/>
                </a:lnTo>
                <a:close/>
              </a:path>
            </a:pathLst>
          </a:custGeom>
          <a:ln w="8967">
            <a:solidFill>
              <a:srgbClr val="000000"/>
            </a:solidFill>
          </a:ln>
        </p:spPr>
        <p:txBody>
          <a:bodyPr wrap="square" lIns="0" tIns="0" rIns="0" bIns="0" rtlCol="0"/>
          <a:lstStyle/>
          <a:p/>
        </p:txBody>
      </p:sp>
      <p:sp>
        <p:nvSpPr>
          <p:cNvPr id="17" name="object 17"/>
          <p:cNvSpPr/>
          <p:nvPr/>
        </p:nvSpPr>
        <p:spPr>
          <a:xfrm>
            <a:off x="1867725" y="4879835"/>
            <a:ext cx="187325" cy="346710"/>
          </a:xfrm>
          <a:custGeom>
            <a:avLst/>
            <a:gdLst/>
            <a:ahLst/>
            <a:cxnLst/>
            <a:rect l="l" t="t" r="r" b="b"/>
            <a:pathLst>
              <a:path w="187325" h="346710">
                <a:moveTo>
                  <a:pt x="0" y="220281"/>
                </a:moveTo>
                <a:lnTo>
                  <a:pt x="46672" y="220281"/>
                </a:lnTo>
                <a:lnTo>
                  <a:pt x="46672" y="0"/>
                </a:lnTo>
                <a:lnTo>
                  <a:pt x="140042" y="0"/>
                </a:lnTo>
                <a:lnTo>
                  <a:pt x="140042" y="220281"/>
                </a:lnTo>
                <a:lnTo>
                  <a:pt x="186715" y="220281"/>
                </a:lnTo>
                <a:lnTo>
                  <a:pt x="93357" y="346468"/>
                </a:lnTo>
                <a:lnTo>
                  <a:pt x="0" y="220281"/>
                </a:lnTo>
                <a:close/>
              </a:path>
            </a:pathLst>
          </a:custGeom>
          <a:ln w="8967">
            <a:solidFill>
              <a:srgbClr val="000000"/>
            </a:solidFill>
          </a:ln>
        </p:spPr>
        <p:txBody>
          <a:bodyPr wrap="square" lIns="0" tIns="0" rIns="0" bIns="0" rtlCol="0"/>
          <a:lstStyle/>
          <a:p/>
        </p:txBody>
      </p:sp>
      <p:sp>
        <p:nvSpPr>
          <p:cNvPr id="18" name="object 18"/>
          <p:cNvSpPr/>
          <p:nvPr/>
        </p:nvSpPr>
        <p:spPr>
          <a:xfrm>
            <a:off x="4392828" y="4864417"/>
            <a:ext cx="187325" cy="363220"/>
          </a:xfrm>
          <a:custGeom>
            <a:avLst/>
            <a:gdLst/>
            <a:ahLst/>
            <a:cxnLst/>
            <a:rect l="l" t="t" r="r" b="b"/>
            <a:pathLst>
              <a:path w="187325" h="363220">
                <a:moveTo>
                  <a:pt x="0" y="229895"/>
                </a:moveTo>
                <a:lnTo>
                  <a:pt x="46685" y="229895"/>
                </a:lnTo>
                <a:lnTo>
                  <a:pt x="46685" y="0"/>
                </a:lnTo>
                <a:lnTo>
                  <a:pt x="140042" y="0"/>
                </a:lnTo>
                <a:lnTo>
                  <a:pt x="140042" y="229895"/>
                </a:lnTo>
                <a:lnTo>
                  <a:pt x="186728" y="229895"/>
                </a:lnTo>
                <a:lnTo>
                  <a:pt x="93370" y="362788"/>
                </a:lnTo>
                <a:lnTo>
                  <a:pt x="0" y="229895"/>
                </a:lnTo>
                <a:close/>
              </a:path>
            </a:pathLst>
          </a:custGeom>
          <a:ln w="8967">
            <a:solidFill>
              <a:srgbClr val="000000"/>
            </a:solidFill>
          </a:ln>
        </p:spPr>
        <p:txBody>
          <a:bodyPr wrap="square" lIns="0" tIns="0" rIns="0" bIns="0" rtlCol="0"/>
          <a:lstStyle/>
          <a:p/>
        </p:txBody>
      </p:sp>
      <p:sp>
        <p:nvSpPr>
          <p:cNvPr id="19" name="object 19"/>
          <p:cNvSpPr txBox="1"/>
          <p:nvPr/>
        </p:nvSpPr>
        <p:spPr>
          <a:xfrm>
            <a:off x="1071699" y="702697"/>
            <a:ext cx="5316220" cy="537845"/>
          </a:xfrm>
          <a:prstGeom prst="rect">
            <a:avLst/>
          </a:prstGeom>
        </p:spPr>
        <p:txBody>
          <a:bodyPr wrap="square" lIns="0" tIns="13335" rIns="0" bIns="0" rtlCol="0" vert="horz">
            <a:spAutoFit/>
          </a:bodyPr>
          <a:lstStyle/>
          <a:p>
            <a:pPr marL="12700">
              <a:lnSpc>
                <a:spcPct val="100000"/>
              </a:lnSpc>
              <a:spcBef>
                <a:spcPts val="105"/>
              </a:spcBef>
            </a:pPr>
            <a:r>
              <a:rPr dirty="0" u="sng" sz="1100" b="1">
                <a:solidFill>
                  <a:srgbClr val="231F20"/>
                </a:solidFill>
                <a:uFill>
                  <a:solidFill>
                    <a:srgbClr val="231F20"/>
                  </a:solidFill>
                </a:uFill>
                <a:latin typeface="TeXGyrePagella"/>
                <a:cs typeface="TeXGyrePagella"/>
              </a:rPr>
              <a:t>9.2: Handling misconduct allegations against</a:t>
            </a:r>
            <a:r>
              <a:rPr dirty="0" u="sng" sz="1100" spc="-55" b="1">
                <a:solidFill>
                  <a:srgbClr val="231F20"/>
                </a:solidFill>
                <a:uFill>
                  <a:solidFill>
                    <a:srgbClr val="231F20"/>
                  </a:solidFill>
                </a:uFill>
                <a:latin typeface="TeXGyrePagella"/>
                <a:cs typeface="TeXGyrePagella"/>
              </a:rPr>
              <a:t> </a:t>
            </a:r>
            <a:r>
              <a:rPr dirty="0" u="sng" sz="1100" b="1">
                <a:solidFill>
                  <a:srgbClr val="231F20"/>
                </a:solidFill>
                <a:uFill>
                  <a:solidFill>
                    <a:srgbClr val="231F20"/>
                  </a:solidFill>
                </a:uFill>
                <a:latin typeface="TeXGyrePagella"/>
                <a:cs typeface="TeXGyrePagella"/>
              </a:rPr>
              <a:t>researchers:</a:t>
            </a:r>
            <a:endParaRPr sz="1100">
              <a:latin typeface="TeXGyrePagella"/>
              <a:cs typeface="TeXGyrePagella"/>
            </a:endParaRPr>
          </a:p>
          <a:p>
            <a:pPr>
              <a:lnSpc>
                <a:spcPct val="100000"/>
              </a:lnSpc>
              <a:spcBef>
                <a:spcPts val="20"/>
              </a:spcBef>
            </a:pPr>
            <a:endParaRPr sz="1000">
              <a:latin typeface="TeXGyrePagella"/>
              <a:cs typeface="TeXGyrePagella"/>
            </a:endParaRPr>
          </a:p>
          <a:p>
            <a:pPr marL="1361440">
              <a:lnSpc>
                <a:spcPct val="100000"/>
              </a:lnSpc>
            </a:pPr>
            <a:r>
              <a:rPr dirty="0" sz="1100">
                <a:solidFill>
                  <a:srgbClr val="231F20"/>
                </a:solidFill>
                <a:latin typeface="TeXGyrePagella"/>
                <a:cs typeface="TeXGyrePagella"/>
              </a:rPr>
              <a:t>Allegation of research misconduct reported</a:t>
            </a:r>
            <a:r>
              <a:rPr dirty="0" sz="1100" spc="120">
                <a:solidFill>
                  <a:srgbClr val="231F20"/>
                </a:solidFill>
                <a:latin typeface="TeXGyrePagella"/>
                <a:cs typeface="TeXGyrePagella"/>
              </a:rPr>
              <a:t> </a:t>
            </a:r>
            <a:r>
              <a:rPr dirty="0" sz="1100">
                <a:solidFill>
                  <a:srgbClr val="231F20"/>
                </a:solidFill>
                <a:latin typeface="TeXGyrePagella"/>
                <a:cs typeface="TeXGyrePagella"/>
              </a:rPr>
              <a:t>to Director/Head</a:t>
            </a:r>
            <a:endParaRPr sz="1100">
              <a:latin typeface="TeXGyrePagella"/>
              <a:cs typeface="TeXGyrePagella"/>
            </a:endParaRPr>
          </a:p>
        </p:txBody>
      </p:sp>
      <p:sp>
        <p:nvSpPr>
          <p:cNvPr id="20" name="object 20"/>
          <p:cNvSpPr txBox="1"/>
          <p:nvPr/>
        </p:nvSpPr>
        <p:spPr>
          <a:xfrm>
            <a:off x="2420505" y="1772018"/>
            <a:ext cx="4007485" cy="194310"/>
          </a:xfrm>
          <a:prstGeom prst="rect">
            <a:avLst/>
          </a:prstGeom>
        </p:spPr>
        <p:txBody>
          <a:bodyPr wrap="square" lIns="0" tIns="13335" rIns="0" bIns="0" rtlCol="0" vert="horz">
            <a:spAutoFit/>
          </a:bodyPr>
          <a:lstStyle/>
          <a:p>
            <a:pPr marL="12700">
              <a:lnSpc>
                <a:spcPct val="100000"/>
              </a:lnSpc>
              <a:spcBef>
                <a:spcPts val="105"/>
              </a:spcBef>
            </a:pPr>
            <a:r>
              <a:rPr dirty="0" sz="1100">
                <a:solidFill>
                  <a:srgbClr val="231F20"/>
                </a:solidFill>
                <a:latin typeface="TeXGyrePagella"/>
                <a:cs typeface="TeXGyrePagella"/>
              </a:rPr>
              <a:t>Director/Head forwards to RIO for investigation of</a:t>
            </a:r>
            <a:r>
              <a:rPr dirty="0" sz="1100" spc="260">
                <a:solidFill>
                  <a:srgbClr val="231F20"/>
                </a:solidFill>
                <a:latin typeface="TeXGyrePagella"/>
                <a:cs typeface="TeXGyrePagella"/>
              </a:rPr>
              <a:t> </a:t>
            </a:r>
            <a:r>
              <a:rPr dirty="0" sz="1100">
                <a:solidFill>
                  <a:srgbClr val="231F20"/>
                </a:solidFill>
                <a:latin typeface="TeXGyrePagella"/>
                <a:cs typeface="TeXGyrePagella"/>
              </a:rPr>
              <a:t>allegation</a:t>
            </a:r>
            <a:endParaRPr sz="1100">
              <a:latin typeface="TeXGyrePagella"/>
              <a:cs typeface="TeXGyrePagella"/>
            </a:endParaRPr>
          </a:p>
        </p:txBody>
      </p:sp>
      <p:sp>
        <p:nvSpPr>
          <p:cNvPr id="21" name="object 21"/>
          <p:cNvSpPr txBox="1"/>
          <p:nvPr/>
        </p:nvSpPr>
        <p:spPr>
          <a:xfrm>
            <a:off x="1131422" y="2454300"/>
            <a:ext cx="4548505" cy="297815"/>
          </a:xfrm>
          <a:prstGeom prst="rect">
            <a:avLst/>
          </a:prstGeom>
          <a:ln w="6350">
            <a:solidFill>
              <a:srgbClr val="231F20"/>
            </a:solidFill>
          </a:ln>
        </p:spPr>
        <p:txBody>
          <a:bodyPr wrap="square" lIns="0" tIns="39370" rIns="0" bIns="0" rtlCol="0" vert="horz">
            <a:spAutoFit/>
          </a:bodyPr>
          <a:lstStyle/>
          <a:p>
            <a:pPr marL="85090">
              <a:lnSpc>
                <a:spcPct val="100000"/>
              </a:lnSpc>
              <a:spcBef>
                <a:spcPts val="310"/>
              </a:spcBef>
            </a:pPr>
            <a:r>
              <a:rPr dirty="0" sz="1100">
                <a:solidFill>
                  <a:srgbClr val="231F20"/>
                </a:solidFill>
                <a:latin typeface="TeXGyrePagella"/>
                <a:cs typeface="TeXGyrePagella"/>
              </a:rPr>
              <a:t>RIO</a:t>
            </a:r>
            <a:r>
              <a:rPr dirty="0" sz="1100" spc="145">
                <a:solidFill>
                  <a:srgbClr val="231F20"/>
                </a:solidFill>
                <a:latin typeface="TeXGyrePagella"/>
                <a:cs typeface="TeXGyrePagella"/>
              </a:rPr>
              <a:t> </a:t>
            </a:r>
            <a:r>
              <a:rPr dirty="0" sz="1100">
                <a:solidFill>
                  <a:srgbClr val="231F20"/>
                </a:solidFill>
                <a:latin typeface="TeXGyrePagella"/>
                <a:cs typeface="TeXGyrePagella"/>
              </a:rPr>
              <a:t>will</a:t>
            </a:r>
            <a:r>
              <a:rPr dirty="0" sz="1100" spc="150">
                <a:solidFill>
                  <a:srgbClr val="231F20"/>
                </a:solidFill>
                <a:latin typeface="TeXGyrePagella"/>
                <a:cs typeface="TeXGyrePagella"/>
              </a:rPr>
              <a:t> </a:t>
            </a:r>
            <a:r>
              <a:rPr dirty="0" sz="1100">
                <a:solidFill>
                  <a:srgbClr val="231F20"/>
                </a:solidFill>
                <a:latin typeface="TeXGyrePagella"/>
                <a:cs typeface="TeXGyrePagella"/>
              </a:rPr>
              <a:t>inform/forward</a:t>
            </a:r>
            <a:r>
              <a:rPr dirty="0" sz="1100" spc="170">
                <a:solidFill>
                  <a:srgbClr val="231F20"/>
                </a:solidFill>
                <a:latin typeface="TeXGyrePagella"/>
                <a:cs typeface="TeXGyrePagella"/>
              </a:rPr>
              <a:t> </a:t>
            </a:r>
            <a:r>
              <a:rPr dirty="0" sz="1100">
                <a:solidFill>
                  <a:srgbClr val="231F20"/>
                </a:solidFill>
                <a:latin typeface="TeXGyrePagella"/>
                <a:cs typeface="TeXGyrePagella"/>
              </a:rPr>
              <a:t>a</a:t>
            </a:r>
            <a:r>
              <a:rPr dirty="0" sz="1100" spc="145">
                <a:solidFill>
                  <a:srgbClr val="231F20"/>
                </a:solidFill>
                <a:latin typeface="TeXGyrePagella"/>
                <a:cs typeface="TeXGyrePagella"/>
              </a:rPr>
              <a:t> </a:t>
            </a:r>
            <a:r>
              <a:rPr dirty="0" sz="1100">
                <a:solidFill>
                  <a:srgbClr val="231F20"/>
                </a:solidFill>
                <a:latin typeface="TeXGyrePagella"/>
                <a:cs typeface="TeXGyrePagella"/>
              </a:rPr>
              <a:t>copy</a:t>
            </a:r>
            <a:r>
              <a:rPr dirty="0" sz="1100" spc="145">
                <a:solidFill>
                  <a:srgbClr val="231F20"/>
                </a:solidFill>
                <a:latin typeface="TeXGyrePagella"/>
                <a:cs typeface="TeXGyrePagella"/>
              </a:rPr>
              <a:t> </a:t>
            </a:r>
            <a:r>
              <a:rPr dirty="0" sz="1100">
                <a:solidFill>
                  <a:srgbClr val="231F20"/>
                </a:solidFill>
                <a:latin typeface="TeXGyrePagella"/>
                <a:cs typeface="TeXGyrePagella"/>
              </a:rPr>
              <a:t>of</a:t>
            </a:r>
            <a:r>
              <a:rPr dirty="0" sz="1100" spc="145">
                <a:solidFill>
                  <a:srgbClr val="231F20"/>
                </a:solidFill>
                <a:latin typeface="TeXGyrePagella"/>
                <a:cs typeface="TeXGyrePagella"/>
              </a:rPr>
              <a:t> </a:t>
            </a:r>
            <a:r>
              <a:rPr dirty="0" sz="1100">
                <a:solidFill>
                  <a:srgbClr val="231F20"/>
                </a:solidFill>
                <a:latin typeface="TeXGyrePagella"/>
                <a:cs typeface="TeXGyrePagella"/>
              </a:rPr>
              <a:t>the</a:t>
            </a:r>
            <a:r>
              <a:rPr dirty="0" sz="1100" spc="150">
                <a:solidFill>
                  <a:srgbClr val="231F20"/>
                </a:solidFill>
                <a:latin typeface="TeXGyrePagella"/>
                <a:cs typeface="TeXGyrePagella"/>
              </a:rPr>
              <a:t> </a:t>
            </a:r>
            <a:r>
              <a:rPr dirty="0" sz="1100">
                <a:solidFill>
                  <a:srgbClr val="231F20"/>
                </a:solidFill>
                <a:latin typeface="TeXGyrePagella"/>
                <a:cs typeface="TeXGyrePagella"/>
              </a:rPr>
              <a:t>allegation</a:t>
            </a:r>
            <a:r>
              <a:rPr dirty="0" sz="1100" spc="165">
                <a:solidFill>
                  <a:srgbClr val="231F20"/>
                </a:solidFill>
                <a:latin typeface="TeXGyrePagella"/>
                <a:cs typeface="TeXGyrePagella"/>
              </a:rPr>
              <a:t> </a:t>
            </a:r>
            <a:r>
              <a:rPr dirty="0" sz="1100">
                <a:solidFill>
                  <a:srgbClr val="231F20"/>
                </a:solidFill>
                <a:latin typeface="TeXGyrePagella"/>
                <a:cs typeface="TeXGyrePagella"/>
              </a:rPr>
              <a:t>to</a:t>
            </a:r>
            <a:r>
              <a:rPr dirty="0" sz="1100" spc="140">
                <a:solidFill>
                  <a:srgbClr val="231F20"/>
                </a:solidFill>
                <a:latin typeface="TeXGyrePagella"/>
                <a:cs typeface="TeXGyrePagella"/>
              </a:rPr>
              <a:t> </a:t>
            </a:r>
            <a:r>
              <a:rPr dirty="0" sz="1100">
                <a:solidFill>
                  <a:srgbClr val="231F20"/>
                </a:solidFill>
                <a:latin typeface="TeXGyrePagella"/>
                <a:cs typeface="TeXGyrePagella"/>
              </a:rPr>
              <a:t>the</a:t>
            </a:r>
            <a:r>
              <a:rPr dirty="0" sz="1100" spc="150">
                <a:solidFill>
                  <a:srgbClr val="231F20"/>
                </a:solidFill>
                <a:latin typeface="TeXGyrePagella"/>
                <a:cs typeface="TeXGyrePagella"/>
              </a:rPr>
              <a:t> </a:t>
            </a:r>
            <a:r>
              <a:rPr dirty="0" sz="1100">
                <a:solidFill>
                  <a:srgbClr val="231F20"/>
                </a:solidFill>
                <a:latin typeface="TeXGyrePagella"/>
                <a:cs typeface="TeXGyrePagella"/>
              </a:rPr>
              <a:t>respondent</a:t>
            </a:r>
            <a:endParaRPr sz="1100">
              <a:latin typeface="TeXGyrePagella"/>
              <a:cs typeface="TeXGyrePagella"/>
            </a:endParaRPr>
          </a:p>
        </p:txBody>
      </p:sp>
      <p:sp>
        <p:nvSpPr>
          <p:cNvPr id="22" name="object 22"/>
          <p:cNvSpPr txBox="1"/>
          <p:nvPr/>
        </p:nvSpPr>
        <p:spPr>
          <a:xfrm>
            <a:off x="5819457" y="2579890"/>
            <a:ext cx="1630045" cy="1005205"/>
          </a:xfrm>
          <a:prstGeom prst="rect">
            <a:avLst/>
          </a:prstGeom>
          <a:ln w="8967">
            <a:solidFill>
              <a:srgbClr val="000000"/>
            </a:solidFill>
          </a:ln>
        </p:spPr>
        <p:txBody>
          <a:bodyPr wrap="square" lIns="0" tIns="0" rIns="0" bIns="0" rtlCol="0" vert="horz">
            <a:spAutoFit/>
          </a:bodyPr>
          <a:lstStyle/>
          <a:p>
            <a:pPr algn="ctr">
              <a:lnSpc>
                <a:spcPts val="1200"/>
              </a:lnSpc>
            </a:pPr>
            <a:r>
              <a:rPr dirty="0" sz="1100">
                <a:solidFill>
                  <a:srgbClr val="231F20"/>
                </a:solidFill>
                <a:latin typeface="TeXGyrePagella"/>
                <a:cs typeface="TeXGyrePagella"/>
              </a:rPr>
              <a:t>If complainant wants</a:t>
            </a:r>
            <a:r>
              <a:rPr dirty="0" sz="1100" spc="90">
                <a:solidFill>
                  <a:srgbClr val="231F20"/>
                </a:solidFill>
                <a:latin typeface="TeXGyrePagella"/>
                <a:cs typeface="TeXGyrePagella"/>
              </a:rPr>
              <a:t> </a:t>
            </a:r>
            <a:r>
              <a:rPr dirty="0" sz="1100">
                <a:solidFill>
                  <a:srgbClr val="231F20"/>
                </a:solidFill>
                <a:latin typeface="TeXGyrePagella"/>
                <a:cs typeface="TeXGyrePagella"/>
              </a:rPr>
              <a:t>to</a:t>
            </a:r>
            <a:endParaRPr sz="1100">
              <a:latin typeface="TeXGyrePagella"/>
              <a:cs typeface="TeXGyrePagella"/>
            </a:endParaRPr>
          </a:p>
          <a:p>
            <a:pPr algn="ctr" marL="36195" marR="31750" indent="635">
              <a:lnSpc>
                <a:spcPct val="121000"/>
              </a:lnSpc>
            </a:pPr>
            <a:r>
              <a:rPr dirty="0" sz="1100">
                <a:solidFill>
                  <a:srgbClr val="231F20"/>
                </a:solidFill>
                <a:latin typeface="TeXGyrePagella"/>
                <a:cs typeface="TeXGyrePagella"/>
              </a:rPr>
              <a:t>remain anonymous,  needful steps to  safeguard</a:t>
            </a:r>
            <a:r>
              <a:rPr dirty="0" sz="1100" spc="55">
                <a:solidFill>
                  <a:srgbClr val="231F20"/>
                </a:solidFill>
                <a:latin typeface="TeXGyrePagella"/>
                <a:cs typeface="TeXGyrePagella"/>
              </a:rPr>
              <a:t> </a:t>
            </a:r>
            <a:r>
              <a:rPr dirty="0" sz="1100">
                <a:solidFill>
                  <a:srgbClr val="231F20"/>
                </a:solidFill>
                <a:latin typeface="TeXGyrePagella"/>
                <a:cs typeface="TeXGyrePagella"/>
              </a:rPr>
              <a:t>whistleblower  rights</a:t>
            </a:r>
            <a:endParaRPr sz="1100">
              <a:latin typeface="TeXGyrePagella"/>
              <a:cs typeface="TeXGyrePagella"/>
            </a:endParaRPr>
          </a:p>
        </p:txBody>
      </p:sp>
      <p:sp>
        <p:nvSpPr>
          <p:cNvPr id="23" name="object 23"/>
          <p:cNvSpPr txBox="1"/>
          <p:nvPr/>
        </p:nvSpPr>
        <p:spPr>
          <a:xfrm>
            <a:off x="1131422" y="3057258"/>
            <a:ext cx="4532630" cy="458470"/>
          </a:xfrm>
          <a:prstGeom prst="rect">
            <a:avLst/>
          </a:prstGeom>
          <a:ln w="6350">
            <a:solidFill>
              <a:srgbClr val="231F20"/>
            </a:solidFill>
          </a:ln>
        </p:spPr>
        <p:txBody>
          <a:bodyPr wrap="square" lIns="0" tIns="9525" rIns="0" bIns="0" rtlCol="0" vert="horz">
            <a:spAutoFit/>
          </a:bodyPr>
          <a:lstStyle/>
          <a:p>
            <a:pPr marL="1083310" marR="721360" indent="-353695">
              <a:lnSpc>
                <a:spcPts val="1600"/>
              </a:lnSpc>
              <a:spcBef>
                <a:spcPts val="75"/>
              </a:spcBef>
            </a:pPr>
            <a:r>
              <a:rPr dirty="0" sz="1100">
                <a:solidFill>
                  <a:srgbClr val="231F20"/>
                </a:solidFill>
                <a:latin typeface="TeXGyrePagella"/>
                <a:cs typeface="TeXGyrePagella"/>
              </a:rPr>
              <a:t>Respondent will provide her/his explanation to  RIO regarding misconduct</a:t>
            </a:r>
            <a:r>
              <a:rPr dirty="0" sz="1100" spc="-100">
                <a:solidFill>
                  <a:srgbClr val="231F20"/>
                </a:solidFill>
                <a:latin typeface="TeXGyrePagella"/>
                <a:cs typeface="TeXGyrePagella"/>
              </a:rPr>
              <a:t> </a:t>
            </a:r>
            <a:r>
              <a:rPr dirty="0" sz="1100">
                <a:solidFill>
                  <a:srgbClr val="231F20"/>
                </a:solidFill>
                <a:latin typeface="TeXGyrePagella"/>
                <a:cs typeface="TeXGyrePagella"/>
              </a:rPr>
              <a:t>allegation</a:t>
            </a:r>
            <a:endParaRPr sz="1100">
              <a:latin typeface="TeXGyrePagella"/>
              <a:cs typeface="TeXGyrePagella"/>
            </a:endParaRPr>
          </a:p>
        </p:txBody>
      </p:sp>
      <p:sp>
        <p:nvSpPr>
          <p:cNvPr id="24" name="object 24"/>
          <p:cNvSpPr txBox="1"/>
          <p:nvPr/>
        </p:nvSpPr>
        <p:spPr>
          <a:xfrm>
            <a:off x="1131422" y="3809949"/>
            <a:ext cx="5517515" cy="418465"/>
          </a:xfrm>
          <a:prstGeom prst="rect">
            <a:avLst/>
          </a:prstGeom>
          <a:ln w="6350">
            <a:solidFill>
              <a:srgbClr val="231F20"/>
            </a:solidFill>
          </a:ln>
        </p:spPr>
        <p:txBody>
          <a:bodyPr wrap="square" lIns="0" tIns="5080" rIns="0" bIns="0" rtlCol="0" vert="horz">
            <a:spAutoFit/>
          </a:bodyPr>
          <a:lstStyle/>
          <a:p>
            <a:pPr algn="ctr">
              <a:lnSpc>
                <a:spcPct val="100000"/>
              </a:lnSpc>
              <a:spcBef>
                <a:spcPts val="40"/>
              </a:spcBef>
            </a:pPr>
            <a:r>
              <a:rPr dirty="0" sz="1100">
                <a:solidFill>
                  <a:srgbClr val="231F20"/>
                </a:solidFill>
                <a:latin typeface="TeXGyrePagella"/>
                <a:cs typeface="TeXGyrePagella"/>
              </a:rPr>
              <a:t>RIO reviews submission regarding the misconduct</a:t>
            </a:r>
            <a:r>
              <a:rPr dirty="0" sz="1100" spc="100">
                <a:solidFill>
                  <a:srgbClr val="231F20"/>
                </a:solidFill>
                <a:latin typeface="TeXGyrePagella"/>
                <a:cs typeface="TeXGyrePagella"/>
              </a:rPr>
              <a:t> </a:t>
            </a:r>
            <a:r>
              <a:rPr dirty="0" sz="1100">
                <a:solidFill>
                  <a:srgbClr val="231F20"/>
                </a:solidFill>
                <a:latin typeface="TeXGyrePagella"/>
                <a:cs typeface="TeXGyrePagella"/>
              </a:rPr>
              <a:t>allegation</a:t>
            </a:r>
            <a:endParaRPr sz="1100">
              <a:latin typeface="TeXGyrePagella"/>
              <a:cs typeface="TeXGyrePagella"/>
            </a:endParaRPr>
          </a:p>
          <a:p>
            <a:pPr algn="ctr">
              <a:lnSpc>
                <a:spcPct val="100000"/>
              </a:lnSpc>
              <a:spcBef>
                <a:spcPts val="285"/>
              </a:spcBef>
            </a:pPr>
            <a:r>
              <a:rPr dirty="0" sz="1100">
                <a:solidFill>
                  <a:srgbClr val="231F20"/>
                </a:solidFill>
                <a:latin typeface="TeXGyrePagella"/>
                <a:cs typeface="TeXGyrePagella"/>
              </a:rPr>
              <a:t>and the respondent</a:t>
            </a:r>
            <a:r>
              <a:rPr dirty="0" sz="1100" spc="-105">
                <a:solidFill>
                  <a:srgbClr val="231F20"/>
                </a:solidFill>
                <a:latin typeface="TeXGyrePagella"/>
                <a:cs typeface="TeXGyrePagella"/>
              </a:rPr>
              <a:t> </a:t>
            </a:r>
            <a:r>
              <a:rPr dirty="0" sz="1100">
                <a:solidFill>
                  <a:srgbClr val="231F20"/>
                </a:solidFill>
                <a:latin typeface="TeXGyrePagella"/>
                <a:cs typeface="TeXGyrePagella"/>
              </a:rPr>
              <a:t>explanation</a:t>
            </a:r>
            <a:endParaRPr sz="1100">
              <a:latin typeface="TeXGyrePagella"/>
              <a:cs typeface="TeXGyrePagella"/>
            </a:endParaRPr>
          </a:p>
        </p:txBody>
      </p:sp>
      <p:sp>
        <p:nvSpPr>
          <p:cNvPr id="25" name="object 25"/>
          <p:cNvSpPr txBox="1"/>
          <p:nvPr/>
        </p:nvSpPr>
        <p:spPr>
          <a:xfrm>
            <a:off x="1131422" y="4572012"/>
            <a:ext cx="1588135" cy="304165"/>
          </a:xfrm>
          <a:prstGeom prst="rect">
            <a:avLst/>
          </a:prstGeom>
          <a:ln w="6350">
            <a:solidFill>
              <a:srgbClr val="231F20"/>
            </a:solidFill>
          </a:ln>
        </p:spPr>
        <p:txBody>
          <a:bodyPr wrap="square" lIns="0" tIns="43180" rIns="0" bIns="0" rtlCol="0" vert="horz">
            <a:spAutoFit/>
          </a:bodyPr>
          <a:lstStyle/>
          <a:p>
            <a:pPr marL="146685">
              <a:lnSpc>
                <a:spcPct val="100000"/>
              </a:lnSpc>
              <a:spcBef>
                <a:spcPts val="340"/>
              </a:spcBef>
            </a:pPr>
            <a:r>
              <a:rPr dirty="0" sz="1100">
                <a:solidFill>
                  <a:srgbClr val="231F20"/>
                </a:solidFill>
                <a:latin typeface="TeXGyrePagella"/>
                <a:cs typeface="TeXGyrePagella"/>
              </a:rPr>
              <a:t>Response</a:t>
            </a:r>
            <a:r>
              <a:rPr dirty="0" sz="1100" spc="140">
                <a:solidFill>
                  <a:srgbClr val="231F20"/>
                </a:solidFill>
                <a:latin typeface="TeXGyrePagella"/>
                <a:cs typeface="TeXGyrePagella"/>
              </a:rPr>
              <a:t> </a:t>
            </a:r>
            <a:r>
              <a:rPr dirty="0" sz="1100">
                <a:solidFill>
                  <a:srgbClr val="231F20"/>
                </a:solidFill>
                <a:latin typeface="TeXGyrePagella"/>
                <a:cs typeface="TeXGyrePagella"/>
              </a:rPr>
              <a:t>acceptable</a:t>
            </a:r>
            <a:endParaRPr sz="1100">
              <a:latin typeface="TeXGyrePagella"/>
              <a:cs typeface="TeXGyrePagella"/>
            </a:endParaRPr>
          </a:p>
        </p:txBody>
      </p:sp>
      <p:sp>
        <p:nvSpPr>
          <p:cNvPr id="26" name="object 26"/>
          <p:cNvSpPr txBox="1"/>
          <p:nvPr/>
        </p:nvSpPr>
        <p:spPr>
          <a:xfrm>
            <a:off x="1131418" y="5226303"/>
            <a:ext cx="4548505" cy="304165"/>
          </a:xfrm>
          <a:prstGeom prst="rect">
            <a:avLst/>
          </a:prstGeom>
          <a:ln w="6350">
            <a:solidFill>
              <a:srgbClr val="231F20"/>
            </a:solidFill>
          </a:ln>
        </p:spPr>
        <p:txBody>
          <a:bodyPr wrap="square" lIns="0" tIns="54610" rIns="0" bIns="0" rtlCol="0" vert="horz">
            <a:spAutoFit/>
          </a:bodyPr>
          <a:lstStyle/>
          <a:p>
            <a:pPr algn="ctr">
              <a:lnSpc>
                <a:spcPct val="100000"/>
              </a:lnSpc>
              <a:spcBef>
                <a:spcPts val="430"/>
              </a:spcBef>
            </a:pPr>
            <a:r>
              <a:rPr dirty="0" sz="1100">
                <a:solidFill>
                  <a:srgbClr val="231F20"/>
                </a:solidFill>
                <a:latin typeface="TeXGyrePagella"/>
                <a:cs typeface="TeXGyrePagella"/>
              </a:rPr>
              <a:t>Director’s/Head’s</a:t>
            </a:r>
            <a:r>
              <a:rPr dirty="0" sz="1100" spc="170">
                <a:solidFill>
                  <a:srgbClr val="231F20"/>
                </a:solidFill>
                <a:latin typeface="TeXGyrePagella"/>
                <a:cs typeface="TeXGyrePagella"/>
              </a:rPr>
              <a:t> </a:t>
            </a:r>
            <a:r>
              <a:rPr dirty="0" sz="1100">
                <a:solidFill>
                  <a:srgbClr val="231F20"/>
                </a:solidFill>
                <a:latin typeface="TeXGyrePagella"/>
                <a:cs typeface="TeXGyrePagella"/>
              </a:rPr>
              <a:t>Decision</a:t>
            </a:r>
            <a:endParaRPr sz="1100">
              <a:latin typeface="TeXGyrePagella"/>
              <a:cs typeface="TeXGyrePagella"/>
            </a:endParaRPr>
          </a:p>
        </p:txBody>
      </p:sp>
      <p:sp>
        <p:nvSpPr>
          <p:cNvPr id="27" name="object 27"/>
          <p:cNvSpPr txBox="1"/>
          <p:nvPr/>
        </p:nvSpPr>
        <p:spPr>
          <a:xfrm>
            <a:off x="3883761" y="4560557"/>
            <a:ext cx="1771650" cy="304165"/>
          </a:xfrm>
          <a:prstGeom prst="rect">
            <a:avLst/>
          </a:prstGeom>
          <a:ln w="6350">
            <a:solidFill>
              <a:srgbClr val="231F20"/>
            </a:solidFill>
          </a:ln>
        </p:spPr>
        <p:txBody>
          <a:bodyPr wrap="square" lIns="0" tIns="43180" rIns="0" bIns="0" rtlCol="0" vert="horz">
            <a:spAutoFit/>
          </a:bodyPr>
          <a:lstStyle/>
          <a:p>
            <a:pPr marL="109220">
              <a:lnSpc>
                <a:spcPct val="100000"/>
              </a:lnSpc>
              <a:spcBef>
                <a:spcPts val="340"/>
              </a:spcBef>
            </a:pPr>
            <a:r>
              <a:rPr dirty="0" sz="1100">
                <a:solidFill>
                  <a:srgbClr val="231F20"/>
                </a:solidFill>
                <a:latin typeface="TeXGyrePagella"/>
                <a:cs typeface="TeXGyrePagella"/>
              </a:rPr>
              <a:t>Response not acceptable</a:t>
            </a:r>
            <a:endParaRPr sz="1100">
              <a:latin typeface="TeXGyrePagella"/>
              <a:cs typeface="TeXGyrePagella"/>
            </a:endParaRPr>
          </a:p>
        </p:txBody>
      </p:sp>
      <p:sp>
        <p:nvSpPr>
          <p:cNvPr id="28" name="object 28"/>
          <p:cNvSpPr txBox="1"/>
          <p:nvPr/>
        </p:nvSpPr>
        <p:spPr>
          <a:xfrm>
            <a:off x="1131422" y="5966929"/>
            <a:ext cx="1751964" cy="473075"/>
          </a:xfrm>
          <a:prstGeom prst="rect">
            <a:avLst/>
          </a:prstGeom>
          <a:ln w="6350">
            <a:solidFill>
              <a:srgbClr val="231F20"/>
            </a:solidFill>
          </a:ln>
        </p:spPr>
        <p:txBody>
          <a:bodyPr wrap="square" lIns="0" tIns="3175" rIns="0" bIns="0" rtlCol="0" vert="horz">
            <a:spAutoFit/>
          </a:bodyPr>
          <a:lstStyle/>
          <a:p>
            <a:pPr marL="40005" marR="38100" indent="359410">
              <a:lnSpc>
                <a:spcPts val="1600"/>
              </a:lnSpc>
              <a:spcBef>
                <a:spcPts val="25"/>
              </a:spcBef>
            </a:pPr>
            <a:r>
              <a:rPr dirty="0" sz="1100">
                <a:solidFill>
                  <a:srgbClr val="231F20"/>
                </a:solidFill>
                <a:latin typeface="TeXGyrePagella"/>
                <a:cs typeface="TeXGyrePagella"/>
              </a:rPr>
              <a:t>Go ahead with  </a:t>
            </a:r>
            <a:r>
              <a:rPr dirty="0" sz="1100">
                <a:solidFill>
                  <a:srgbClr val="231F20"/>
                </a:solidFill>
                <a:latin typeface="TeXGyrePagella"/>
                <a:cs typeface="TeXGyrePagella"/>
              </a:rPr>
              <a:t>publication/dissemination</a:t>
            </a:r>
            <a:endParaRPr sz="1100">
              <a:latin typeface="TeXGyrePagella"/>
              <a:cs typeface="TeXGyrePagella"/>
            </a:endParaRPr>
          </a:p>
        </p:txBody>
      </p:sp>
      <p:sp>
        <p:nvSpPr>
          <p:cNvPr id="29" name="object 29"/>
          <p:cNvSpPr txBox="1"/>
          <p:nvPr/>
        </p:nvSpPr>
        <p:spPr>
          <a:xfrm>
            <a:off x="3167710" y="5958992"/>
            <a:ext cx="4324985" cy="471805"/>
          </a:xfrm>
          <a:prstGeom prst="rect">
            <a:avLst/>
          </a:prstGeom>
          <a:ln w="6350">
            <a:solidFill>
              <a:srgbClr val="231F20"/>
            </a:solidFill>
          </a:ln>
        </p:spPr>
        <p:txBody>
          <a:bodyPr wrap="square" lIns="0" tIns="1905" rIns="0" bIns="0" rtlCol="0" vert="horz">
            <a:spAutoFit/>
          </a:bodyPr>
          <a:lstStyle/>
          <a:p>
            <a:pPr marL="722630" marR="374650" indent="-341630">
              <a:lnSpc>
                <a:spcPts val="1600"/>
              </a:lnSpc>
              <a:spcBef>
                <a:spcPts val="15"/>
              </a:spcBef>
            </a:pPr>
            <a:r>
              <a:rPr dirty="0" sz="1100">
                <a:solidFill>
                  <a:srgbClr val="231F20"/>
                </a:solidFill>
                <a:latin typeface="TeXGyrePagella"/>
                <a:cs typeface="TeXGyrePagella"/>
              </a:rPr>
              <a:t>Enquiry committee will be formed to review the report  of the allegation and respondent</a:t>
            </a:r>
            <a:r>
              <a:rPr dirty="0" sz="1100" spc="195">
                <a:solidFill>
                  <a:srgbClr val="231F20"/>
                </a:solidFill>
                <a:latin typeface="TeXGyrePagella"/>
                <a:cs typeface="TeXGyrePagella"/>
              </a:rPr>
              <a:t> </a:t>
            </a:r>
            <a:r>
              <a:rPr dirty="0" sz="1100">
                <a:solidFill>
                  <a:srgbClr val="231F20"/>
                </a:solidFill>
                <a:latin typeface="TeXGyrePagella"/>
                <a:cs typeface="TeXGyrePagella"/>
              </a:rPr>
              <a:t>explanation</a:t>
            </a:r>
            <a:endParaRPr sz="1100">
              <a:latin typeface="TeXGyrePagella"/>
              <a:cs typeface="TeXGyrePagell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85014" y="2119248"/>
            <a:ext cx="2867025" cy="458470"/>
          </a:xfrm>
          <a:prstGeom prst="rect">
            <a:avLst/>
          </a:prstGeom>
          <a:ln w="6350">
            <a:solidFill>
              <a:srgbClr val="231F20"/>
            </a:solidFill>
          </a:ln>
        </p:spPr>
        <p:txBody>
          <a:bodyPr wrap="square" lIns="0" tIns="635" rIns="0" bIns="0" rtlCol="0" vert="horz">
            <a:spAutoFit/>
          </a:bodyPr>
          <a:lstStyle/>
          <a:p>
            <a:pPr marL="168275" marR="160655" indent="68580">
              <a:lnSpc>
                <a:spcPct val="121600"/>
              </a:lnSpc>
              <a:spcBef>
                <a:spcPts val="5"/>
              </a:spcBef>
            </a:pPr>
            <a:r>
              <a:rPr dirty="0" sz="1100">
                <a:solidFill>
                  <a:srgbClr val="231F20"/>
                </a:solidFill>
                <a:latin typeface="TeXGyrePagella"/>
                <a:cs typeface="TeXGyrePagella"/>
              </a:rPr>
              <a:t>The complaint will be closed and the  details</a:t>
            </a:r>
            <a:r>
              <a:rPr dirty="0" sz="1100" spc="145">
                <a:solidFill>
                  <a:srgbClr val="231F20"/>
                </a:solidFill>
                <a:latin typeface="TeXGyrePagella"/>
                <a:cs typeface="TeXGyrePagella"/>
              </a:rPr>
              <a:t> </a:t>
            </a:r>
            <a:r>
              <a:rPr dirty="0" sz="1100">
                <a:solidFill>
                  <a:srgbClr val="231F20"/>
                </a:solidFill>
                <a:latin typeface="TeXGyrePagella"/>
                <a:cs typeface="TeXGyrePagella"/>
              </a:rPr>
              <a:t>will</a:t>
            </a:r>
            <a:r>
              <a:rPr dirty="0" sz="1100" spc="140">
                <a:solidFill>
                  <a:srgbClr val="231F20"/>
                </a:solidFill>
                <a:latin typeface="TeXGyrePagella"/>
                <a:cs typeface="TeXGyrePagella"/>
              </a:rPr>
              <a:t> </a:t>
            </a:r>
            <a:r>
              <a:rPr dirty="0" sz="1100">
                <a:solidFill>
                  <a:srgbClr val="231F20"/>
                </a:solidFill>
                <a:latin typeface="TeXGyrePagella"/>
                <a:cs typeface="TeXGyrePagella"/>
              </a:rPr>
              <a:t>be</a:t>
            </a:r>
            <a:r>
              <a:rPr dirty="0" sz="1100" spc="140">
                <a:solidFill>
                  <a:srgbClr val="231F20"/>
                </a:solidFill>
                <a:latin typeface="TeXGyrePagella"/>
                <a:cs typeface="TeXGyrePagella"/>
              </a:rPr>
              <a:t> </a:t>
            </a:r>
            <a:r>
              <a:rPr dirty="0" sz="1100">
                <a:solidFill>
                  <a:srgbClr val="231F20"/>
                </a:solidFill>
                <a:latin typeface="TeXGyrePagella"/>
                <a:cs typeface="TeXGyrePagella"/>
              </a:rPr>
              <a:t>shared</a:t>
            </a:r>
            <a:r>
              <a:rPr dirty="0" sz="1100" spc="145">
                <a:solidFill>
                  <a:srgbClr val="231F20"/>
                </a:solidFill>
                <a:latin typeface="TeXGyrePagella"/>
                <a:cs typeface="TeXGyrePagella"/>
              </a:rPr>
              <a:t> </a:t>
            </a:r>
            <a:r>
              <a:rPr dirty="0" sz="1100">
                <a:solidFill>
                  <a:srgbClr val="231F20"/>
                </a:solidFill>
                <a:latin typeface="TeXGyrePagella"/>
                <a:cs typeface="TeXGyrePagella"/>
              </a:rPr>
              <a:t>with</a:t>
            </a:r>
            <a:r>
              <a:rPr dirty="0" sz="1100" spc="145">
                <a:solidFill>
                  <a:srgbClr val="231F20"/>
                </a:solidFill>
                <a:latin typeface="TeXGyrePagella"/>
                <a:cs typeface="TeXGyrePagella"/>
              </a:rPr>
              <a:t> </a:t>
            </a:r>
            <a:r>
              <a:rPr dirty="0" sz="1100">
                <a:solidFill>
                  <a:srgbClr val="231F20"/>
                </a:solidFill>
                <a:latin typeface="TeXGyrePagella"/>
                <a:cs typeface="TeXGyrePagella"/>
              </a:rPr>
              <a:t>the</a:t>
            </a:r>
            <a:r>
              <a:rPr dirty="0" sz="1100" spc="140">
                <a:solidFill>
                  <a:srgbClr val="231F20"/>
                </a:solidFill>
                <a:latin typeface="TeXGyrePagella"/>
                <a:cs typeface="TeXGyrePagella"/>
              </a:rPr>
              <a:t> </a:t>
            </a:r>
            <a:r>
              <a:rPr dirty="0" sz="1100">
                <a:solidFill>
                  <a:srgbClr val="231F20"/>
                </a:solidFill>
                <a:latin typeface="TeXGyrePagella"/>
                <a:cs typeface="TeXGyrePagella"/>
              </a:rPr>
              <a:t>Director</a:t>
            </a:r>
            <a:endParaRPr sz="1100">
              <a:latin typeface="TeXGyrePagella"/>
              <a:cs typeface="TeXGyrePagella"/>
            </a:endParaRPr>
          </a:p>
        </p:txBody>
      </p:sp>
      <p:sp>
        <p:nvSpPr>
          <p:cNvPr id="3" name="object 3"/>
          <p:cNvSpPr txBox="1"/>
          <p:nvPr/>
        </p:nvSpPr>
        <p:spPr>
          <a:xfrm>
            <a:off x="1085011" y="2949701"/>
            <a:ext cx="2852420" cy="467995"/>
          </a:xfrm>
          <a:prstGeom prst="rect">
            <a:avLst/>
          </a:prstGeom>
          <a:ln w="6350">
            <a:solidFill>
              <a:srgbClr val="231F20"/>
            </a:solidFill>
          </a:ln>
        </p:spPr>
        <p:txBody>
          <a:bodyPr wrap="square" lIns="0" tIns="5080" rIns="0" bIns="0" rtlCol="0" vert="horz">
            <a:spAutoFit/>
          </a:bodyPr>
          <a:lstStyle/>
          <a:p>
            <a:pPr marL="591185" marR="111125" indent="-477520">
              <a:lnSpc>
                <a:spcPct val="121600"/>
              </a:lnSpc>
              <a:spcBef>
                <a:spcPts val="40"/>
              </a:spcBef>
            </a:pPr>
            <a:r>
              <a:rPr dirty="0" sz="1100">
                <a:solidFill>
                  <a:srgbClr val="231F20"/>
                </a:solidFill>
                <a:latin typeface="TeXGyrePagella"/>
                <a:cs typeface="TeXGyrePagella"/>
              </a:rPr>
              <a:t>Action against complainant if allegations  were motivated by</a:t>
            </a:r>
            <a:r>
              <a:rPr dirty="0" sz="1100" spc="-125">
                <a:solidFill>
                  <a:srgbClr val="231F20"/>
                </a:solidFill>
                <a:latin typeface="TeXGyrePagella"/>
                <a:cs typeface="TeXGyrePagella"/>
              </a:rPr>
              <a:t> </a:t>
            </a:r>
            <a:r>
              <a:rPr dirty="0" sz="1100">
                <a:solidFill>
                  <a:srgbClr val="231F20"/>
                </a:solidFill>
                <a:latin typeface="TeXGyrePagella"/>
                <a:cs typeface="TeXGyrePagella"/>
              </a:rPr>
              <a:t>malice</a:t>
            </a:r>
            <a:endParaRPr sz="1100">
              <a:latin typeface="TeXGyrePagella"/>
              <a:cs typeface="TeXGyrePagella"/>
            </a:endParaRPr>
          </a:p>
        </p:txBody>
      </p:sp>
      <p:sp>
        <p:nvSpPr>
          <p:cNvPr id="4" name="object 4"/>
          <p:cNvSpPr/>
          <p:nvPr/>
        </p:nvSpPr>
        <p:spPr>
          <a:xfrm>
            <a:off x="2891434" y="1717725"/>
            <a:ext cx="165100" cy="411480"/>
          </a:xfrm>
          <a:custGeom>
            <a:avLst/>
            <a:gdLst/>
            <a:ahLst/>
            <a:cxnLst/>
            <a:rect l="l" t="t" r="r" b="b"/>
            <a:pathLst>
              <a:path w="165100" h="411480">
                <a:moveTo>
                  <a:pt x="0" y="288023"/>
                </a:moveTo>
                <a:lnTo>
                  <a:pt x="41389" y="288023"/>
                </a:lnTo>
                <a:lnTo>
                  <a:pt x="41389" y="0"/>
                </a:lnTo>
                <a:lnTo>
                  <a:pt x="123304" y="0"/>
                </a:lnTo>
                <a:lnTo>
                  <a:pt x="123304" y="288023"/>
                </a:lnTo>
                <a:lnTo>
                  <a:pt x="164693" y="288023"/>
                </a:lnTo>
                <a:lnTo>
                  <a:pt x="81902" y="411200"/>
                </a:lnTo>
                <a:lnTo>
                  <a:pt x="0" y="288023"/>
                </a:lnTo>
                <a:close/>
              </a:path>
            </a:pathLst>
          </a:custGeom>
          <a:ln w="8967">
            <a:solidFill>
              <a:srgbClr val="000000"/>
            </a:solidFill>
          </a:ln>
        </p:spPr>
        <p:txBody>
          <a:bodyPr wrap="square" lIns="0" tIns="0" rIns="0" bIns="0" rtlCol="0"/>
          <a:lstStyle/>
          <a:p/>
        </p:txBody>
      </p:sp>
      <p:sp>
        <p:nvSpPr>
          <p:cNvPr id="5" name="object 5"/>
          <p:cNvSpPr/>
          <p:nvPr/>
        </p:nvSpPr>
        <p:spPr>
          <a:xfrm>
            <a:off x="2931058" y="117384"/>
            <a:ext cx="3983354" cy="1336675"/>
          </a:xfrm>
          <a:custGeom>
            <a:avLst/>
            <a:gdLst/>
            <a:ahLst/>
            <a:cxnLst/>
            <a:rect l="l" t="t" r="r" b="b"/>
            <a:pathLst>
              <a:path w="3983354" h="1336675">
                <a:moveTo>
                  <a:pt x="121132" y="1248233"/>
                </a:moveTo>
                <a:lnTo>
                  <a:pt x="162521" y="1248233"/>
                </a:lnTo>
                <a:lnTo>
                  <a:pt x="162521" y="727301"/>
                </a:lnTo>
                <a:lnTo>
                  <a:pt x="244436" y="727301"/>
                </a:lnTo>
                <a:lnTo>
                  <a:pt x="244436" y="1248233"/>
                </a:lnTo>
                <a:lnTo>
                  <a:pt x="285826" y="1248233"/>
                </a:lnTo>
                <a:lnTo>
                  <a:pt x="203047" y="1336117"/>
                </a:lnTo>
                <a:lnTo>
                  <a:pt x="121132" y="1248233"/>
                </a:lnTo>
                <a:close/>
              </a:path>
              <a:path w="3983354" h="1336675">
                <a:moveTo>
                  <a:pt x="3793388" y="1232701"/>
                </a:moveTo>
                <a:lnTo>
                  <a:pt x="3840949" y="1232701"/>
                </a:lnTo>
                <a:lnTo>
                  <a:pt x="3840949" y="706467"/>
                </a:lnTo>
                <a:lnTo>
                  <a:pt x="3935196" y="706467"/>
                </a:lnTo>
                <a:lnTo>
                  <a:pt x="3935196" y="1232701"/>
                </a:lnTo>
                <a:lnTo>
                  <a:pt x="3982758" y="1232701"/>
                </a:lnTo>
                <a:lnTo>
                  <a:pt x="3887635" y="1336117"/>
                </a:lnTo>
                <a:lnTo>
                  <a:pt x="3793388" y="1232701"/>
                </a:lnTo>
                <a:close/>
              </a:path>
              <a:path w="3983354" h="1336675">
                <a:moveTo>
                  <a:pt x="1944700" y="502135"/>
                </a:moveTo>
                <a:lnTo>
                  <a:pt x="0" y="706467"/>
                </a:lnTo>
                <a:lnTo>
                  <a:pt x="1944700" y="910800"/>
                </a:lnTo>
                <a:lnTo>
                  <a:pt x="3890276" y="706467"/>
                </a:lnTo>
                <a:lnTo>
                  <a:pt x="1944700" y="502135"/>
                </a:lnTo>
                <a:close/>
              </a:path>
              <a:path w="3983354" h="1336675">
                <a:moveTo>
                  <a:pt x="1879523" y="340211"/>
                </a:moveTo>
                <a:lnTo>
                  <a:pt x="1916518" y="340211"/>
                </a:lnTo>
                <a:lnTo>
                  <a:pt x="1916518" y="0"/>
                </a:lnTo>
                <a:lnTo>
                  <a:pt x="1991385" y="0"/>
                </a:lnTo>
                <a:lnTo>
                  <a:pt x="1991385" y="340211"/>
                </a:lnTo>
                <a:lnTo>
                  <a:pt x="2028367" y="340211"/>
                </a:lnTo>
                <a:lnTo>
                  <a:pt x="1953501" y="503737"/>
                </a:lnTo>
                <a:lnTo>
                  <a:pt x="1879523" y="340211"/>
                </a:lnTo>
                <a:close/>
              </a:path>
            </a:pathLst>
          </a:custGeom>
          <a:ln w="8967">
            <a:solidFill>
              <a:srgbClr val="000000"/>
            </a:solidFill>
          </a:ln>
        </p:spPr>
        <p:txBody>
          <a:bodyPr wrap="square" lIns="0" tIns="0" rIns="0" bIns="0" rtlCol="0"/>
          <a:lstStyle/>
          <a:p/>
        </p:txBody>
      </p:sp>
      <p:sp>
        <p:nvSpPr>
          <p:cNvPr id="6" name="object 6"/>
          <p:cNvSpPr/>
          <p:nvPr/>
        </p:nvSpPr>
        <p:spPr>
          <a:xfrm>
            <a:off x="6310503" y="1723885"/>
            <a:ext cx="165100" cy="369570"/>
          </a:xfrm>
          <a:custGeom>
            <a:avLst/>
            <a:gdLst/>
            <a:ahLst/>
            <a:cxnLst/>
            <a:rect l="l" t="t" r="r" b="b"/>
            <a:pathLst>
              <a:path w="165100" h="369569">
                <a:moveTo>
                  <a:pt x="0" y="258063"/>
                </a:moveTo>
                <a:lnTo>
                  <a:pt x="41389" y="258063"/>
                </a:lnTo>
                <a:lnTo>
                  <a:pt x="41389" y="0"/>
                </a:lnTo>
                <a:lnTo>
                  <a:pt x="123304" y="0"/>
                </a:lnTo>
                <a:lnTo>
                  <a:pt x="123304" y="258063"/>
                </a:lnTo>
                <a:lnTo>
                  <a:pt x="164693" y="258063"/>
                </a:lnTo>
                <a:lnTo>
                  <a:pt x="82791" y="368947"/>
                </a:lnTo>
                <a:lnTo>
                  <a:pt x="0" y="258063"/>
                </a:lnTo>
                <a:close/>
              </a:path>
            </a:pathLst>
          </a:custGeom>
          <a:ln w="8967">
            <a:solidFill>
              <a:srgbClr val="000000"/>
            </a:solidFill>
          </a:ln>
        </p:spPr>
        <p:txBody>
          <a:bodyPr wrap="square" lIns="0" tIns="0" rIns="0" bIns="0" rtlCol="0"/>
          <a:lstStyle/>
          <a:p/>
        </p:txBody>
      </p:sp>
      <p:sp>
        <p:nvSpPr>
          <p:cNvPr id="7" name="object 7"/>
          <p:cNvSpPr/>
          <p:nvPr/>
        </p:nvSpPr>
        <p:spPr>
          <a:xfrm>
            <a:off x="4543717" y="4244085"/>
            <a:ext cx="165100" cy="459105"/>
          </a:xfrm>
          <a:custGeom>
            <a:avLst/>
            <a:gdLst/>
            <a:ahLst/>
            <a:cxnLst/>
            <a:rect l="l" t="t" r="r" b="b"/>
            <a:pathLst>
              <a:path w="165100" h="459104">
                <a:moveTo>
                  <a:pt x="0" y="319404"/>
                </a:moveTo>
                <a:lnTo>
                  <a:pt x="41389" y="319404"/>
                </a:lnTo>
                <a:lnTo>
                  <a:pt x="41389" y="0"/>
                </a:lnTo>
                <a:lnTo>
                  <a:pt x="123304" y="0"/>
                </a:lnTo>
                <a:lnTo>
                  <a:pt x="123304" y="319404"/>
                </a:lnTo>
                <a:lnTo>
                  <a:pt x="164693" y="319404"/>
                </a:lnTo>
                <a:lnTo>
                  <a:pt x="81914" y="458889"/>
                </a:lnTo>
                <a:lnTo>
                  <a:pt x="0" y="319404"/>
                </a:lnTo>
                <a:close/>
              </a:path>
            </a:pathLst>
          </a:custGeom>
          <a:ln w="8967">
            <a:solidFill>
              <a:srgbClr val="000000"/>
            </a:solidFill>
          </a:ln>
        </p:spPr>
        <p:txBody>
          <a:bodyPr wrap="square" lIns="0" tIns="0" rIns="0" bIns="0" rtlCol="0"/>
          <a:lstStyle/>
          <a:p/>
        </p:txBody>
      </p:sp>
      <p:sp>
        <p:nvSpPr>
          <p:cNvPr id="8" name="object 8"/>
          <p:cNvSpPr/>
          <p:nvPr/>
        </p:nvSpPr>
        <p:spPr>
          <a:xfrm>
            <a:off x="4501438" y="5234940"/>
            <a:ext cx="165100" cy="548640"/>
          </a:xfrm>
          <a:custGeom>
            <a:avLst/>
            <a:gdLst/>
            <a:ahLst/>
            <a:cxnLst/>
            <a:rect l="l" t="t" r="r" b="b"/>
            <a:pathLst>
              <a:path w="165100" h="548639">
                <a:moveTo>
                  <a:pt x="0" y="381228"/>
                </a:moveTo>
                <a:lnTo>
                  <a:pt x="41401" y="381228"/>
                </a:lnTo>
                <a:lnTo>
                  <a:pt x="41401" y="0"/>
                </a:lnTo>
                <a:lnTo>
                  <a:pt x="123304" y="0"/>
                </a:lnTo>
                <a:lnTo>
                  <a:pt x="123304" y="381228"/>
                </a:lnTo>
                <a:lnTo>
                  <a:pt x="164706" y="381228"/>
                </a:lnTo>
                <a:lnTo>
                  <a:pt x="82791" y="548411"/>
                </a:lnTo>
                <a:lnTo>
                  <a:pt x="0" y="381228"/>
                </a:lnTo>
                <a:close/>
              </a:path>
            </a:pathLst>
          </a:custGeom>
          <a:ln w="8967">
            <a:solidFill>
              <a:srgbClr val="000000"/>
            </a:solidFill>
          </a:ln>
        </p:spPr>
        <p:txBody>
          <a:bodyPr wrap="square" lIns="0" tIns="0" rIns="0" bIns="0" rtlCol="0"/>
          <a:lstStyle/>
          <a:p/>
        </p:txBody>
      </p:sp>
      <p:sp>
        <p:nvSpPr>
          <p:cNvPr id="9" name="object 9"/>
          <p:cNvSpPr/>
          <p:nvPr/>
        </p:nvSpPr>
        <p:spPr>
          <a:xfrm>
            <a:off x="1806346" y="117388"/>
            <a:ext cx="187325" cy="2002155"/>
          </a:xfrm>
          <a:custGeom>
            <a:avLst/>
            <a:gdLst/>
            <a:ahLst/>
            <a:cxnLst/>
            <a:rect l="l" t="t" r="r" b="b"/>
            <a:pathLst>
              <a:path w="187325" h="2002155">
                <a:moveTo>
                  <a:pt x="0" y="1900361"/>
                </a:moveTo>
                <a:lnTo>
                  <a:pt x="46672" y="1900361"/>
                </a:lnTo>
                <a:lnTo>
                  <a:pt x="46672" y="0"/>
                </a:lnTo>
                <a:lnTo>
                  <a:pt x="140042" y="0"/>
                </a:lnTo>
                <a:lnTo>
                  <a:pt x="140042" y="1900361"/>
                </a:lnTo>
                <a:lnTo>
                  <a:pt x="186715" y="1900361"/>
                </a:lnTo>
                <a:lnTo>
                  <a:pt x="93357" y="2001860"/>
                </a:lnTo>
                <a:lnTo>
                  <a:pt x="0" y="1900361"/>
                </a:lnTo>
                <a:close/>
              </a:path>
            </a:pathLst>
          </a:custGeom>
          <a:ln w="8967">
            <a:solidFill>
              <a:srgbClr val="000000"/>
            </a:solidFill>
          </a:ln>
        </p:spPr>
        <p:txBody>
          <a:bodyPr wrap="square" lIns="0" tIns="0" rIns="0" bIns="0" rtlCol="0"/>
          <a:lstStyle/>
          <a:p/>
        </p:txBody>
      </p:sp>
      <p:sp>
        <p:nvSpPr>
          <p:cNvPr id="10" name="object 10"/>
          <p:cNvSpPr/>
          <p:nvPr/>
        </p:nvSpPr>
        <p:spPr>
          <a:xfrm>
            <a:off x="5409488" y="2564028"/>
            <a:ext cx="152400" cy="381000"/>
          </a:xfrm>
          <a:custGeom>
            <a:avLst/>
            <a:gdLst/>
            <a:ahLst/>
            <a:cxnLst/>
            <a:rect l="l" t="t" r="r" b="b"/>
            <a:pathLst>
              <a:path w="152400" h="381000">
                <a:moveTo>
                  <a:pt x="0" y="271119"/>
                </a:moveTo>
                <a:lnTo>
                  <a:pt x="37884" y="271119"/>
                </a:lnTo>
                <a:lnTo>
                  <a:pt x="37884" y="0"/>
                </a:lnTo>
                <a:lnTo>
                  <a:pt x="114503" y="0"/>
                </a:lnTo>
                <a:lnTo>
                  <a:pt x="114503" y="271119"/>
                </a:lnTo>
                <a:lnTo>
                  <a:pt x="152374" y="271119"/>
                </a:lnTo>
                <a:lnTo>
                  <a:pt x="76631" y="380390"/>
                </a:lnTo>
                <a:lnTo>
                  <a:pt x="0" y="271119"/>
                </a:lnTo>
                <a:close/>
              </a:path>
            </a:pathLst>
          </a:custGeom>
          <a:ln w="8967">
            <a:solidFill>
              <a:srgbClr val="000000"/>
            </a:solidFill>
          </a:ln>
        </p:spPr>
        <p:txBody>
          <a:bodyPr wrap="square" lIns="0" tIns="0" rIns="0" bIns="0" rtlCol="0"/>
          <a:lstStyle/>
          <a:p/>
        </p:txBody>
      </p:sp>
      <p:sp>
        <p:nvSpPr>
          <p:cNvPr id="11" name="object 11"/>
          <p:cNvSpPr/>
          <p:nvPr/>
        </p:nvSpPr>
        <p:spPr>
          <a:xfrm>
            <a:off x="6818693" y="2564904"/>
            <a:ext cx="151765" cy="379095"/>
          </a:xfrm>
          <a:custGeom>
            <a:avLst/>
            <a:gdLst/>
            <a:ahLst/>
            <a:cxnLst/>
            <a:rect l="l" t="t" r="r" b="b"/>
            <a:pathLst>
              <a:path w="151765" h="379094">
                <a:moveTo>
                  <a:pt x="0" y="267512"/>
                </a:moveTo>
                <a:lnTo>
                  <a:pt x="37871" y="267512"/>
                </a:lnTo>
                <a:lnTo>
                  <a:pt x="37871" y="0"/>
                </a:lnTo>
                <a:lnTo>
                  <a:pt x="113614" y="0"/>
                </a:lnTo>
                <a:lnTo>
                  <a:pt x="113614" y="267512"/>
                </a:lnTo>
                <a:lnTo>
                  <a:pt x="151485" y="267512"/>
                </a:lnTo>
                <a:lnTo>
                  <a:pt x="75742" y="378625"/>
                </a:lnTo>
                <a:lnTo>
                  <a:pt x="0" y="267512"/>
                </a:lnTo>
                <a:close/>
              </a:path>
            </a:pathLst>
          </a:custGeom>
          <a:ln w="8967">
            <a:solidFill>
              <a:srgbClr val="000000"/>
            </a:solidFill>
          </a:ln>
        </p:spPr>
        <p:txBody>
          <a:bodyPr wrap="square" lIns="0" tIns="0" rIns="0" bIns="0" rtlCol="0"/>
          <a:lstStyle/>
          <a:p/>
        </p:txBody>
      </p:sp>
      <p:sp>
        <p:nvSpPr>
          <p:cNvPr id="12" name="object 12"/>
          <p:cNvSpPr/>
          <p:nvPr/>
        </p:nvSpPr>
        <p:spPr>
          <a:xfrm>
            <a:off x="5396280" y="3421329"/>
            <a:ext cx="151765" cy="347345"/>
          </a:xfrm>
          <a:custGeom>
            <a:avLst/>
            <a:gdLst/>
            <a:ahLst/>
            <a:cxnLst/>
            <a:rect l="l" t="t" r="r" b="b"/>
            <a:pathLst>
              <a:path w="151764" h="347345">
                <a:moveTo>
                  <a:pt x="0" y="237388"/>
                </a:moveTo>
                <a:lnTo>
                  <a:pt x="37871" y="237388"/>
                </a:lnTo>
                <a:lnTo>
                  <a:pt x="37871" y="0"/>
                </a:lnTo>
                <a:lnTo>
                  <a:pt x="113614" y="0"/>
                </a:lnTo>
                <a:lnTo>
                  <a:pt x="113614" y="237388"/>
                </a:lnTo>
                <a:lnTo>
                  <a:pt x="151485" y="237388"/>
                </a:lnTo>
                <a:lnTo>
                  <a:pt x="75742" y="346786"/>
                </a:lnTo>
                <a:lnTo>
                  <a:pt x="0" y="237388"/>
                </a:lnTo>
                <a:close/>
              </a:path>
            </a:pathLst>
          </a:custGeom>
          <a:ln w="8967">
            <a:solidFill>
              <a:srgbClr val="000000"/>
            </a:solidFill>
          </a:ln>
        </p:spPr>
        <p:txBody>
          <a:bodyPr wrap="square" lIns="0" tIns="0" rIns="0" bIns="0" rtlCol="0"/>
          <a:lstStyle/>
          <a:p/>
        </p:txBody>
      </p:sp>
      <p:sp>
        <p:nvSpPr>
          <p:cNvPr id="13" name="object 13"/>
          <p:cNvSpPr/>
          <p:nvPr/>
        </p:nvSpPr>
        <p:spPr>
          <a:xfrm>
            <a:off x="6829259" y="3418535"/>
            <a:ext cx="160020" cy="349885"/>
          </a:xfrm>
          <a:custGeom>
            <a:avLst/>
            <a:gdLst/>
            <a:ahLst/>
            <a:cxnLst/>
            <a:rect l="l" t="t" r="r" b="b"/>
            <a:pathLst>
              <a:path w="160020" h="349885">
                <a:moveTo>
                  <a:pt x="0" y="239293"/>
                </a:moveTo>
                <a:lnTo>
                  <a:pt x="39636" y="239293"/>
                </a:lnTo>
                <a:lnTo>
                  <a:pt x="39636" y="0"/>
                </a:lnTo>
                <a:lnTo>
                  <a:pt x="118910" y="0"/>
                </a:lnTo>
                <a:lnTo>
                  <a:pt x="118910" y="239293"/>
                </a:lnTo>
                <a:lnTo>
                  <a:pt x="159423" y="239293"/>
                </a:lnTo>
                <a:lnTo>
                  <a:pt x="79273" y="349580"/>
                </a:lnTo>
                <a:lnTo>
                  <a:pt x="0" y="239293"/>
                </a:lnTo>
                <a:close/>
              </a:path>
            </a:pathLst>
          </a:custGeom>
          <a:ln w="8967">
            <a:solidFill>
              <a:srgbClr val="000000"/>
            </a:solidFill>
          </a:ln>
        </p:spPr>
        <p:txBody>
          <a:bodyPr wrap="square" lIns="0" tIns="0" rIns="0" bIns="0" rtlCol="0"/>
          <a:lstStyle/>
          <a:p/>
        </p:txBody>
      </p:sp>
      <p:sp>
        <p:nvSpPr>
          <p:cNvPr id="14" name="object 14"/>
          <p:cNvSpPr/>
          <p:nvPr/>
        </p:nvSpPr>
        <p:spPr>
          <a:xfrm>
            <a:off x="1812505" y="2582506"/>
            <a:ext cx="151765" cy="367665"/>
          </a:xfrm>
          <a:custGeom>
            <a:avLst/>
            <a:gdLst/>
            <a:ahLst/>
            <a:cxnLst/>
            <a:rect l="l" t="t" r="r" b="b"/>
            <a:pathLst>
              <a:path w="151764" h="367664">
                <a:moveTo>
                  <a:pt x="0" y="262280"/>
                </a:moveTo>
                <a:lnTo>
                  <a:pt x="37871" y="262280"/>
                </a:lnTo>
                <a:lnTo>
                  <a:pt x="37871" y="0"/>
                </a:lnTo>
                <a:lnTo>
                  <a:pt x="113614" y="0"/>
                </a:lnTo>
                <a:lnTo>
                  <a:pt x="113614" y="262280"/>
                </a:lnTo>
                <a:lnTo>
                  <a:pt x="151485" y="262280"/>
                </a:lnTo>
                <a:lnTo>
                  <a:pt x="75755" y="367195"/>
                </a:lnTo>
                <a:lnTo>
                  <a:pt x="0" y="262280"/>
                </a:lnTo>
                <a:close/>
              </a:path>
            </a:pathLst>
          </a:custGeom>
          <a:ln w="8967">
            <a:solidFill>
              <a:srgbClr val="000000"/>
            </a:solidFill>
          </a:ln>
        </p:spPr>
        <p:txBody>
          <a:bodyPr wrap="square" lIns="0" tIns="0" rIns="0" bIns="0" rtlCol="0"/>
          <a:lstStyle/>
          <a:p/>
        </p:txBody>
      </p:sp>
      <p:sp>
        <p:nvSpPr>
          <p:cNvPr id="15" name="object 15"/>
          <p:cNvSpPr/>
          <p:nvPr/>
        </p:nvSpPr>
        <p:spPr>
          <a:xfrm>
            <a:off x="1806346" y="3417379"/>
            <a:ext cx="187325" cy="2363470"/>
          </a:xfrm>
          <a:custGeom>
            <a:avLst/>
            <a:gdLst/>
            <a:ahLst/>
            <a:cxnLst/>
            <a:rect l="l" t="t" r="r" b="b"/>
            <a:pathLst>
              <a:path w="187325" h="2363470">
                <a:moveTo>
                  <a:pt x="0" y="2290889"/>
                </a:moveTo>
                <a:lnTo>
                  <a:pt x="46672" y="2290889"/>
                </a:lnTo>
                <a:lnTo>
                  <a:pt x="46672" y="0"/>
                </a:lnTo>
                <a:lnTo>
                  <a:pt x="140042" y="0"/>
                </a:lnTo>
                <a:lnTo>
                  <a:pt x="140042" y="2290889"/>
                </a:lnTo>
                <a:lnTo>
                  <a:pt x="186715" y="2290889"/>
                </a:lnTo>
                <a:lnTo>
                  <a:pt x="93357" y="2363101"/>
                </a:lnTo>
                <a:lnTo>
                  <a:pt x="0" y="2290889"/>
                </a:lnTo>
                <a:close/>
              </a:path>
            </a:pathLst>
          </a:custGeom>
          <a:ln w="8967">
            <a:solidFill>
              <a:srgbClr val="000000"/>
            </a:solidFill>
          </a:ln>
        </p:spPr>
        <p:txBody>
          <a:bodyPr wrap="square" lIns="0" tIns="0" rIns="0" bIns="0" rtlCol="0"/>
          <a:lstStyle/>
          <a:p/>
        </p:txBody>
      </p:sp>
      <p:sp>
        <p:nvSpPr>
          <p:cNvPr id="16" name="object 16"/>
          <p:cNvSpPr txBox="1"/>
          <p:nvPr/>
        </p:nvSpPr>
        <p:spPr>
          <a:xfrm>
            <a:off x="3881043" y="701239"/>
            <a:ext cx="1989455" cy="194310"/>
          </a:xfrm>
          <a:prstGeom prst="rect">
            <a:avLst/>
          </a:prstGeom>
        </p:spPr>
        <p:txBody>
          <a:bodyPr wrap="square" lIns="0" tIns="13335" rIns="0" bIns="0" rtlCol="0" vert="horz">
            <a:spAutoFit/>
          </a:bodyPr>
          <a:lstStyle/>
          <a:p>
            <a:pPr marL="12700">
              <a:lnSpc>
                <a:spcPct val="100000"/>
              </a:lnSpc>
              <a:spcBef>
                <a:spcPts val="105"/>
              </a:spcBef>
            </a:pPr>
            <a:r>
              <a:rPr dirty="0" sz="1100">
                <a:solidFill>
                  <a:srgbClr val="231F20"/>
                </a:solidFill>
                <a:latin typeface="TeXGyrePagella"/>
                <a:cs typeface="TeXGyrePagella"/>
              </a:rPr>
              <a:t>Decision of enquiry</a:t>
            </a:r>
            <a:r>
              <a:rPr dirty="0" sz="1100" spc="-130">
                <a:solidFill>
                  <a:srgbClr val="231F20"/>
                </a:solidFill>
                <a:latin typeface="TeXGyrePagella"/>
                <a:cs typeface="TeXGyrePagella"/>
              </a:rPr>
              <a:t> </a:t>
            </a:r>
            <a:r>
              <a:rPr dirty="0" sz="1100">
                <a:solidFill>
                  <a:srgbClr val="231F20"/>
                </a:solidFill>
                <a:latin typeface="TeXGyrePagella"/>
                <a:cs typeface="TeXGyrePagella"/>
              </a:rPr>
              <a:t>committee</a:t>
            </a:r>
            <a:endParaRPr sz="1100">
              <a:latin typeface="TeXGyrePagella"/>
              <a:cs typeface="TeXGyrePagella"/>
            </a:endParaRPr>
          </a:p>
        </p:txBody>
      </p:sp>
      <p:sp>
        <p:nvSpPr>
          <p:cNvPr id="17" name="object 17"/>
          <p:cNvSpPr txBox="1"/>
          <p:nvPr/>
        </p:nvSpPr>
        <p:spPr>
          <a:xfrm>
            <a:off x="2426652" y="1453502"/>
            <a:ext cx="1336675" cy="264795"/>
          </a:xfrm>
          <a:prstGeom prst="rect">
            <a:avLst/>
          </a:prstGeom>
          <a:ln w="6350">
            <a:solidFill>
              <a:srgbClr val="231F20"/>
            </a:solidFill>
          </a:ln>
        </p:spPr>
        <p:txBody>
          <a:bodyPr wrap="square" lIns="0" tIns="41910" rIns="0" bIns="0" rtlCol="0" vert="horz">
            <a:spAutoFit/>
          </a:bodyPr>
          <a:lstStyle/>
          <a:p>
            <a:pPr marL="124460">
              <a:lnSpc>
                <a:spcPct val="100000"/>
              </a:lnSpc>
              <a:spcBef>
                <a:spcPts val="330"/>
              </a:spcBef>
            </a:pPr>
            <a:r>
              <a:rPr dirty="0" sz="1100">
                <a:solidFill>
                  <a:srgbClr val="231F20"/>
                </a:solidFill>
                <a:latin typeface="TeXGyrePagella"/>
                <a:cs typeface="TeXGyrePagella"/>
              </a:rPr>
              <a:t>If no</a:t>
            </a:r>
            <a:r>
              <a:rPr dirty="0" sz="1100" spc="-25">
                <a:solidFill>
                  <a:srgbClr val="231F20"/>
                </a:solidFill>
                <a:latin typeface="TeXGyrePagella"/>
                <a:cs typeface="TeXGyrePagella"/>
              </a:rPr>
              <a:t> </a:t>
            </a:r>
            <a:r>
              <a:rPr dirty="0" sz="1100">
                <a:solidFill>
                  <a:srgbClr val="231F20"/>
                </a:solidFill>
                <a:latin typeface="TeXGyrePagella"/>
                <a:cs typeface="TeXGyrePagella"/>
              </a:rPr>
              <a:t>misconduct</a:t>
            </a:r>
            <a:endParaRPr sz="1100">
              <a:latin typeface="TeXGyrePagella"/>
              <a:cs typeface="TeXGyrePagella"/>
            </a:endParaRPr>
          </a:p>
        </p:txBody>
      </p:sp>
      <p:sp>
        <p:nvSpPr>
          <p:cNvPr id="18" name="object 18"/>
          <p:cNvSpPr txBox="1"/>
          <p:nvPr/>
        </p:nvSpPr>
        <p:spPr>
          <a:xfrm>
            <a:off x="5239511" y="1453502"/>
            <a:ext cx="2218055" cy="264795"/>
          </a:xfrm>
          <a:prstGeom prst="rect">
            <a:avLst/>
          </a:prstGeom>
          <a:solidFill>
            <a:srgbClr val="D6DCE5"/>
          </a:solidFill>
          <a:ln w="6350">
            <a:solidFill>
              <a:srgbClr val="231F20"/>
            </a:solidFill>
          </a:ln>
        </p:spPr>
        <p:txBody>
          <a:bodyPr wrap="square" lIns="0" tIns="41910" rIns="0" bIns="0" rtlCol="0" vert="horz">
            <a:spAutoFit/>
          </a:bodyPr>
          <a:lstStyle/>
          <a:p>
            <a:pPr marL="342900">
              <a:lnSpc>
                <a:spcPct val="100000"/>
              </a:lnSpc>
              <a:spcBef>
                <a:spcPts val="330"/>
              </a:spcBef>
            </a:pPr>
            <a:r>
              <a:rPr dirty="0" sz="1100">
                <a:solidFill>
                  <a:srgbClr val="231F20"/>
                </a:solidFill>
                <a:latin typeface="TeXGyrePagella"/>
                <a:cs typeface="TeXGyrePagella"/>
              </a:rPr>
              <a:t>If misconduct</a:t>
            </a:r>
            <a:r>
              <a:rPr dirty="0" sz="1100" spc="10">
                <a:solidFill>
                  <a:srgbClr val="231F20"/>
                </a:solidFill>
                <a:latin typeface="TeXGyrePagella"/>
                <a:cs typeface="TeXGyrePagella"/>
              </a:rPr>
              <a:t> </a:t>
            </a:r>
            <a:r>
              <a:rPr dirty="0" sz="1100">
                <a:solidFill>
                  <a:srgbClr val="231F20"/>
                </a:solidFill>
                <a:latin typeface="TeXGyrePagella"/>
                <a:cs typeface="TeXGyrePagella"/>
              </a:rPr>
              <a:t>identiﬁed</a:t>
            </a:r>
            <a:endParaRPr sz="1100">
              <a:latin typeface="TeXGyrePagella"/>
              <a:cs typeface="TeXGyrePagella"/>
            </a:endParaRPr>
          </a:p>
        </p:txBody>
      </p:sp>
      <p:sp>
        <p:nvSpPr>
          <p:cNvPr id="19" name="object 19"/>
          <p:cNvSpPr txBox="1"/>
          <p:nvPr/>
        </p:nvSpPr>
        <p:spPr>
          <a:xfrm>
            <a:off x="5221008" y="2092820"/>
            <a:ext cx="2270125" cy="471805"/>
          </a:xfrm>
          <a:prstGeom prst="rect">
            <a:avLst/>
          </a:prstGeom>
          <a:solidFill>
            <a:srgbClr val="D6DCE5"/>
          </a:solidFill>
          <a:ln w="6350">
            <a:solidFill>
              <a:srgbClr val="231F20"/>
            </a:solidFill>
          </a:ln>
        </p:spPr>
        <p:txBody>
          <a:bodyPr wrap="square" lIns="0" tIns="1905" rIns="0" bIns="0" rtlCol="0" vert="horz">
            <a:spAutoFit/>
          </a:bodyPr>
          <a:lstStyle/>
          <a:p>
            <a:pPr marL="73660" marR="45720" indent="-19685">
              <a:lnSpc>
                <a:spcPts val="1600"/>
              </a:lnSpc>
              <a:spcBef>
                <a:spcPts val="15"/>
              </a:spcBef>
            </a:pPr>
            <a:r>
              <a:rPr dirty="0" sz="1100">
                <a:solidFill>
                  <a:srgbClr val="231F20"/>
                </a:solidFill>
                <a:latin typeface="TeXGyrePagella"/>
                <a:cs typeface="TeXGyrePagella"/>
              </a:rPr>
              <a:t>Level of research misconduct and  level of plagiarism is</a:t>
            </a:r>
            <a:r>
              <a:rPr dirty="0" sz="1100" spc="10">
                <a:solidFill>
                  <a:srgbClr val="231F20"/>
                </a:solidFill>
                <a:latin typeface="TeXGyrePagella"/>
                <a:cs typeface="TeXGyrePagella"/>
              </a:rPr>
              <a:t> </a:t>
            </a:r>
            <a:r>
              <a:rPr dirty="0" sz="1100">
                <a:solidFill>
                  <a:srgbClr val="231F20"/>
                </a:solidFill>
                <a:latin typeface="TeXGyrePagella"/>
                <a:cs typeface="TeXGyrePagella"/>
              </a:rPr>
              <a:t>determined</a:t>
            </a:r>
            <a:endParaRPr sz="1100">
              <a:latin typeface="TeXGyrePagella"/>
              <a:cs typeface="TeXGyrePagella"/>
            </a:endParaRPr>
          </a:p>
        </p:txBody>
      </p:sp>
      <p:sp>
        <p:nvSpPr>
          <p:cNvPr id="20" name="object 20"/>
          <p:cNvSpPr txBox="1"/>
          <p:nvPr/>
        </p:nvSpPr>
        <p:spPr>
          <a:xfrm>
            <a:off x="4253941" y="2944418"/>
            <a:ext cx="1633855" cy="473075"/>
          </a:xfrm>
          <a:prstGeom prst="rect">
            <a:avLst/>
          </a:prstGeom>
          <a:solidFill>
            <a:srgbClr val="D5DCE4"/>
          </a:solidFill>
          <a:ln w="6350">
            <a:solidFill>
              <a:srgbClr val="231F20"/>
            </a:solidFill>
          </a:ln>
        </p:spPr>
        <p:txBody>
          <a:bodyPr wrap="square" lIns="0" tIns="3175" rIns="0" bIns="0" rtlCol="0" vert="horz">
            <a:spAutoFit/>
          </a:bodyPr>
          <a:lstStyle/>
          <a:p>
            <a:pPr marL="526415" marR="15875" indent="-509905">
              <a:lnSpc>
                <a:spcPts val="1600"/>
              </a:lnSpc>
              <a:spcBef>
                <a:spcPts val="25"/>
              </a:spcBef>
            </a:pPr>
            <a:r>
              <a:rPr dirty="0" sz="1100" b="1">
                <a:solidFill>
                  <a:srgbClr val="231F20"/>
                </a:solidFill>
                <a:latin typeface="TeXGyrePagella"/>
                <a:cs typeface="TeXGyrePagella"/>
              </a:rPr>
              <a:t>Minor: </a:t>
            </a:r>
            <a:r>
              <a:rPr dirty="0" sz="1100">
                <a:solidFill>
                  <a:srgbClr val="231F20"/>
                </a:solidFill>
                <a:latin typeface="TeXGyrePagella"/>
                <a:cs typeface="TeXGyrePagella"/>
              </a:rPr>
              <a:t>Recommendation  provided</a:t>
            </a:r>
            <a:endParaRPr sz="1100">
              <a:latin typeface="TeXGyrePagella"/>
              <a:cs typeface="TeXGyrePagella"/>
            </a:endParaRPr>
          </a:p>
        </p:txBody>
      </p:sp>
      <p:sp>
        <p:nvSpPr>
          <p:cNvPr id="21" name="object 21"/>
          <p:cNvSpPr txBox="1"/>
          <p:nvPr/>
        </p:nvSpPr>
        <p:spPr>
          <a:xfrm>
            <a:off x="6068301" y="2943529"/>
            <a:ext cx="1433195" cy="474345"/>
          </a:xfrm>
          <a:prstGeom prst="rect">
            <a:avLst/>
          </a:prstGeom>
          <a:solidFill>
            <a:srgbClr val="D5DCE4"/>
          </a:solidFill>
          <a:ln w="6350">
            <a:solidFill>
              <a:srgbClr val="231F20"/>
            </a:solidFill>
          </a:ln>
        </p:spPr>
        <p:txBody>
          <a:bodyPr wrap="square" lIns="0" tIns="3175" rIns="0" bIns="0" rtlCol="0" vert="horz">
            <a:spAutoFit/>
          </a:bodyPr>
          <a:lstStyle/>
          <a:p>
            <a:pPr marL="41275" marR="40005" indent="156210">
              <a:lnSpc>
                <a:spcPts val="1600"/>
              </a:lnSpc>
              <a:spcBef>
                <a:spcPts val="25"/>
              </a:spcBef>
            </a:pPr>
            <a:r>
              <a:rPr dirty="0" sz="1100" b="1">
                <a:solidFill>
                  <a:srgbClr val="231F20"/>
                </a:solidFill>
                <a:latin typeface="TeXGyrePagella"/>
                <a:cs typeface="TeXGyrePagella"/>
              </a:rPr>
              <a:t>Major: </a:t>
            </a:r>
            <a:r>
              <a:rPr dirty="0" sz="1100">
                <a:solidFill>
                  <a:srgbClr val="231F20"/>
                </a:solidFill>
                <a:latin typeface="TeXGyrePagella"/>
                <a:cs typeface="TeXGyrePagella"/>
              </a:rPr>
              <a:t>Penalty/  </a:t>
            </a:r>
            <a:r>
              <a:rPr dirty="0" sz="1100">
                <a:solidFill>
                  <a:srgbClr val="231F20"/>
                </a:solidFill>
                <a:latin typeface="TeXGyrePagella"/>
                <a:cs typeface="TeXGyrePagella"/>
              </a:rPr>
              <a:t>Suspension/Warning</a:t>
            </a:r>
            <a:endParaRPr sz="1100">
              <a:latin typeface="TeXGyrePagella"/>
              <a:cs typeface="TeXGyrePagella"/>
            </a:endParaRPr>
          </a:p>
        </p:txBody>
      </p:sp>
      <p:sp>
        <p:nvSpPr>
          <p:cNvPr id="22" name="object 22"/>
          <p:cNvSpPr txBox="1"/>
          <p:nvPr/>
        </p:nvSpPr>
        <p:spPr>
          <a:xfrm>
            <a:off x="2362974" y="3768115"/>
            <a:ext cx="5113655" cy="471805"/>
          </a:xfrm>
          <a:prstGeom prst="rect">
            <a:avLst/>
          </a:prstGeom>
          <a:ln w="6350">
            <a:solidFill>
              <a:srgbClr val="231F20"/>
            </a:solidFill>
          </a:ln>
        </p:spPr>
        <p:txBody>
          <a:bodyPr wrap="square" lIns="0" tIns="2540" rIns="0" bIns="0" rtlCol="0" vert="horz">
            <a:spAutoFit/>
          </a:bodyPr>
          <a:lstStyle/>
          <a:p>
            <a:pPr marL="1630045" marR="835660" indent="-786130">
              <a:lnSpc>
                <a:spcPts val="1600"/>
              </a:lnSpc>
              <a:spcBef>
                <a:spcPts val="20"/>
              </a:spcBef>
            </a:pPr>
            <a:r>
              <a:rPr dirty="0" sz="1100">
                <a:solidFill>
                  <a:srgbClr val="231F20"/>
                </a:solidFill>
                <a:latin typeface="TeXGyrePagella"/>
                <a:cs typeface="TeXGyrePagella"/>
              </a:rPr>
              <a:t>Based on the extent of misconduct, the action will be  taken against the</a:t>
            </a:r>
            <a:r>
              <a:rPr dirty="0" sz="1100" spc="-110">
                <a:solidFill>
                  <a:srgbClr val="231F20"/>
                </a:solidFill>
                <a:latin typeface="TeXGyrePagella"/>
                <a:cs typeface="TeXGyrePagella"/>
              </a:rPr>
              <a:t> </a:t>
            </a:r>
            <a:r>
              <a:rPr dirty="0" sz="1100">
                <a:solidFill>
                  <a:srgbClr val="231F20"/>
                </a:solidFill>
                <a:latin typeface="TeXGyrePagella"/>
                <a:cs typeface="TeXGyrePagella"/>
              </a:rPr>
              <a:t>respondent</a:t>
            </a:r>
            <a:endParaRPr sz="1100">
              <a:latin typeface="TeXGyrePagella"/>
              <a:cs typeface="TeXGyrePagella"/>
            </a:endParaRPr>
          </a:p>
        </p:txBody>
      </p:sp>
      <p:sp>
        <p:nvSpPr>
          <p:cNvPr id="23" name="object 23"/>
          <p:cNvSpPr txBox="1"/>
          <p:nvPr/>
        </p:nvSpPr>
        <p:spPr>
          <a:xfrm>
            <a:off x="1075320" y="5783351"/>
            <a:ext cx="6402705" cy="304800"/>
          </a:xfrm>
          <a:prstGeom prst="rect">
            <a:avLst/>
          </a:prstGeom>
          <a:ln w="8967">
            <a:solidFill>
              <a:srgbClr val="000000"/>
            </a:solidFill>
          </a:ln>
        </p:spPr>
        <p:txBody>
          <a:bodyPr wrap="square" lIns="0" tIns="43815" rIns="0" bIns="0" rtlCol="0" vert="horz">
            <a:spAutoFit/>
          </a:bodyPr>
          <a:lstStyle/>
          <a:p>
            <a:pPr algn="ctr">
              <a:lnSpc>
                <a:spcPct val="100000"/>
              </a:lnSpc>
              <a:spcBef>
                <a:spcPts val="345"/>
              </a:spcBef>
            </a:pPr>
            <a:r>
              <a:rPr dirty="0" sz="1100">
                <a:solidFill>
                  <a:srgbClr val="231F20"/>
                </a:solidFill>
                <a:latin typeface="TeXGyrePagella"/>
                <a:cs typeface="TeXGyrePagella"/>
              </a:rPr>
              <a:t>Annual</a:t>
            </a:r>
            <a:r>
              <a:rPr dirty="0" sz="1100" spc="150">
                <a:solidFill>
                  <a:srgbClr val="231F20"/>
                </a:solidFill>
                <a:latin typeface="TeXGyrePagella"/>
                <a:cs typeface="TeXGyrePagella"/>
              </a:rPr>
              <a:t> </a:t>
            </a:r>
            <a:r>
              <a:rPr dirty="0" sz="1100">
                <a:solidFill>
                  <a:srgbClr val="231F20"/>
                </a:solidFill>
                <a:latin typeface="TeXGyrePagella"/>
                <a:cs typeface="TeXGyrePagella"/>
              </a:rPr>
              <a:t>report</a:t>
            </a:r>
            <a:r>
              <a:rPr dirty="0" sz="1100" spc="150">
                <a:solidFill>
                  <a:srgbClr val="231F20"/>
                </a:solidFill>
                <a:latin typeface="TeXGyrePagella"/>
                <a:cs typeface="TeXGyrePagella"/>
              </a:rPr>
              <a:t> </a:t>
            </a:r>
            <a:r>
              <a:rPr dirty="0" sz="1100">
                <a:solidFill>
                  <a:srgbClr val="231F20"/>
                </a:solidFill>
                <a:latin typeface="TeXGyrePagella"/>
                <a:cs typeface="TeXGyrePagella"/>
              </a:rPr>
              <a:t>on</a:t>
            </a:r>
            <a:r>
              <a:rPr dirty="0" sz="1100" spc="140">
                <a:solidFill>
                  <a:srgbClr val="231F20"/>
                </a:solidFill>
                <a:latin typeface="TeXGyrePagella"/>
                <a:cs typeface="TeXGyrePagella"/>
              </a:rPr>
              <a:t> </a:t>
            </a:r>
            <a:r>
              <a:rPr dirty="0" sz="1100">
                <a:solidFill>
                  <a:srgbClr val="231F20"/>
                </a:solidFill>
                <a:latin typeface="TeXGyrePagella"/>
                <a:cs typeface="TeXGyrePagella"/>
              </a:rPr>
              <a:t>all</a:t>
            </a:r>
            <a:r>
              <a:rPr dirty="0" sz="1100" spc="145">
                <a:solidFill>
                  <a:srgbClr val="231F20"/>
                </a:solidFill>
                <a:latin typeface="TeXGyrePagella"/>
                <a:cs typeface="TeXGyrePagella"/>
              </a:rPr>
              <a:t> </a:t>
            </a:r>
            <a:r>
              <a:rPr dirty="0" sz="1100">
                <a:solidFill>
                  <a:srgbClr val="231F20"/>
                </a:solidFill>
                <a:latin typeface="TeXGyrePagella"/>
                <a:cs typeface="TeXGyrePagella"/>
              </a:rPr>
              <a:t>the</a:t>
            </a:r>
            <a:r>
              <a:rPr dirty="0" sz="1100" spc="150">
                <a:solidFill>
                  <a:srgbClr val="231F20"/>
                </a:solidFill>
                <a:latin typeface="TeXGyrePagella"/>
                <a:cs typeface="TeXGyrePagella"/>
              </a:rPr>
              <a:t> </a:t>
            </a:r>
            <a:r>
              <a:rPr dirty="0" sz="1100">
                <a:solidFill>
                  <a:srgbClr val="231F20"/>
                </a:solidFill>
                <a:latin typeface="TeXGyrePagella"/>
                <a:cs typeface="TeXGyrePagella"/>
              </a:rPr>
              <a:t>ﬁnal</a:t>
            </a:r>
            <a:r>
              <a:rPr dirty="0" sz="1100" spc="145">
                <a:solidFill>
                  <a:srgbClr val="231F20"/>
                </a:solidFill>
                <a:latin typeface="TeXGyrePagella"/>
                <a:cs typeface="TeXGyrePagella"/>
              </a:rPr>
              <a:t> </a:t>
            </a:r>
            <a:r>
              <a:rPr dirty="0" sz="1100">
                <a:solidFill>
                  <a:srgbClr val="231F20"/>
                </a:solidFill>
                <a:latin typeface="TeXGyrePagella"/>
                <a:cs typeface="TeXGyrePagella"/>
              </a:rPr>
              <a:t>decisions</a:t>
            </a:r>
            <a:r>
              <a:rPr dirty="0" sz="1100" spc="155">
                <a:solidFill>
                  <a:srgbClr val="231F20"/>
                </a:solidFill>
                <a:latin typeface="TeXGyrePagella"/>
                <a:cs typeface="TeXGyrePagella"/>
              </a:rPr>
              <a:t> </a:t>
            </a:r>
            <a:r>
              <a:rPr dirty="0" sz="1100">
                <a:solidFill>
                  <a:srgbClr val="231F20"/>
                </a:solidFill>
                <a:latin typeface="TeXGyrePagella"/>
                <a:cs typeface="TeXGyrePagella"/>
              </a:rPr>
              <a:t>be</a:t>
            </a:r>
            <a:r>
              <a:rPr dirty="0" sz="1100" spc="140">
                <a:solidFill>
                  <a:srgbClr val="231F20"/>
                </a:solidFill>
                <a:latin typeface="TeXGyrePagella"/>
                <a:cs typeface="TeXGyrePagella"/>
              </a:rPr>
              <a:t> </a:t>
            </a:r>
            <a:r>
              <a:rPr dirty="0" sz="1100">
                <a:solidFill>
                  <a:srgbClr val="231F20"/>
                </a:solidFill>
                <a:latin typeface="TeXGyrePagella"/>
                <a:cs typeface="TeXGyrePagella"/>
              </a:rPr>
              <a:t>communicated</a:t>
            </a:r>
            <a:r>
              <a:rPr dirty="0" sz="1100" spc="165">
                <a:solidFill>
                  <a:srgbClr val="231F20"/>
                </a:solidFill>
                <a:latin typeface="TeXGyrePagella"/>
                <a:cs typeface="TeXGyrePagella"/>
              </a:rPr>
              <a:t> </a:t>
            </a:r>
            <a:r>
              <a:rPr dirty="0" sz="1100">
                <a:solidFill>
                  <a:srgbClr val="231F20"/>
                </a:solidFill>
                <a:latin typeface="TeXGyrePagella"/>
                <a:cs typeface="TeXGyrePagella"/>
              </a:rPr>
              <a:t>to</a:t>
            </a:r>
            <a:r>
              <a:rPr dirty="0" sz="1100" spc="140">
                <a:solidFill>
                  <a:srgbClr val="231F20"/>
                </a:solidFill>
                <a:latin typeface="TeXGyrePagella"/>
                <a:cs typeface="TeXGyrePagella"/>
              </a:rPr>
              <a:t> </a:t>
            </a:r>
            <a:r>
              <a:rPr dirty="0" sz="1100">
                <a:solidFill>
                  <a:srgbClr val="231F20"/>
                </a:solidFill>
                <a:latin typeface="TeXGyrePagella"/>
                <a:cs typeface="TeXGyrePagella"/>
              </a:rPr>
              <a:t>RIU</a:t>
            </a:r>
            <a:endParaRPr sz="1100">
              <a:latin typeface="TeXGyrePagella"/>
              <a:cs typeface="TeXGyrePagella"/>
            </a:endParaRPr>
          </a:p>
        </p:txBody>
      </p:sp>
      <p:sp>
        <p:nvSpPr>
          <p:cNvPr id="24" name="object 24"/>
          <p:cNvSpPr txBox="1"/>
          <p:nvPr/>
        </p:nvSpPr>
        <p:spPr>
          <a:xfrm>
            <a:off x="2377948" y="4702987"/>
            <a:ext cx="5113020" cy="527050"/>
          </a:xfrm>
          <a:prstGeom prst="rect">
            <a:avLst/>
          </a:prstGeom>
          <a:ln w="6350">
            <a:solidFill>
              <a:srgbClr val="231F20"/>
            </a:solidFill>
          </a:ln>
        </p:spPr>
        <p:txBody>
          <a:bodyPr wrap="square" lIns="0" tIns="16510" rIns="0" bIns="0" rtlCol="0" vert="horz">
            <a:spAutoFit/>
          </a:bodyPr>
          <a:lstStyle/>
          <a:p>
            <a:pPr marL="480695" marR="361315" indent="-111760">
              <a:lnSpc>
                <a:spcPct val="121600"/>
              </a:lnSpc>
              <a:spcBef>
                <a:spcPts val="130"/>
              </a:spcBef>
            </a:pPr>
            <a:r>
              <a:rPr dirty="0" sz="1100">
                <a:solidFill>
                  <a:srgbClr val="231F20"/>
                </a:solidFill>
                <a:latin typeface="TeXGyrePagella"/>
                <a:cs typeface="TeXGyrePagella"/>
              </a:rPr>
              <a:t>Serious allegation or not under the purview of the Institute shall be  referred</a:t>
            </a:r>
            <a:r>
              <a:rPr dirty="0" sz="1100" spc="155">
                <a:solidFill>
                  <a:srgbClr val="231F20"/>
                </a:solidFill>
                <a:latin typeface="TeXGyrePagella"/>
                <a:cs typeface="TeXGyrePagella"/>
              </a:rPr>
              <a:t> </a:t>
            </a:r>
            <a:r>
              <a:rPr dirty="0" sz="1100">
                <a:solidFill>
                  <a:srgbClr val="231F20"/>
                </a:solidFill>
                <a:latin typeface="TeXGyrePagella"/>
                <a:cs typeface="TeXGyrePagella"/>
              </a:rPr>
              <a:t>by</a:t>
            </a:r>
            <a:r>
              <a:rPr dirty="0" sz="1100" spc="145">
                <a:solidFill>
                  <a:srgbClr val="231F20"/>
                </a:solidFill>
                <a:latin typeface="TeXGyrePagella"/>
                <a:cs typeface="TeXGyrePagella"/>
              </a:rPr>
              <a:t> </a:t>
            </a:r>
            <a:r>
              <a:rPr dirty="0" sz="1100">
                <a:solidFill>
                  <a:srgbClr val="231F20"/>
                </a:solidFill>
                <a:latin typeface="TeXGyrePagella"/>
                <a:cs typeface="TeXGyrePagella"/>
              </a:rPr>
              <a:t>the</a:t>
            </a:r>
            <a:r>
              <a:rPr dirty="0" sz="1100" spc="145">
                <a:solidFill>
                  <a:srgbClr val="231F20"/>
                </a:solidFill>
                <a:latin typeface="TeXGyrePagella"/>
                <a:cs typeface="TeXGyrePagella"/>
              </a:rPr>
              <a:t> </a:t>
            </a:r>
            <a:r>
              <a:rPr dirty="0" sz="1100">
                <a:solidFill>
                  <a:srgbClr val="231F20"/>
                </a:solidFill>
                <a:latin typeface="TeXGyrePagella"/>
                <a:cs typeface="TeXGyrePagella"/>
              </a:rPr>
              <a:t>Director</a:t>
            </a:r>
            <a:r>
              <a:rPr dirty="0" sz="1100" spc="160">
                <a:solidFill>
                  <a:srgbClr val="231F20"/>
                </a:solidFill>
                <a:latin typeface="TeXGyrePagella"/>
                <a:cs typeface="TeXGyrePagella"/>
              </a:rPr>
              <a:t> </a:t>
            </a:r>
            <a:r>
              <a:rPr dirty="0" sz="1100">
                <a:solidFill>
                  <a:srgbClr val="231F20"/>
                </a:solidFill>
                <a:latin typeface="TeXGyrePagella"/>
                <a:cs typeface="TeXGyrePagella"/>
              </a:rPr>
              <a:t>to</a:t>
            </a:r>
            <a:r>
              <a:rPr dirty="0" sz="1100" spc="140">
                <a:solidFill>
                  <a:srgbClr val="231F20"/>
                </a:solidFill>
                <a:latin typeface="TeXGyrePagella"/>
                <a:cs typeface="TeXGyrePagella"/>
              </a:rPr>
              <a:t> </a:t>
            </a:r>
            <a:r>
              <a:rPr dirty="0" sz="1100">
                <a:solidFill>
                  <a:srgbClr val="231F20"/>
                </a:solidFill>
                <a:latin typeface="TeXGyrePagella"/>
                <a:cs typeface="TeXGyrePagella"/>
              </a:rPr>
              <a:t>the</a:t>
            </a:r>
            <a:r>
              <a:rPr dirty="0" sz="1100" spc="150">
                <a:solidFill>
                  <a:srgbClr val="231F20"/>
                </a:solidFill>
                <a:latin typeface="TeXGyrePagella"/>
                <a:cs typeface="TeXGyrePagella"/>
              </a:rPr>
              <a:t> </a:t>
            </a:r>
            <a:r>
              <a:rPr dirty="0" sz="1100">
                <a:solidFill>
                  <a:srgbClr val="231F20"/>
                </a:solidFill>
                <a:latin typeface="TeXGyrePagella"/>
                <a:cs typeface="TeXGyrePagella"/>
              </a:rPr>
              <a:t>RIU/DG,</a:t>
            </a:r>
            <a:r>
              <a:rPr dirty="0" sz="1100" spc="155">
                <a:solidFill>
                  <a:srgbClr val="231F20"/>
                </a:solidFill>
                <a:latin typeface="TeXGyrePagella"/>
                <a:cs typeface="TeXGyrePagella"/>
              </a:rPr>
              <a:t> </a:t>
            </a:r>
            <a:r>
              <a:rPr dirty="0" sz="1100">
                <a:solidFill>
                  <a:srgbClr val="231F20"/>
                </a:solidFill>
                <a:latin typeface="TeXGyrePagella"/>
                <a:cs typeface="TeXGyrePagella"/>
              </a:rPr>
              <a:t>ICMR</a:t>
            </a:r>
            <a:r>
              <a:rPr dirty="0" sz="1100" spc="145">
                <a:solidFill>
                  <a:srgbClr val="231F20"/>
                </a:solidFill>
                <a:latin typeface="TeXGyrePagella"/>
                <a:cs typeface="TeXGyrePagella"/>
              </a:rPr>
              <a:t> </a:t>
            </a:r>
            <a:r>
              <a:rPr dirty="0" sz="1100">
                <a:solidFill>
                  <a:srgbClr val="231F20"/>
                </a:solidFill>
                <a:latin typeface="TeXGyrePagella"/>
                <a:cs typeface="TeXGyrePagella"/>
              </a:rPr>
              <a:t>for</a:t>
            </a:r>
            <a:r>
              <a:rPr dirty="0" sz="1100" spc="150">
                <a:solidFill>
                  <a:srgbClr val="231F20"/>
                </a:solidFill>
                <a:latin typeface="TeXGyrePagella"/>
                <a:cs typeface="TeXGyrePagella"/>
              </a:rPr>
              <a:t> </a:t>
            </a:r>
            <a:r>
              <a:rPr dirty="0" sz="1100">
                <a:solidFill>
                  <a:srgbClr val="231F20"/>
                </a:solidFill>
                <a:latin typeface="TeXGyrePagella"/>
                <a:cs typeface="TeXGyrePagella"/>
              </a:rPr>
              <a:t>ﬁnal</a:t>
            </a:r>
            <a:r>
              <a:rPr dirty="0" sz="1100" spc="145">
                <a:solidFill>
                  <a:srgbClr val="231F20"/>
                </a:solidFill>
                <a:latin typeface="TeXGyrePagella"/>
                <a:cs typeface="TeXGyrePagella"/>
              </a:rPr>
              <a:t> </a:t>
            </a:r>
            <a:r>
              <a:rPr dirty="0" sz="1100">
                <a:solidFill>
                  <a:srgbClr val="231F20"/>
                </a:solidFill>
                <a:latin typeface="TeXGyrePagella"/>
                <a:cs typeface="TeXGyrePagella"/>
              </a:rPr>
              <a:t>decision</a:t>
            </a:r>
            <a:endParaRPr sz="1100">
              <a:latin typeface="TeXGyrePagella"/>
              <a:cs typeface="TeXGyrePagella"/>
            </a:endParaRPr>
          </a:p>
        </p:txBody>
      </p:sp>
      <p:sp>
        <p:nvSpPr>
          <p:cNvPr id="25" name="object 25"/>
          <p:cNvSpPr/>
          <p:nvPr/>
        </p:nvSpPr>
        <p:spPr>
          <a:xfrm>
            <a:off x="706755" y="578695"/>
            <a:ext cx="0" cy="5472430"/>
          </a:xfrm>
          <a:custGeom>
            <a:avLst/>
            <a:gdLst/>
            <a:ahLst/>
            <a:cxnLst/>
            <a:rect l="l" t="t" r="r" b="b"/>
            <a:pathLst>
              <a:path w="0" h="5472430">
                <a:moveTo>
                  <a:pt x="0" y="0"/>
                </a:moveTo>
                <a:lnTo>
                  <a:pt x="0" y="5472003"/>
                </a:lnTo>
              </a:path>
            </a:pathLst>
          </a:custGeom>
          <a:ln w="12701">
            <a:solidFill>
              <a:srgbClr val="1FB3DE"/>
            </a:solidFill>
          </a:ln>
        </p:spPr>
        <p:txBody>
          <a:bodyPr wrap="square" lIns="0" tIns="0" rIns="0" bIns="0" rtlCol="0"/>
          <a:lstStyle/>
          <a:p/>
        </p:txBody>
      </p:sp>
      <p:sp>
        <p:nvSpPr>
          <p:cNvPr id="26" name="object 26"/>
          <p:cNvSpPr txBox="1"/>
          <p:nvPr/>
        </p:nvSpPr>
        <p:spPr>
          <a:xfrm>
            <a:off x="530967" y="5836843"/>
            <a:ext cx="161925" cy="139700"/>
          </a:xfrm>
          <a:prstGeom prst="rect">
            <a:avLst/>
          </a:prstGeom>
        </p:spPr>
        <p:txBody>
          <a:bodyPr wrap="square" lIns="0" tIns="3810" rIns="0" bIns="0" rtlCol="0" vert="vert">
            <a:spAutoFit/>
          </a:bodyPr>
          <a:lstStyle/>
          <a:p>
            <a:pPr marL="12700">
              <a:lnSpc>
                <a:spcPct val="100000"/>
              </a:lnSpc>
              <a:spcBef>
                <a:spcPts val="30"/>
              </a:spcBef>
            </a:pPr>
            <a:r>
              <a:rPr dirty="0" sz="900" b="1">
                <a:solidFill>
                  <a:srgbClr val="231F20"/>
                </a:solidFill>
                <a:latin typeface="TeXGyrePagella"/>
                <a:cs typeface="TeXGyrePagella"/>
              </a:rPr>
              <a:t>11</a:t>
            </a:r>
            <a:endParaRPr sz="900">
              <a:latin typeface="TeXGyrePagella"/>
              <a:cs typeface="TeXGyrePagella"/>
            </a:endParaRPr>
          </a:p>
        </p:txBody>
      </p:sp>
      <p:sp>
        <p:nvSpPr>
          <p:cNvPr id="27" name="object 27"/>
          <p:cNvSpPr txBox="1"/>
          <p:nvPr/>
        </p:nvSpPr>
        <p:spPr>
          <a:xfrm>
            <a:off x="534728" y="561686"/>
            <a:ext cx="157480" cy="2444115"/>
          </a:xfrm>
          <a:prstGeom prst="rect">
            <a:avLst/>
          </a:prstGeom>
        </p:spPr>
        <p:txBody>
          <a:bodyPr wrap="square" lIns="0" tIns="6350" rIns="0" bIns="0" rtlCol="0" vert="vert">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28" name="object 28"/>
          <p:cNvSpPr/>
          <p:nvPr/>
        </p:nvSpPr>
        <p:spPr>
          <a:xfrm>
            <a:off x="7869834" y="2700"/>
            <a:ext cx="216535" cy="6624320"/>
          </a:xfrm>
          <a:custGeom>
            <a:avLst/>
            <a:gdLst/>
            <a:ahLst/>
            <a:cxnLst/>
            <a:rect l="l" t="t" r="r" b="b"/>
            <a:pathLst>
              <a:path w="216534" h="6624320">
                <a:moveTo>
                  <a:pt x="216001" y="6623994"/>
                </a:moveTo>
                <a:lnTo>
                  <a:pt x="216001" y="0"/>
                </a:lnTo>
                <a:lnTo>
                  <a:pt x="0" y="0"/>
                </a:lnTo>
                <a:lnTo>
                  <a:pt x="0" y="6623994"/>
                </a:lnTo>
                <a:lnTo>
                  <a:pt x="216001" y="6623994"/>
                </a:lnTo>
                <a:close/>
              </a:path>
            </a:pathLst>
          </a:custGeom>
          <a:solidFill>
            <a:srgbClr val="1FB3DE"/>
          </a:solidFill>
        </p:spPr>
        <p:txBody>
          <a:bodyPr wrap="square" lIns="0" tIns="0" rIns="0" bIns="0" rtlCol="0"/>
          <a:lstStyl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8"/>
            <a:ext cx="6629387" cy="8712390"/>
          </a:xfrm>
          <a:prstGeom prst="rect">
            <a:avLst/>
          </a:prstGeom>
          <a:blipFill>
            <a:blip r:embed="rId2" cstate="print"/>
            <a:stretch>
              <a:fillRect/>
            </a:stretch>
          </a:blipFill>
        </p:spPr>
        <p:txBody>
          <a:bodyPr wrap="square" lIns="0" tIns="0" rIns="0" bIns="0" rtlCol="0"/>
          <a:lstStyl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DCE9F7"/>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DCE9F7"/>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78482" y="2531348"/>
            <a:ext cx="5484495" cy="2907030"/>
          </a:xfrm>
          <a:prstGeom prst="rect">
            <a:avLst/>
          </a:prstGeom>
        </p:spPr>
        <p:txBody>
          <a:bodyPr wrap="square" lIns="0" tIns="12700" rIns="0" bIns="0" rtlCol="0" vert="horz">
            <a:spAutoFit/>
          </a:bodyPr>
          <a:lstStyle/>
          <a:p>
            <a:pPr marL="317500" marR="5080" indent="-304800">
              <a:lnSpc>
                <a:spcPct val="126000"/>
              </a:lnSpc>
              <a:spcBef>
                <a:spcPts val="100"/>
              </a:spcBef>
              <a:buClr>
                <a:srgbClr val="231F20"/>
              </a:buClr>
              <a:buFont typeface="Wingdings"/>
              <a:buChar char=""/>
              <a:tabLst>
                <a:tab pos="330200" algn="l"/>
                <a:tab pos="330835" algn="l"/>
              </a:tabLst>
            </a:pPr>
            <a:r>
              <a:rPr dirty="0" sz="1000">
                <a:solidFill>
                  <a:srgbClr val="231F20"/>
                </a:solidFill>
                <a:latin typeface="TeXGyrePagella"/>
                <a:cs typeface="TeXGyrePagella"/>
              </a:rPr>
              <a:t>All</a:t>
            </a:r>
            <a:r>
              <a:rPr dirty="0" sz="1000">
                <a:solidFill>
                  <a:srgbClr val="231F20"/>
                </a:solidFill>
                <a:latin typeface="TeXGyrePagella"/>
                <a:cs typeface="TeXGyrePagella"/>
              </a:rPr>
              <a:t> authors have contributed sufﬁciently to qualify for authorship and are not involved</a:t>
            </a:r>
            <a:r>
              <a:rPr dirty="0" sz="1000" spc="-175">
                <a:solidFill>
                  <a:srgbClr val="231F20"/>
                </a:solidFill>
                <a:latin typeface="TeXGyrePagella"/>
                <a:cs typeface="TeXGyrePagella"/>
              </a:rPr>
              <a:t> </a:t>
            </a:r>
            <a:r>
              <a:rPr dirty="0" sz="1000">
                <a:solidFill>
                  <a:srgbClr val="231F20"/>
                </a:solidFill>
                <a:latin typeface="TeXGyrePagella"/>
                <a:cs typeface="TeXGyrePagella"/>
              </a:rPr>
              <a:t>into  any research</a:t>
            </a:r>
            <a:r>
              <a:rPr dirty="0" sz="1000" spc="-195">
                <a:solidFill>
                  <a:srgbClr val="231F20"/>
                </a:solidFill>
                <a:latin typeface="TeXGyrePagella"/>
                <a:cs typeface="TeXGyrePagella"/>
              </a:rPr>
              <a:t> </a:t>
            </a:r>
            <a:r>
              <a:rPr dirty="0" sz="1000">
                <a:solidFill>
                  <a:srgbClr val="231F20"/>
                </a:solidFill>
                <a:latin typeface="TeXGyrePagella"/>
                <a:cs typeface="TeXGyrePagella"/>
              </a:rPr>
              <a:t>misconduct.</a:t>
            </a:r>
            <a:endParaRPr sz="1000">
              <a:latin typeface="TeXGyrePagella"/>
              <a:cs typeface="TeXGyrePagella"/>
            </a:endParaRPr>
          </a:p>
          <a:p>
            <a:pPr marL="330200" indent="-318135">
              <a:lnSpc>
                <a:spcPct val="100000"/>
              </a:lnSpc>
              <a:spcBef>
                <a:spcPts val="310"/>
              </a:spcBef>
              <a:buFont typeface="Wingdings"/>
              <a:buChar char=""/>
              <a:tabLst>
                <a:tab pos="330200" algn="l"/>
                <a:tab pos="330835" algn="l"/>
              </a:tabLst>
            </a:pPr>
            <a:r>
              <a:rPr dirty="0" sz="1000">
                <a:solidFill>
                  <a:srgbClr val="231F20"/>
                </a:solidFill>
                <a:latin typeface="TeXGyrePagella"/>
                <a:cs typeface="TeXGyrePagella"/>
              </a:rPr>
              <a:t>SAC/scientiﬁc</a:t>
            </a:r>
            <a:r>
              <a:rPr dirty="0" sz="1000" spc="-85">
                <a:solidFill>
                  <a:srgbClr val="231F20"/>
                </a:solidFill>
                <a:latin typeface="TeXGyrePagella"/>
                <a:cs typeface="TeXGyrePagella"/>
              </a:rPr>
              <a:t> </a:t>
            </a:r>
            <a:r>
              <a:rPr dirty="0" sz="1000">
                <a:solidFill>
                  <a:srgbClr val="231F20"/>
                </a:solidFill>
                <a:latin typeface="TeXGyrePagella"/>
                <a:cs typeface="TeXGyrePagella"/>
              </a:rPr>
              <a:t>approval</a:t>
            </a:r>
            <a:r>
              <a:rPr dirty="0" sz="1000" spc="-90">
                <a:solidFill>
                  <a:srgbClr val="231F20"/>
                </a:solidFill>
                <a:latin typeface="TeXGyrePagella"/>
                <a:cs typeface="TeXGyrePagella"/>
              </a:rPr>
              <a:t> </a:t>
            </a:r>
            <a:r>
              <a:rPr dirty="0" sz="1000">
                <a:solidFill>
                  <a:srgbClr val="231F20"/>
                </a:solidFill>
                <a:latin typeface="TeXGyrePagella"/>
                <a:cs typeface="TeXGyrePagella"/>
              </a:rPr>
              <a:t>was</a:t>
            </a:r>
            <a:r>
              <a:rPr dirty="0" sz="1000" spc="-100">
                <a:solidFill>
                  <a:srgbClr val="231F20"/>
                </a:solidFill>
                <a:latin typeface="TeXGyrePagella"/>
                <a:cs typeface="TeXGyrePagella"/>
              </a:rPr>
              <a:t> </a:t>
            </a:r>
            <a:r>
              <a:rPr dirty="0" sz="1000">
                <a:solidFill>
                  <a:srgbClr val="231F20"/>
                </a:solidFill>
                <a:latin typeface="TeXGyrePagella"/>
                <a:cs typeface="TeXGyrePagella"/>
              </a:rPr>
              <a:t>obtained</a:t>
            </a:r>
            <a:r>
              <a:rPr dirty="0" sz="1000" spc="-90">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study.</a:t>
            </a:r>
            <a:endParaRPr sz="1000">
              <a:latin typeface="TeXGyrePagella"/>
              <a:cs typeface="TeXGyrePagella"/>
            </a:endParaRPr>
          </a:p>
          <a:p>
            <a:pPr marL="317500" marR="5715" indent="-304800">
              <a:lnSpc>
                <a:spcPct val="126000"/>
              </a:lnSpc>
              <a:buFont typeface="Wingdings"/>
              <a:buChar char=""/>
              <a:tabLst>
                <a:tab pos="330200" algn="l"/>
                <a:tab pos="330835" algn="l"/>
              </a:tabLst>
            </a:pPr>
            <a:r>
              <a:rPr dirty="0" sz="1000">
                <a:solidFill>
                  <a:srgbClr val="231F20"/>
                </a:solidFill>
                <a:latin typeface="TeXGyrePagella"/>
                <a:cs typeface="TeXGyrePagella"/>
              </a:rPr>
              <a:t>EC/IAEC approval was obtained, informed consent taken and study followed ICMR  National</a:t>
            </a:r>
            <a:r>
              <a:rPr dirty="0" sz="1000" spc="-95">
                <a:solidFill>
                  <a:srgbClr val="231F20"/>
                </a:solidFill>
                <a:latin typeface="TeXGyrePagella"/>
                <a:cs typeface="TeXGyrePagella"/>
              </a:rPr>
              <a:t> </a:t>
            </a:r>
            <a:r>
              <a:rPr dirty="0" sz="1000">
                <a:solidFill>
                  <a:srgbClr val="231F20"/>
                </a:solidFill>
                <a:latin typeface="TeXGyrePagella"/>
                <a:cs typeface="TeXGyrePagella"/>
              </a:rPr>
              <a:t>Ethical</a:t>
            </a:r>
            <a:r>
              <a:rPr dirty="0" sz="1000" spc="-90">
                <a:solidFill>
                  <a:srgbClr val="231F20"/>
                </a:solidFill>
                <a:latin typeface="TeXGyrePagella"/>
                <a:cs typeface="TeXGyrePagella"/>
              </a:rPr>
              <a:t> </a:t>
            </a:r>
            <a:r>
              <a:rPr dirty="0" sz="1000">
                <a:solidFill>
                  <a:srgbClr val="231F20"/>
                </a:solidFill>
                <a:latin typeface="TeXGyrePagella"/>
                <a:cs typeface="TeXGyrePagella"/>
              </a:rPr>
              <a:t>Guidelines</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other</a:t>
            </a:r>
            <a:r>
              <a:rPr dirty="0" sz="1000" spc="-95">
                <a:solidFill>
                  <a:srgbClr val="231F20"/>
                </a:solidFill>
                <a:latin typeface="TeXGyrePagella"/>
                <a:cs typeface="TeXGyrePagella"/>
              </a:rPr>
              <a:t> </a:t>
            </a:r>
            <a:r>
              <a:rPr dirty="0" sz="1000">
                <a:solidFill>
                  <a:srgbClr val="231F20"/>
                </a:solidFill>
                <a:latin typeface="TeXGyrePagella"/>
                <a:cs typeface="TeXGyrePagella"/>
              </a:rPr>
              <a:t>applicable</a:t>
            </a:r>
            <a:r>
              <a:rPr dirty="0" sz="1000" spc="-90">
                <a:solidFill>
                  <a:srgbClr val="231F20"/>
                </a:solidFill>
                <a:latin typeface="TeXGyrePagella"/>
                <a:cs typeface="TeXGyrePagella"/>
              </a:rPr>
              <a:t> </a:t>
            </a:r>
            <a:r>
              <a:rPr dirty="0" sz="1000">
                <a:solidFill>
                  <a:srgbClr val="231F20"/>
                </a:solidFill>
                <a:latin typeface="TeXGyrePagella"/>
                <a:cs typeface="TeXGyrePagella"/>
              </a:rPr>
              <a:t>guidelines</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regulations.</a:t>
            </a:r>
            <a:endParaRPr sz="1000">
              <a:latin typeface="TeXGyrePagella"/>
              <a:cs typeface="TeXGyrePagella"/>
            </a:endParaRPr>
          </a:p>
          <a:p>
            <a:pPr marL="330200" indent="-318135">
              <a:lnSpc>
                <a:spcPct val="100000"/>
              </a:lnSpc>
              <a:spcBef>
                <a:spcPts val="315"/>
              </a:spcBef>
              <a:buFont typeface="Wingdings"/>
              <a:buChar char=""/>
              <a:tabLst>
                <a:tab pos="330200" algn="l"/>
                <a:tab pos="330835" algn="l"/>
              </a:tabLst>
            </a:pPr>
            <a:r>
              <a:rPr dirty="0" sz="1000">
                <a:solidFill>
                  <a:srgbClr val="231F20"/>
                </a:solidFill>
                <a:latin typeface="TeXGyrePagella"/>
                <a:cs typeface="TeXGyrePagella"/>
              </a:rPr>
              <a:t>Conﬂicts</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Interest</a:t>
            </a:r>
            <a:r>
              <a:rPr dirty="0" sz="1000" spc="-90">
                <a:solidFill>
                  <a:srgbClr val="231F20"/>
                </a:solidFill>
                <a:latin typeface="TeXGyrePagella"/>
                <a:cs typeface="TeXGyrePagella"/>
              </a:rPr>
              <a:t> </a:t>
            </a:r>
            <a:r>
              <a:rPr dirty="0" sz="1000">
                <a:solidFill>
                  <a:srgbClr val="231F20"/>
                </a:solidFill>
                <a:latin typeface="TeXGyrePagella"/>
                <a:cs typeface="TeXGyrePagella"/>
              </a:rPr>
              <a:t>were</a:t>
            </a:r>
            <a:r>
              <a:rPr dirty="0" sz="1000" spc="-95">
                <a:solidFill>
                  <a:srgbClr val="231F20"/>
                </a:solidFill>
                <a:latin typeface="TeXGyrePagella"/>
                <a:cs typeface="TeXGyrePagella"/>
              </a:rPr>
              <a:t> </a:t>
            </a:r>
            <a:r>
              <a:rPr dirty="0" sz="1000">
                <a:solidFill>
                  <a:srgbClr val="231F20"/>
                </a:solidFill>
                <a:latin typeface="TeXGyrePagella"/>
                <a:cs typeface="TeXGyrePagella"/>
              </a:rPr>
              <a:t>declared/not</a:t>
            </a:r>
            <a:r>
              <a:rPr dirty="0" sz="1000" spc="-80">
                <a:solidFill>
                  <a:srgbClr val="231F20"/>
                </a:solidFill>
                <a:latin typeface="TeXGyrePagella"/>
                <a:cs typeface="TeXGyrePagella"/>
              </a:rPr>
              <a:t> </a:t>
            </a:r>
            <a:r>
              <a:rPr dirty="0" sz="1000">
                <a:solidFill>
                  <a:srgbClr val="231F20"/>
                </a:solidFill>
                <a:latin typeface="TeXGyrePagella"/>
                <a:cs typeface="TeXGyrePagella"/>
              </a:rPr>
              <a:t>declared</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EC.</a:t>
            </a:r>
            <a:endParaRPr sz="1000">
              <a:latin typeface="TeXGyrePagella"/>
              <a:cs typeface="TeXGyrePagella"/>
            </a:endParaRPr>
          </a:p>
          <a:p>
            <a:pPr marL="330200" indent="-318135">
              <a:lnSpc>
                <a:spcPct val="100000"/>
              </a:lnSpc>
              <a:spcBef>
                <a:spcPts val="310"/>
              </a:spcBef>
              <a:buFont typeface="Wingdings"/>
              <a:buChar char=""/>
              <a:tabLst>
                <a:tab pos="330200" algn="l"/>
                <a:tab pos="330835" algn="l"/>
              </a:tabLst>
            </a:pPr>
            <a:r>
              <a:rPr dirty="0" sz="1000">
                <a:solidFill>
                  <a:srgbClr val="231F20"/>
                </a:solidFill>
                <a:latin typeface="TeXGyrePagella"/>
                <a:cs typeface="TeXGyrePagella"/>
              </a:rPr>
              <a:t>All</a:t>
            </a:r>
            <a:r>
              <a:rPr dirty="0" sz="1000" spc="-110">
                <a:solidFill>
                  <a:srgbClr val="231F20"/>
                </a:solidFill>
                <a:latin typeface="TeXGyrePagella"/>
                <a:cs typeface="TeXGyrePagella"/>
              </a:rPr>
              <a:t> </a:t>
            </a:r>
            <a:r>
              <a:rPr dirty="0" sz="1000">
                <a:solidFill>
                  <a:srgbClr val="231F20"/>
                </a:solidFill>
                <a:latin typeface="TeXGyrePagella"/>
                <a:cs typeface="TeXGyrePagella"/>
              </a:rPr>
              <a:t>authors</a:t>
            </a:r>
            <a:r>
              <a:rPr dirty="0" sz="1000" spc="-95">
                <a:solidFill>
                  <a:srgbClr val="231F20"/>
                </a:solidFill>
                <a:latin typeface="TeXGyrePagella"/>
                <a:cs typeface="TeXGyrePagella"/>
              </a:rPr>
              <a:t> </a:t>
            </a:r>
            <a:r>
              <a:rPr dirty="0" sz="1000">
                <a:solidFill>
                  <a:srgbClr val="231F20"/>
                </a:solidFill>
                <a:latin typeface="TeXGyrePagella"/>
                <a:cs typeface="TeXGyrePagella"/>
              </a:rPr>
              <a:t>have</a:t>
            </a:r>
            <a:r>
              <a:rPr dirty="0" sz="1000" spc="-100">
                <a:solidFill>
                  <a:srgbClr val="231F20"/>
                </a:solidFill>
                <a:latin typeface="TeXGyrePagella"/>
                <a:cs typeface="TeXGyrePagella"/>
              </a:rPr>
              <a:t> </a:t>
            </a:r>
            <a:r>
              <a:rPr dirty="0" sz="1000">
                <a:solidFill>
                  <a:srgbClr val="231F20"/>
                </a:solidFill>
                <a:latin typeface="TeXGyrePagella"/>
                <a:cs typeface="TeXGyrePagella"/>
              </a:rPr>
              <a:t>read,</a:t>
            </a:r>
            <a:r>
              <a:rPr dirty="0" sz="1000" spc="-100">
                <a:solidFill>
                  <a:srgbClr val="231F20"/>
                </a:solidFill>
                <a:latin typeface="TeXGyrePagella"/>
                <a:cs typeface="TeXGyrePagella"/>
              </a:rPr>
              <a:t> </a:t>
            </a:r>
            <a:r>
              <a:rPr dirty="0" sz="1000">
                <a:solidFill>
                  <a:srgbClr val="231F20"/>
                </a:solidFill>
                <a:latin typeface="TeXGyrePagella"/>
                <a:cs typeface="TeXGyrePagella"/>
              </a:rPr>
              <a:t>accepted</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provide</a:t>
            </a:r>
            <a:r>
              <a:rPr dirty="0" sz="1000" spc="-100">
                <a:solidFill>
                  <a:srgbClr val="231F20"/>
                </a:solidFill>
                <a:latin typeface="TeXGyrePagella"/>
                <a:cs typeface="TeXGyrePagella"/>
              </a:rPr>
              <a:t> </a:t>
            </a:r>
            <a:r>
              <a:rPr dirty="0" sz="1000">
                <a:solidFill>
                  <a:srgbClr val="231F20"/>
                </a:solidFill>
                <a:latin typeface="TeXGyrePagella"/>
                <a:cs typeface="TeXGyrePagella"/>
              </a:rPr>
              <a:t>their</a:t>
            </a:r>
            <a:r>
              <a:rPr dirty="0" sz="1000" spc="-100">
                <a:solidFill>
                  <a:srgbClr val="231F20"/>
                </a:solidFill>
                <a:latin typeface="TeXGyrePagella"/>
                <a:cs typeface="TeXGyrePagella"/>
              </a:rPr>
              <a:t> </a:t>
            </a:r>
            <a:r>
              <a:rPr dirty="0" sz="1000">
                <a:solidFill>
                  <a:srgbClr val="231F20"/>
                </a:solidFill>
                <a:latin typeface="TeXGyrePagella"/>
                <a:cs typeface="TeXGyrePagella"/>
              </a:rPr>
              <a:t>consent</a:t>
            </a:r>
            <a:r>
              <a:rPr dirty="0" sz="1000" spc="-95">
                <a:solidFill>
                  <a:srgbClr val="231F20"/>
                </a:solidFill>
                <a:latin typeface="TeXGyrePagella"/>
                <a:cs typeface="TeXGyrePagella"/>
              </a:rPr>
              <a:t> </a:t>
            </a:r>
            <a:r>
              <a:rPr dirty="0" sz="1000">
                <a:solidFill>
                  <a:srgbClr val="231F20"/>
                </a:solidFill>
                <a:latin typeface="TeXGyrePagella"/>
                <a:cs typeface="TeXGyrePagella"/>
              </a:rPr>
              <a:t>for</a:t>
            </a:r>
            <a:r>
              <a:rPr dirty="0" sz="1000" spc="-105">
                <a:solidFill>
                  <a:srgbClr val="231F20"/>
                </a:solidFill>
                <a:latin typeface="TeXGyrePagella"/>
                <a:cs typeface="TeXGyrePagella"/>
              </a:rPr>
              <a:t> </a:t>
            </a:r>
            <a:r>
              <a:rPr dirty="0" sz="1000">
                <a:solidFill>
                  <a:srgbClr val="231F20"/>
                </a:solidFill>
                <a:latin typeface="TeXGyrePagella"/>
                <a:cs typeface="TeXGyrePagella"/>
              </a:rPr>
              <a:t>this</a:t>
            </a:r>
            <a:r>
              <a:rPr dirty="0" sz="1000" spc="-100">
                <a:solidFill>
                  <a:srgbClr val="231F20"/>
                </a:solidFill>
                <a:latin typeface="TeXGyrePagella"/>
                <a:cs typeface="TeXGyrePagella"/>
              </a:rPr>
              <a:t> </a:t>
            </a:r>
            <a:r>
              <a:rPr dirty="0" sz="1000">
                <a:solidFill>
                  <a:srgbClr val="231F20"/>
                </a:solidFill>
                <a:latin typeface="TeXGyrePagella"/>
                <a:cs typeface="TeXGyrePagella"/>
              </a:rPr>
              <a:t>publication/presentation.</a:t>
            </a:r>
            <a:endParaRPr sz="1000">
              <a:latin typeface="TeXGyrePagella"/>
              <a:cs typeface="TeXGyrePagella"/>
            </a:endParaRPr>
          </a:p>
          <a:p>
            <a:pPr marL="317500" marR="5080" indent="-304800">
              <a:lnSpc>
                <a:spcPct val="126000"/>
              </a:lnSpc>
              <a:spcBef>
                <a:spcPts val="5"/>
              </a:spcBef>
              <a:buFont typeface="Wingdings"/>
              <a:buChar char=""/>
              <a:tabLst>
                <a:tab pos="330200" algn="l"/>
                <a:tab pos="330835" algn="l"/>
              </a:tabLst>
            </a:pPr>
            <a:r>
              <a:rPr dirty="0" sz="1000">
                <a:solidFill>
                  <a:srgbClr val="231F20"/>
                </a:solidFill>
                <a:latin typeface="TeXGyrePagella"/>
                <a:cs typeface="TeXGyrePagella"/>
              </a:rPr>
              <a:t>I</a:t>
            </a:r>
            <a:r>
              <a:rPr dirty="0" sz="1000" spc="-60">
                <a:solidFill>
                  <a:srgbClr val="231F20"/>
                </a:solidFill>
                <a:latin typeface="TeXGyrePagella"/>
                <a:cs typeface="TeXGyrePagella"/>
              </a:rPr>
              <a:t> </a:t>
            </a:r>
            <a:r>
              <a:rPr dirty="0" sz="1000">
                <a:solidFill>
                  <a:srgbClr val="231F20"/>
                </a:solidFill>
                <a:latin typeface="TeXGyrePagella"/>
                <a:cs typeface="TeXGyrePagella"/>
              </a:rPr>
              <a:t>shall</a:t>
            </a:r>
            <a:r>
              <a:rPr dirty="0" sz="1000" spc="-50">
                <a:solidFill>
                  <a:srgbClr val="231F20"/>
                </a:solidFill>
                <a:latin typeface="TeXGyrePagella"/>
                <a:cs typeface="TeXGyrePagella"/>
              </a:rPr>
              <a:t> </a:t>
            </a:r>
            <a:r>
              <a:rPr dirty="0" sz="1000">
                <a:solidFill>
                  <a:srgbClr val="231F20"/>
                </a:solidFill>
                <a:latin typeface="TeXGyrePagella"/>
                <a:cs typeface="TeXGyrePagella"/>
              </a:rPr>
              <a:t>not</a:t>
            </a:r>
            <a:r>
              <a:rPr dirty="0" sz="1000" spc="-55">
                <a:solidFill>
                  <a:srgbClr val="231F20"/>
                </a:solidFill>
                <a:latin typeface="TeXGyrePagella"/>
                <a:cs typeface="TeXGyrePagella"/>
              </a:rPr>
              <a:t> </a:t>
            </a:r>
            <a:r>
              <a:rPr dirty="0" sz="1000">
                <a:solidFill>
                  <a:srgbClr val="231F20"/>
                </a:solidFill>
                <a:latin typeface="TeXGyrePagella"/>
                <a:cs typeface="TeXGyrePagella"/>
              </a:rPr>
              <a:t>submit</a:t>
            </a:r>
            <a:r>
              <a:rPr dirty="0" sz="1000" spc="-45">
                <a:solidFill>
                  <a:srgbClr val="231F20"/>
                </a:solidFill>
                <a:latin typeface="TeXGyrePagella"/>
                <a:cs typeface="TeXGyrePagella"/>
              </a:rPr>
              <a:t> </a:t>
            </a:r>
            <a:r>
              <a:rPr dirty="0" sz="1000">
                <a:solidFill>
                  <a:srgbClr val="231F20"/>
                </a:solidFill>
                <a:latin typeface="TeXGyrePagella"/>
                <a:cs typeface="TeXGyrePagella"/>
              </a:rPr>
              <a:t>the</a:t>
            </a:r>
            <a:r>
              <a:rPr dirty="0" sz="1000" spc="-55">
                <a:solidFill>
                  <a:srgbClr val="231F20"/>
                </a:solidFill>
                <a:latin typeface="TeXGyrePagella"/>
                <a:cs typeface="TeXGyrePagella"/>
              </a:rPr>
              <a:t> </a:t>
            </a:r>
            <a:r>
              <a:rPr dirty="0" sz="1000">
                <a:solidFill>
                  <a:srgbClr val="231F20"/>
                </a:solidFill>
                <a:latin typeface="TeXGyrePagella"/>
                <a:cs typeface="TeXGyrePagella"/>
              </a:rPr>
              <a:t>paper</a:t>
            </a:r>
            <a:r>
              <a:rPr dirty="0" sz="1000" spc="-50">
                <a:solidFill>
                  <a:srgbClr val="231F20"/>
                </a:solidFill>
                <a:latin typeface="TeXGyrePagella"/>
                <a:cs typeface="TeXGyrePagella"/>
              </a:rPr>
              <a:t> </a:t>
            </a:r>
            <a:r>
              <a:rPr dirty="0" sz="1000">
                <a:solidFill>
                  <a:srgbClr val="231F20"/>
                </a:solidFill>
                <a:latin typeface="TeXGyrePagella"/>
                <a:cs typeface="TeXGyrePagella"/>
              </a:rPr>
              <a:t>to</a:t>
            </a:r>
            <a:r>
              <a:rPr dirty="0" sz="1000" spc="-60">
                <a:solidFill>
                  <a:srgbClr val="231F20"/>
                </a:solidFill>
                <a:latin typeface="TeXGyrePagella"/>
                <a:cs typeface="TeXGyrePagella"/>
              </a:rPr>
              <a:t> </a:t>
            </a:r>
            <a:r>
              <a:rPr dirty="0" sz="1000">
                <a:solidFill>
                  <a:srgbClr val="231F20"/>
                </a:solidFill>
                <a:latin typeface="TeXGyrePagella"/>
                <a:cs typeface="TeXGyrePagella"/>
              </a:rPr>
              <a:t>any</a:t>
            </a:r>
            <a:r>
              <a:rPr dirty="0" sz="1000" spc="-55">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40">
                <a:solidFill>
                  <a:srgbClr val="231F20"/>
                </a:solidFill>
                <a:latin typeface="TeXGyrePagella"/>
                <a:cs typeface="TeXGyrePagella"/>
              </a:rPr>
              <a:t> </a:t>
            </a:r>
            <a:r>
              <a:rPr dirty="0" sz="1000">
                <a:solidFill>
                  <a:srgbClr val="231F20"/>
                </a:solidFill>
                <a:latin typeface="TeXGyrePagella"/>
                <a:cs typeface="TeXGyrePagella"/>
              </a:rPr>
              <a:t>journal.</a:t>
            </a:r>
            <a:r>
              <a:rPr dirty="0" sz="1000" spc="-45">
                <a:solidFill>
                  <a:srgbClr val="231F20"/>
                </a:solidFill>
                <a:latin typeface="TeXGyrePagella"/>
                <a:cs typeface="TeXGyrePagella"/>
              </a:rPr>
              <a:t> </a:t>
            </a:r>
            <a:r>
              <a:rPr dirty="0" sz="1000">
                <a:solidFill>
                  <a:srgbClr val="231F20"/>
                </a:solidFill>
                <a:latin typeface="TeXGyrePagella"/>
                <a:cs typeface="TeXGyrePagella"/>
              </a:rPr>
              <a:t>The</a:t>
            </a:r>
            <a:r>
              <a:rPr dirty="0" sz="1000" spc="-55">
                <a:solidFill>
                  <a:srgbClr val="231F20"/>
                </a:solidFill>
                <a:latin typeface="TeXGyrePagella"/>
                <a:cs typeface="TeXGyrePagella"/>
              </a:rPr>
              <a:t> </a:t>
            </a:r>
            <a:r>
              <a:rPr dirty="0" sz="1000">
                <a:solidFill>
                  <a:srgbClr val="231F20"/>
                </a:solidFill>
                <a:latin typeface="TeXGyrePagella"/>
                <a:cs typeface="TeXGyrePagella"/>
              </a:rPr>
              <a:t>name</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55">
                <a:solidFill>
                  <a:srgbClr val="231F20"/>
                </a:solidFill>
                <a:latin typeface="TeXGyrePagella"/>
                <a:cs typeface="TeXGyrePagella"/>
              </a:rPr>
              <a:t> </a:t>
            </a:r>
            <a:r>
              <a:rPr dirty="0" sz="1000">
                <a:solidFill>
                  <a:srgbClr val="231F20"/>
                </a:solidFill>
                <a:latin typeface="TeXGyrePagella"/>
                <a:cs typeface="TeXGyrePagella"/>
              </a:rPr>
              <a:t>the</a:t>
            </a:r>
            <a:r>
              <a:rPr dirty="0" sz="1000" spc="-60">
                <a:solidFill>
                  <a:srgbClr val="231F20"/>
                </a:solidFill>
                <a:latin typeface="TeXGyrePagella"/>
                <a:cs typeface="TeXGyrePagella"/>
              </a:rPr>
              <a:t> </a:t>
            </a:r>
            <a:r>
              <a:rPr dirty="0" sz="1000">
                <a:solidFill>
                  <a:srgbClr val="231F20"/>
                </a:solidFill>
                <a:latin typeface="TeXGyrePagella"/>
                <a:cs typeface="TeXGyrePagella"/>
              </a:rPr>
              <a:t>journal</a:t>
            </a:r>
            <a:r>
              <a:rPr dirty="0" sz="1000" spc="-45">
                <a:solidFill>
                  <a:srgbClr val="231F20"/>
                </a:solidFill>
                <a:latin typeface="TeXGyrePagella"/>
                <a:cs typeface="TeXGyrePagella"/>
              </a:rPr>
              <a:t> </a:t>
            </a:r>
            <a:r>
              <a:rPr dirty="0" sz="1000">
                <a:solidFill>
                  <a:srgbClr val="231F20"/>
                </a:solidFill>
                <a:latin typeface="TeXGyrePagella"/>
                <a:cs typeface="TeXGyrePagella"/>
              </a:rPr>
              <a:t>to</a:t>
            </a:r>
            <a:r>
              <a:rPr dirty="0" sz="1000" spc="-55">
                <a:solidFill>
                  <a:srgbClr val="231F20"/>
                </a:solidFill>
                <a:latin typeface="TeXGyrePagella"/>
                <a:cs typeface="TeXGyrePagella"/>
              </a:rPr>
              <a:t> </a:t>
            </a:r>
            <a:r>
              <a:rPr dirty="0" sz="1000">
                <a:solidFill>
                  <a:srgbClr val="231F20"/>
                </a:solidFill>
                <a:latin typeface="TeXGyrePagella"/>
                <a:cs typeface="TeXGyrePagella"/>
              </a:rPr>
              <a:t>which</a:t>
            </a:r>
            <a:r>
              <a:rPr dirty="0" sz="1000" spc="-50">
                <a:solidFill>
                  <a:srgbClr val="231F20"/>
                </a:solidFill>
                <a:latin typeface="TeXGyrePagella"/>
                <a:cs typeface="TeXGyrePagella"/>
              </a:rPr>
              <a:t> </a:t>
            </a:r>
            <a:r>
              <a:rPr dirty="0" sz="1000">
                <a:solidFill>
                  <a:srgbClr val="231F20"/>
                </a:solidFill>
                <a:latin typeface="TeXGyrePagella"/>
                <a:cs typeface="TeXGyrePagella"/>
              </a:rPr>
              <a:t>paper  being submitted</a:t>
            </a:r>
            <a:r>
              <a:rPr dirty="0" sz="1000" spc="-190">
                <a:solidFill>
                  <a:srgbClr val="231F20"/>
                </a:solidFill>
                <a:latin typeface="TeXGyrePagella"/>
                <a:cs typeface="TeXGyrePagella"/>
              </a:rPr>
              <a:t> </a:t>
            </a:r>
            <a:r>
              <a:rPr dirty="0" sz="1000">
                <a:solidFill>
                  <a:srgbClr val="231F20"/>
                </a:solidFill>
                <a:latin typeface="TeXGyrePagella"/>
                <a:cs typeface="TeXGyrePagella"/>
              </a:rPr>
              <a:t>is……………………………………………………………………………</a:t>
            </a:r>
            <a:endParaRPr sz="1000">
              <a:latin typeface="TeXGyrePagella"/>
              <a:cs typeface="TeXGyrePagella"/>
            </a:endParaRPr>
          </a:p>
          <a:p>
            <a:pPr marL="317500" marR="28575" indent="-304800">
              <a:lnSpc>
                <a:spcPct val="126000"/>
              </a:lnSpc>
              <a:buFont typeface="Wingdings"/>
              <a:buChar char=""/>
              <a:tabLst>
                <a:tab pos="329565" algn="l"/>
                <a:tab pos="330835" algn="l"/>
              </a:tabLst>
            </a:pPr>
            <a:r>
              <a:rPr dirty="0" sz="1000">
                <a:solidFill>
                  <a:srgbClr val="231F20"/>
                </a:solidFill>
                <a:latin typeface="TeXGyrePagella"/>
                <a:cs typeface="TeXGyrePagella"/>
              </a:rPr>
              <a:t>I shall be responsible for any legal issues related to misconduct, plagiarism and violation</a:t>
            </a:r>
            <a:r>
              <a:rPr dirty="0" sz="1000" spc="-100">
                <a:solidFill>
                  <a:srgbClr val="231F20"/>
                </a:solidFill>
                <a:latin typeface="TeXGyrePagella"/>
                <a:cs typeface="TeXGyrePagella"/>
              </a:rPr>
              <a:t> </a:t>
            </a:r>
            <a:r>
              <a:rPr dirty="0" sz="1000">
                <a:solidFill>
                  <a:srgbClr val="231F20"/>
                </a:solidFill>
                <a:latin typeface="TeXGyrePagella"/>
                <a:cs typeface="TeXGyrePagella"/>
              </a:rPr>
              <a:t>of  the</a:t>
            </a:r>
            <a:r>
              <a:rPr dirty="0" sz="1000" spc="-105">
                <a:solidFill>
                  <a:srgbClr val="231F20"/>
                </a:solidFill>
                <a:latin typeface="TeXGyrePagella"/>
                <a:cs typeface="TeXGyrePagella"/>
              </a:rPr>
              <a:t> </a:t>
            </a:r>
            <a:r>
              <a:rPr dirty="0" sz="1000">
                <a:solidFill>
                  <a:srgbClr val="231F20"/>
                </a:solidFill>
                <a:latin typeface="TeXGyrePagella"/>
                <a:cs typeface="TeXGyrePagella"/>
              </a:rPr>
              <a:t>copyright</a:t>
            </a:r>
            <a:r>
              <a:rPr dirty="0" sz="1000" spc="-85">
                <a:solidFill>
                  <a:srgbClr val="231F20"/>
                </a:solidFill>
                <a:latin typeface="TeXGyrePagella"/>
                <a:cs typeface="TeXGyrePagella"/>
              </a:rPr>
              <a:t> </a:t>
            </a:r>
            <a:r>
              <a:rPr dirty="0" sz="1000">
                <a:solidFill>
                  <a:srgbClr val="231F20"/>
                </a:solidFill>
                <a:latin typeface="TeXGyrePagella"/>
                <a:cs typeface="TeXGyrePagella"/>
              </a:rPr>
              <a:t>act</a:t>
            </a:r>
            <a:r>
              <a:rPr dirty="0" sz="1000" spc="-100">
                <a:solidFill>
                  <a:srgbClr val="231F20"/>
                </a:solidFill>
                <a:latin typeface="TeXGyrePagella"/>
                <a:cs typeface="TeXGyrePagella"/>
              </a:rPr>
              <a:t> </a:t>
            </a:r>
            <a:r>
              <a:rPr dirty="0" sz="1000">
                <a:solidFill>
                  <a:srgbClr val="231F20"/>
                </a:solidFill>
                <a:latin typeface="TeXGyrePagella"/>
                <a:cs typeface="TeXGyrePagella"/>
              </a:rPr>
              <a:t>related</a:t>
            </a:r>
            <a:r>
              <a:rPr dirty="0" sz="1000" spc="-90">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this</a:t>
            </a:r>
            <a:r>
              <a:rPr dirty="0" sz="1000" spc="-95">
                <a:solidFill>
                  <a:srgbClr val="231F20"/>
                </a:solidFill>
                <a:latin typeface="TeXGyrePagella"/>
                <a:cs typeface="TeXGyrePagella"/>
              </a:rPr>
              <a:t> </a:t>
            </a:r>
            <a:r>
              <a:rPr dirty="0" sz="1000">
                <a:solidFill>
                  <a:srgbClr val="231F20"/>
                </a:solidFill>
                <a:latin typeface="TeXGyrePagella"/>
                <a:cs typeface="TeXGyrePagella"/>
              </a:rPr>
              <a:t>particular</a:t>
            </a:r>
            <a:r>
              <a:rPr dirty="0" sz="1000" spc="-90">
                <a:solidFill>
                  <a:srgbClr val="231F20"/>
                </a:solidFill>
                <a:latin typeface="TeXGyrePagella"/>
                <a:cs typeface="TeXGyrePagella"/>
              </a:rPr>
              <a:t> </a:t>
            </a:r>
            <a:r>
              <a:rPr dirty="0" sz="1000">
                <a:solidFill>
                  <a:srgbClr val="231F20"/>
                </a:solidFill>
                <a:latin typeface="TeXGyrePagella"/>
                <a:cs typeface="TeXGyrePagella"/>
              </a:rPr>
              <a:t>work.</a:t>
            </a:r>
            <a:endParaRPr sz="1000">
              <a:latin typeface="TeXGyrePagella"/>
              <a:cs typeface="TeXGyrePagella"/>
            </a:endParaRPr>
          </a:p>
          <a:p>
            <a:pPr marL="317500" marR="5080" indent="-304800">
              <a:lnSpc>
                <a:spcPct val="126000"/>
              </a:lnSpc>
              <a:buFont typeface="Wingdings"/>
              <a:buChar char=""/>
              <a:tabLst>
                <a:tab pos="329565" algn="l"/>
                <a:tab pos="330835" algn="l"/>
              </a:tabLst>
            </a:pPr>
            <a:r>
              <a:rPr dirty="0" sz="1000">
                <a:solidFill>
                  <a:srgbClr val="231F20"/>
                </a:solidFill>
                <a:latin typeface="TeXGyrePagella"/>
                <a:cs typeface="TeXGyrePagella"/>
              </a:rPr>
              <a:t>All</a:t>
            </a:r>
            <a:r>
              <a:rPr dirty="0" sz="1000" spc="-100">
                <a:solidFill>
                  <a:srgbClr val="231F20"/>
                </a:solidFill>
                <a:latin typeface="TeXGyrePagella"/>
                <a:cs typeface="TeXGyrePagella"/>
              </a:rPr>
              <a:t> </a:t>
            </a:r>
            <a:r>
              <a:rPr dirty="0" sz="1000">
                <a:solidFill>
                  <a:srgbClr val="231F20"/>
                </a:solidFill>
                <a:latin typeface="TeXGyrePagella"/>
                <a:cs typeface="TeXGyrePagella"/>
              </a:rPr>
              <a:t>raw</a:t>
            </a:r>
            <a:r>
              <a:rPr dirty="0" sz="1000" spc="-95">
                <a:solidFill>
                  <a:srgbClr val="231F20"/>
                </a:solidFill>
                <a:latin typeface="TeXGyrePagella"/>
                <a:cs typeface="TeXGyrePagella"/>
              </a:rPr>
              <a:t> </a:t>
            </a:r>
            <a:r>
              <a:rPr dirty="0" sz="1000">
                <a:solidFill>
                  <a:srgbClr val="231F20"/>
                </a:solidFill>
                <a:latin typeface="TeXGyrePagella"/>
                <a:cs typeface="TeXGyrePagella"/>
              </a:rPr>
              <a:t>data</a:t>
            </a:r>
            <a:r>
              <a:rPr dirty="0" sz="1000" spc="-95">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95">
                <a:solidFill>
                  <a:srgbClr val="231F20"/>
                </a:solidFill>
                <a:latin typeface="TeXGyrePagella"/>
                <a:cs typeface="TeXGyrePagella"/>
              </a:rPr>
              <a:t> </a:t>
            </a:r>
            <a:r>
              <a:rPr dirty="0" sz="1000">
                <a:solidFill>
                  <a:srgbClr val="231F20"/>
                </a:solidFill>
                <a:latin typeface="TeXGyrePagella"/>
                <a:cs typeface="TeXGyrePagella"/>
              </a:rPr>
              <a:t>ﬁgures/tables</a:t>
            </a:r>
            <a:r>
              <a:rPr dirty="0" sz="1000" spc="-75">
                <a:solidFill>
                  <a:srgbClr val="231F20"/>
                </a:solidFill>
                <a:latin typeface="TeXGyrePagella"/>
                <a:cs typeface="TeXGyrePagella"/>
              </a:rPr>
              <a:t> </a:t>
            </a:r>
            <a:r>
              <a:rPr dirty="0" sz="1000">
                <a:solidFill>
                  <a:srgbClr val="231F20"/>
                </a:solidFill>
                <a:latin typeface="TeXGyrePagella"/>
                <a:cs typeface="TeXGyrePagella"/>
              </a:rPr>
              <a:t>presented</a:t>
            </a:r>
            <a:r>
              <a:rPr dirty="0" sz="1000" spc="-90">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95">
                <a:solidFill>
                  <a:srgbClr val="231F20"/>
                </a:solidFill>
                <a:latin typeface="TeXGyrePagella"/>
                <a:cs typeface="TeXGyrePagella"/>
              </a:rPr>
              <a:t> </a:t>
            </a:r>
            <a:r>
              <a:rPr dirty="0" sz="1000">
                <a:solidFill>
                  <a:srgbClr val="231F20"/>
                </a:solidFill>
                <a:latin typeface="TeXGyrePagella"/>
                <a:cs typeface="TeXGyrePagella"/>
              </a:rPr>
              <a:t>manuscript</a:t>
            </a:r>
            <a:r>
              <a:rPr dirty="0" sz="1000" spc="-90">
                <a:solidFill>
                  <a:srgbClr val="231F20"/>
                </a:solidFill>
                <a:latin typeface="TeXGyrePagella"/>
                <a:cs typeface="TeXGyrePagella"/>
              </a:rPr>
              <a:t> </a:t>
            </a:r>
            <a:r>
              <a:rPr dirty="0" sz="1000">
                <a:solidFill>
                  <a:srgbClr val="231F20"/>
                </a:solidFill>
                <a:latin typeface="TeXGyrePagella"/>
                <a:cs typeface="TeXGyrePagella"/>
              </a:rPr>
              <a:t>are</a:t>
            </a:r>
            <a:r>
              <a:rPr dirty="0" sz="1000" spc="-95">
                <a:solidFill>
                  <a:srgbClr val="231F20"/>
                </a:solidFill>
                <a:latin typeface="TeXGyrePagella"/>
                <a:cs typeface="TeXGyrePagella"/>
              </a:rPr>
              <a:t> </a:t>
            </a:r>
            <a:r>
              <a:rPr dirty="0" sz="1000">
                <a:solidFill>
                  <a:srgbClr val="231F20"/>
                </a:solidFill>
                <a:latin typeface="TeXGyrePagella"/>
                <a:cs typeface="TeXGyrePagella"/>
              </a:rPr>
              <a:t>available</a:t>
            </a:r>
            <a:r>
              <a:rPr dirty="0" sz="1000" spc="-85">
                <a:solidFill>
                  <a:srgbClr val="231F20"/>
                </a:solidFill>
                <a:latin typeface="TeXGyrePagella"/>
                <a:cs typeface="TeXGyrePagella"/>
              </a:rPr>
              <a:t> </a:t>
            </a:r>
            <a:r>
              <a:rPr dirty="0" sz="1000">
                <a:solidFill>
                  <a:srgbClr val="231F20"/>
                </a:solidFill>
                <a:latin typeface="TeXGyrePagella"/>
                <a:cs typeface="TeXGyrePagella"/>
              </a:rPr>
              <a:t>with</a:t>
            </a:r>
            <a:r>
              <a:rPr dirty="0" sz="1000" spc="-100">
                <a:solidFill>
                  <a:srgbClr val="231F20"/>
                </a:solidFill>
                <a:latin typeface="TeXGyrePagella"/>
                <a:cs typeface="TeXGyrePagella"/>
              </a:rPr>
              <a:t> </a:t>
            </a:r>
            <a:r>
              <a:rPr dirty="0" sz="1000">
                <a:solidFill>
                  <a:srgbClr val="231F20"/>
                </a:solidFill>
                <a:latin typeface="TeXGyrePagella"/>
                <a:cs typeface="TeXGyrePagella"/>
              </a:rPr>
              <a:t>me</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95">
                <a:solidFill>
                  <a:srgbClr val="231F20"/>
                </a:solidFill>
                <a:latin typeface="TeXGyrePagella"/>
                <a:cs typeface="TeXGyrePagella"/>
              </a:rPr>
              <a:t> </a:t>
            </a:r>
            <a:r>
              <a:rPr dirty="0" sz="1000">
                <a:solidFill>
                  <a:srgbClr val="231F20"/>
                </a:solidFill>
                <a:latin typeface="TeXGyrePagella"/>
                <a:cs typeface="TeXGyrePagella"/>
              </a:rPr>
              <a:t>kept  securely</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can</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00">
                <a:solidFill>
                  <a:srgbClr val="231F20"/>
                </a:solidFill>
                <a:latin typeface="TeXGyrePagella"/>
                <a:cs typeface="TeXGyrePagella"/>
              </a:rPr>
              <a:t> </a:t>
            </a:r>
            <a:r>
              <a:rPr dirty="0" sz="1000">
                <a:solidFill>
                  <a:srgbClr val="231F20"/>
                </a:solidFill>
                <a:latin typeface="TeXGyrePagella"/>
                <a:cs typeface="TeXGyrePagella"/>
              </a:rPr>
              <a:t>provided</a:t>
            </a:r>
            <a:r>
              <a:rPr dirty="0" sz="1000" spc="-90">
                <a:solidFill>
                  <a:srgbClr val="231F20"/>
                </a:solidFill>
                <a:latin typeface="TeXGyrePagella"/>
                <a:cs typeface="TeXGyrePagella"/>
              </a:rPr>
              <a:t> </a:t>
            </a:r>
            <a:r>
              <a:rPr dirty="0" sz="1000">
                <a:solidFill>
                  <a:srgbClr val="231F20"/>
                </a:solidFill>
                <a:latin typeface="TeXGyrePagella"/>
                <a:cs typeface="TeXGyrePagella"/>
              </a:rPr>
              <a:t>if</a:t>
            </a:r>
            <a:r>
              <a:rPr dirty="0" sz="1000" spc="-100">
                <a:solidFill>
                  <a:srgbClr val="231F20"/>
                </a:solidFill>
                <a:latin typeface="TeXGyrePagella"/>
                <a:cs typeface="TeXGyrePagella"/>
              </a:rPr>
              <a:t> </a:t>
            </a:r>
            <a:r>
              <a:rPr dirty="0" sz="1000">
                <a:solidFill>
                  <a:srgbClr val="231F20"/>
                </a:solidFill>
                <a:latin typeface="TeXGyrePagella"/>
                <a:cs typeface="TeXGyrePagella"/>
              </a:rPr>
              <a:t>required.</a:t>
            </a:r>
            <a:endParaRPr sz="1000">
              <a:latin typeface="TeXGyrePagella"/>
              <a:cs typeface="TeXGyrePagella"/>
            </a:endParaRPr>
          </a:p>
          <a:p>
            <a:pPr marL="330200" indent="-318135">
              <a:lnSpc>
                <a:spcPct val="100000"/>
              </a:lnSpc>
              <a:spcBef>
                <a:spcPts val="310"/>
              </a:spcBef>
              <a:buFont typeface="Wingdings"/>
              <a:buChar char=""/>
              <a:tabLst>
                <a:tab pos="329565" algn="l"/>
                <a:tab pos="330835" algn="l"/>
              </a:tabLst>
            </a:pPr>
            <a:r>
              <a:rPr dirty="0" sz="1000">
                <a:solidFill>
                  <a:srgbClr val="231F20"/>
                </a:solidFill>
                <a:latin typeface="TeXGyrePagella"/>
                <a:cs typeface="TeXGyrePagella"/>
              </a:rPr>
              <a:t>We</a:t>
            </a:r>
            <a:r>
              <a:rPr dirty="0" sz="1000" spc="-110">
                <a:solidFill>
                  <a:srgbClr val="231F20"/>
                </a:solidFill>
                <a:latin typeface="TeXGyrePagella"/>
                <a:cs typeface="TeXGyrePagella"/>
              </a:rPr>
              <a:t> </a:t>
            </a:r>
            <a:r>
              <a:rPr dirty="0" sz="1000">
                <a:solidFill>
                  <a:srgbClr val="231F20"/>
                </a:solidFill>
                <a:latin typeface="TeXGyrePagella"/>
                <a:cs typeface="TeXGyrePagella"/>
              </a:rPr>
              <a:t>have</a:t>
            </a:r>
            <a:r>
              <a:rPr dirty="0" sz="1000" spc="-100">
                <a:solidFill>
                  <a:srgbClr val="231F20"/>
                </a:solidFill>
                <a:latin typeface="TeXGyrePagella"/>
                <a:cs typeface="TeXGyrePagella"/>
              </a:rPr>
              <a:t> </a:t>
            </a:r>
            <a:r>
              <a:rPr dirty="0" sz="1000">
                <a:solidFill>
                  <a:srgbClr val="231F20"/>
                </a:solidFill>
                <a:latin typeface="TeXGyrePagella"/>
                <a:cs typeface="TeXGyrePagella"/>
              </a:rPr>
              <a:t>disclosed/acknowledged</a:t>
            </a:r>
            <a:r>
              <a:rPr dirty="0" sz="1000" spc="-65">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ﬁnancial</a:t>
            </a:r>
            <a:r>
              <a:rPr dirty="0" sz="1000" spc="-95">
                <a:solidFill>
                  <a:srgbClr val="231F20"/>
                </a:solidFill>
                <a:latin typeface="TeXGyrePagella"/>
                <a:cs typeface="TeXGyrePagella"/>
              </a:rPr>
              <a:t> </a:t>
            </a:r>
            <a:r>
              <a:rPr dirty="0" sz="1000">
                <a:solidFill>
                  <a:srgbClr val="231F20"/>
                </a:solidFill>
                <a:latin typeface="TeXGyrePagella"/>
                <a:cs typeface="TeXGyrePagella"/>
              </a:rPr>
              <a:t>support</a:t>
            </a:r>
            <a:r>
              <a:rPr dirty="0" sz="1000" spc="-100">
                <a:solidFill>
                  <a:srgbClr val="231F20"/>
                </a:solidFill>
                <a:latin typeface="TeXGyrePagella"/>
                <a:cs typeface="TeXGyrePagella"/>
              </a:rPr>
              <a:t> </a:t>
            </a:r>
            <a:r>
              <a:rPr dirty="0" sz="1000">
                <a:solidFill>
                  <a:srgbClr val="231F20"/>
                </a:solidFill>
                <a:latin typeface="TeXGyrePagella"/>
                <a:cs typeface="TeXGyrePagella"/>
              </a:rPr>
              <a:t>received</a:t>
            </a:r>
            <a:r>
              <a:rPr dirty="0" sz="1000" spc="-95">
                <a:solidFill>
                  <a:srgbClr val="231F20"/>
                </a:solidFill>
                <a:latin typeface="TeXGyrePagella"/>
                <a:cs typeface="TeXGyrePagella"/>
              </a:rPr>
              <a:t> </a:t>
            </a:r>
            <a:r>
              <a:rPr dirty="0" sz="1000">
                <a:solidFill>
                  <a:srgbClr val="231F20"/>
                </a:solidFill>
                <a:latin typeface="TeXGyrePagella"/>
                <a:cs typeface="TeXGyrePagella"/>
              </a:rPr>
              <a:t>for</a:t>
            </a:r>
            <a:r>
              <a:rPr dirty="0" sz="1000" spc="-105">
                <a:solidFill>
                  <a:srgbClr val="231F20"/>
                </a:solidFill>
                <a:latin typeface="TeXGyrePagella"/>
                <a:cs typeface="TeXGyrePagella"/>
              </a:rPr>
              <a:t> </a:t>
            </a:r>
            <a:r>
              <a:rPr dirty="0" sz="1000">
                <a:solidFill>
                  <a:srgbClr val="231F20"/>
                </a:solidFill>
                <a:latin typeface="TeXGyrePagella"/>
                <a:cs typeface="TeXGyrePagella"/>
              </a:rPr>
              <a:t>carrying</a:t>
            </a:r>
            <a:r>
              <a:rPr dirty="0" sz="1000" spc="-95">
                <a:solidFill>
                  <a:srgbClr val="231F20"/>
                </a:solidFill>
                <a:latin typeface="TeXGyrePagella"/>
                <a:cs typeface="TeXGyrePagella"/>
              </a:rPr>
              <a:t> </a:t>
            </a:r>
            <a:r>
              <a:rPr dirty="0" sz="1000">
                <a:solidFill>
                  <a:srgbClr val="231F20"/>
                </a:solidFill>
                <a:latin typeface="TeXGyrePagella"/>
                <a:cs typeface="TeXGyrePagella"/>
              </a:rPr>
              <a:t>out</a:t>
            </a:r>
            <a:r>
              <a:rPr dirty="0" sz="1000" spc="-105">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study.</a:t>
            </a:r>
            <a:endParaRPr sz="1000">
              <a:latin typeface="TeXGyrePagella"/>
              <a:cs typeface="TeXGyrePagella"/>
            </a:endParaRPr>
          </a:p>
          <a:p>
            <a:pPr marL="330200" indent="-317500">
              <a:lnSpc>
                <a:spcPct val="100000"/>
              </a:lnSpc>
              <a:spcBef>
                <a:spcPts val="315"/>
              </a:spcBef>
              <a:buFont typeface="Wingdings"/>
              <a:buChar char=""/>
              <a:tabLst>
                <a:tab pos="329565" algn="l"/>
                <a:tab pos="330200" algn="l"/>
                <a:tab pos="2600325" algn="l"/>
              </a:tabLst>
            </a:pPr>
            <a:r>
              <a:rPr dirty="0" sz="1000">
                <a:solidFill>
                  <a:srgbClr val="231F20"/>
                </a:solidFill>
                <a:latin typeface="TeXGyrePagella"/>
                <a:cs typeface="TeXGyrePagella"/>
              </a:rPr>
              <a:t>Plagiarism</a:t>
            </a:r>
            <a:r>
              <a:rPr dirty="0" sz="1000" spc="-85">
                <a:solidFill>
                  <a:srgbClr val="231F20"/>
                </a:solidFill>
                <a:latin typeface="TeXGyrePagella"/>
                <a:cs typeface="TeXGyrePagella"/>
              </a:rPr>
              <a:t> </a:t>
            </a:r>
            <a:r>
              <a:rPr dirty="0" sz="1000">
                <a:solidFill>
                  <a:srgbClr val="231F20"/>
                </a:solidFill>
                <a:latin typeface="TeXGyrePagella"/>
                <a:cs typeface="TeXGyrePagella"/>
              </a:rPr>
              <a:t>Checker</a:t>
            </a:r>
            <a:r>
              <a:rPr dirty="0" sz="1000" spc="-90">
                <a:solidFill>
                  <a:srgbClr val="231F20"/>
                </a:solidFill>
                <a:latin typeface="TeXGyrePagella"/>
                <a:cs typeface="TeXGyrePagella"/>
              </a:rPr>
              <a:t> </a:t>
            </a:r>
            <a:r>
              <a:rPr dirty="0" sz="1000">
                <a:solidFill>
                  <a:srgbClr val="231F20"/>
                </a:solidFill>
                <a:latin typeface="TeXGyrePagella"/>
                <a:cs typeface="TeXGyrePagella"/>
              </a:rPr>
              <a:t>Available:	</a:t>
            </a:r>
            <a:r>
              <a:rPr dirty="0" sz="1000" spc="-5">
                <a:solidFill>
                  <a:srgbClr val="231F20"/>
                </a:solidFill>
                <a:latin typeface="Wingdings"/>
                <a:cs typeface="Wingdings"/>
              </a:rPr>
              <a:t></a:t>
            </a:r>
            <a:r>
              <a:rPr dirty="0" sz="1000" spc="145">
                <a:solidFill>
                  <a:srgbClr val="231F20"/>
                </a:solidFill>
                <a:latin typeface="Times New Roman"/>
                <a:cs typeface="Times New Roman"/>
              </a:rPr>
              <a:t> </a:t>
            </a:r>
            <a:r>
              <a:rPr dirty="0" sz="1000">
                <a:solidFill>
                  <a:srgbClr val="231F20"/>
                </a:solidFill>
                <a:latin typeface="TeXGyrePagella"/>
                <a:cs typeface="TeXGyrePagella"/>
              </a:rPr>
              <a:t>Yes</a:t>
            </a:r>
            <a:endParaRPr sz="1000">
              <a:latin typeface="TeXGyrePagella"/>
              <a:cs typeface="TeXGyrePagella"/>
            </a:endParaRPr>
          </a:p>
        </p:txBody>
      </p:sp>
      <p:sp>
        <p:nvSpPr>
          <p:cNvPr id="10" name="object 10"/>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1</a:t>
            </a:r>
          </a:p>
        </p:txBody>
      </p:sp>
      <p:sp>
        <p:nvSpPr>
          <p:cNvPr id="11" name="object 11"/>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7" name="object 7"/>
          <p:cNvSpPr txBox="1"/>
          <p:nvPr/>
        </p:nvSpPr>
        <p:spPr>
          <a:xfrm>
            <a:off x="4438135" y="5260314"/>
            <a:ext cx="364490" cy="177800"/>
          </a:xfrm>
          <a:prstGeom prst="rect">
            <a:avLst/>
          </a:prstGeom>
        </p:spPr>
        <p:txBody>
          <a:bodyPr wrap="square" lIns="0" tIns="12700" rIns="0" bIns="0" rtlCol="0" vert="horz">
            <a:spAutoFit/>
          </a:bodyPr>
          <a:lstStyle/>
          <a:p>
            <a:pPr marL="176530" indent="-164465">
              <a:lnSpc>
                <a:spcPct val="100000"/>
              </a:lnSpc>
              <a:spcBef>
                <a:spcPts val="100"/>
              </a:spcBef>
              <a:buFont typeface="Wingdings"/>
              <a:buChar char=""/>
              <a:tabLst>
                <a:tab pos="177165" algn="l"/>
              </a:tabLst>
            </a:pPr>
            <a:r>
              <a:rPr dirty="0" sz="1000">
                <a:solidFill>
                  <a:srgbClr val="231F20"/>
                </a:solidFill>
                <a:latin typeface="TeXGyrePagella"/>
                <a:cs typeface="TeXGyrePagella"/>
              </a:rPr>
              <a:t>No</a:t>
            </a:r>
            <a:endParaRPr sz="1000">
              <a:latin typeface="TeXGyrePagella"/>
              <a:cs typeface="TeXGyrePagella"/>
            </a:endParaRPr>
          </a:p>
        </p:txBody>
      </p:sp>
      <p:sp>
        <p:nvSpPr>
          <p:cNvPr id="8" name="object 8"/>
          <p:cNvSpPr txBox="1"/>
          <p:nvPr/>
        </p:nvSpPr>
        <p:spPr>
          <a:xfrm>
            <a:off x="565630" y="5412714"/>
            <a:ext cx="5497195" cy="2554605"/>
          </a:xfrm>
          <a:prstGeom prst="rect">
            <a:avLst/>
          </a:prstGeom>
        </p:spPr>
        <p:txBody>
          <a:bodyPr wrap="square" lIns="0" tIns="12700" rIns="0" bIns="0" rtlCol="0" vert="horz">
            <a:spAutoFit/>
          </a:bodyPr>
          <a:lstStyle/>
          <a:p>
            <a:pPr algn="just" marL="628650" marR="5080" indent="-285750">
              <a:lnSpc>
                <a:spcPct val="126000"/>
              </a:lnSpc>
              <a:spcBef>
                <a:spcPts val="100"/>
              </a:spcBef>
              <a:buFont typeface="Wingdings"/>
              <a:buChar char=""/>
              <a:tabLst>
                <a:tab pos="616585" algn="l"/>
              </a:tabLst>
            </a:pPr>
            <a:r>
              <a:rPr dirty="0" sz="1000">
                <a:solidFill>
                  <a:srgbClr val="231F20"/>
                </a:solidFill>
                <a:latin typeface="TeXGyrePagella"/>
                <a:cs typeface="TeXGyrePagella"/>
              </a:rPr>
              <a:t>If</a:t>
            </a:r>
            <a:r>
              <a:rPr dirty="0" sz="1000" spc="-20">
                <a:solidFill>
                  <a:srgbClr val="231F20"/>
                </a:solidFill>
                <a:latin typeface="TeXGyrePagella"/>
                <a:cs typeface="TeXGyrePagella"/>
              </a:rPr>
              <a:t> </a:t>
            </a:r>
            <a:r>
              <a:rPr dirty="0" sz="1000">
                <a:solidFill>
                  <a:srgbClr val="231F20"/>
                </a:solidFill>
                <a:latin typeface="TeXGyrePagella"/>
                <a:cs typeface="TeXGyrePagella"/>
              </a:rPr>
              <a:t>yes,</a:t>
            </a:r>
            <a:r>
              <a:rPr dirty="0" sz="1000" spc="-10">
                <a:solidFill>
                  <a:srgbClr val="231F20"/>
                </a:solidFill>
                <a:latin typeface="TeXGyrePagella"/>
                <a:cs typeface="TeXGyrePagella"/>
              </a:rPr>
              <a:t> </a:t>
            </a:r>
            <a:r>
              <a:rPr dirty="0" sz="1000">
                <a:solidFill>
                  <a:srgbClr val="231F20"/>
                </a:solidFill>
                <a:latin typeface="TeXGyrePagella"/>
                <a:cs typeface="TeXGyrePagella"/>
              </a:rPr>
              <a:t>the</a:t>
            </a:r>
            <a:r>
              <a:rPr dirty="0" sz="1000" spc="-15">
                <a:solidFill>
                  <a:srgbClr val="231F20"/>
                </a:solidFill>
                <a:latin typeface="TeXGyrePagella"/>
                <a:cs typeface="TeXGyrePagella"/>
              </a:rPr>
              <a:t> </a:t>
            </a:r>
            <a:r>
              <a:rPr dirty="0" sz="1000">
                <a:solidFill>
                  <a:srgbClr val="231F20"/>
                </a:solidFill>
                <a:latin typeface="TeXGyrePagella"/>
                <a:cs typeface="TeXGyrePagella"/>
              </a:rPr>
              <a:t>content</a:t>
            </a:r>
            <a:r>
              <a:rPr dirty="0" sz="1000" spc="-5">
                <a:solidFill>
                  <a:srgbClr val="231F20"/>
                </a:solidFill>
                <a:latin typeface="TeXGyrePagella"/>
                <a:cs typeface="TeXGyrePagella"/>
              </a:rPr>
              <a:t> </a:t>
            </a:r>
            <a:r>
              <a:rPr dirty="0" sz="1000">
                <a:solidFill>
                  <a:srgbClr val="231F20"/>
                </a:solidFill>
                <a:latin typeface="TeXGyrePagella"/>
                <a:cs typeface="TeXGyrePagella"/>
              </a:rPr>
              <a:t>of</a:t>
            </a:r>
            <a:r>
              <a:rPr dirty="0" sz="1000" spc="-20">
                <a:solidFill>
                  <a:srgbClr val="231F20"/>
                </a:solidFill>
                <a:latin typeface="TeXGyrePagella"/>
                <a:cs typeface="TeXGyrePagella"/>
              </a:rPr>
              <a:t> </a:t>
            </a:r>
            <a:r>
              <a:rPr dirty="0" sz="1000">
                <a:solidFill>
                  <a:srgbClr val="231F20"/>
                </a:solidFill>
                <a:latin typeface="TeXGyrePagella"/>
                <a:cs typeface="TeXGyrePagella"/>
              </a:rPr>
              <a:t>this</a:t>
            </a:r>
            <a:r>
              <a:rPr dirty="0" sz="1000" spc="-1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5">
                <a:solidFill>
                  <a:srgbClr val="231F20"/>
                </a:solidFill>
                <a:latin typeface="TeXGyrePagella"/>
                <a:cs typeface="TeXGyrePagella"/>
              </a:rPr>
              <a:t> </a:t>
            </a:r>
            <a:r>
              <a:rPr dirty="0" sz="1000">
                <a:solidFill>
                  <a:srgbClr val="231F20"/>
                </a:solidFill>
                <a:latin typeface="TeXGyrePagella"/>
                <a:cs typeface="TeXGyrePagella"/>
              </a:rPr>
              <a:t>document</a:t>
            </a:r>
            <a:r>
              <a:rPr dirty="0" sz="1000" spc="-5">
                <a:solidFill>
                  <a:srgbClr val="231F20"/>
                </a:solidFill>
                <a:latin typeface="TeXGyrePagella"/>
                <a:cs typeface="TeXGyrePagella"/>
              </a:rPr>
              <a:t> </a:t>
            </a:r>
            <a:r>
              <a:rPr dirty="0" sz="1000">
                <a:solidFill>
                  <a:srgbClr val="231F20"/>
                </a:solidFill>
                <a:latin typeface="TeXGyrePagella"/>
                <a:cs typeface="TeXGyrePagella"/>
              </a:rPr>
              <a:t>is</a:t>
            </a:r>
            <a:r>
              <a:rPr dirty="0" sz="1000" spc="-20">
                <a:solidFill>
                  <a:srgbClr val="231F20"/>
                </a:solidFill>
                <a:latin typeface="TeXGyrePagella"/>
                <a:cs typeface="TeXGyrePagella"/>
              </a:rPr>
              <a:t> </a:t>
            </a:r>
            <a:r>
              <a:rPr dirty="0" sz="1000">
                <a:solidFill>
                  <a:srgbClr val="231F20"/>
                </a:solidFill>
                <a:latin typeface="TeXGyrePagella"/>
                <a:cs typeface="TeXGyrePagella"/>
              </a:rPr>
              <a:t>original</a:t>
            </a:r>
            <a:r>
              <a:rPr dirty="0" sz="1000" spc="-5">
                <a:solidFill>
                  <a:srgbClr val="231F20"/>
                </a:solidFill>
                <a:latin typeface="TeXGyrePagella"/>
                <a:cs typeface="TeXGyrePagella"/>
              </a:rPr>
              <a:t> </a:t>
            </a:r>
            <a:r>
              <a:rPr dirty="0" sz="1000">
                <a:solidFill>
                  <a:srgbClr val="231F20"/>
                </a:solidFill>
                <a:latin typeface="TeXGyrePagella"/>
                <a:cs typeface="TeXGyrePagella"/>
              </a:rPr>
              <a:t>and</a:t>
            </a:r>
            <a:r>
              <a:rPr dirty="0" sz="1000" spc="-15">
                <a:solidFill>
                  <a:srgbClr val="231F20"/>
                </a:solidFill>
                <a:latin typeface="TeXGyrePagella"/>
                <a:cs typeface="TeXGyrePagella"/>
              </a:rPr>
              <a:t> </a:t>
            </a:r>
            <a:r>
              <a:rPr dirty="0" sz="1000">
                <a:solidFill>
                  <a:srgbClr val="231F20"/>
                </a:solidFill>
                <a:latin typeface="TeXGyrePagella"/>
                <a:cs typeface="TeXGyrePagella"/>
              </a:rPr>
              <a:t>own</a:t>
            </a:r>
            <a:r>
              <a:rPr dirty="0" sz="1000" spc="-15">
                <a:solidFill>
                  <a:srgbClr val="231F20"/>
                </a:solidFill>
                <a:latin typeface="TeXGyrePagella"/>
                <a:cs typeface="TeXGyrePagella"/>
              </a:rPr>
              <a:t> </a:t>
            </a:r>
            <a:r>
              <a:rPr dirty="0" sz="1000">
                <a:solidFill>
                  <a:srgbClr val="231F20"/>
                </a:solidFill>
                <a:latin typeface="TeXGyrePagella"/>
                <a:cs typeface="TeXGyrePagella"/>
              </a:rPr>
              <a:t>work,</a:t>
            </a:r>
            <a:r>
              <a:rPr dirty="0" sz="1000" spc="-15">
                <a:solidFill>
                  <a:srgbClr val="231F20"/>
                </a:solidFill>
                <a:latin typeface="TeXGyrePagella"/>
                <a:cs typeface="TeXGyrePagella"/>
              </a:rPr>
              <a:t> </a:t>
            </a:r>
            <a:r>
              <a:rPr dirty="0" sz="1000">
                <a:solidFill>
                  <a:srgbClr val="231F20"/>
                </a:solidFill>
                <a:latin typeface="TeXGyrePagella"/>
                <a:cs typeface="TeXGyrePagella"/>
              </a:rPr>
              <a:t>and</a:t>
            </a:r>
            <a:r>
              <a:rPr dirty="0" sz="1000" spc="-15">
                <a:solidFill>
                  <a:srgbClr val="231F20"/>
                </a:solidFill>
                <a:latin typeface="TeXGyrePagella"/>
                <a:cs typeface="TeXGyrePagella"/>
              </a:rPr>
              <a:t> </a:t>
            </a:r>
            <a:r>
              <a:rPr dirty="0" sz="1000">
                <a:solidFill>
                  <a:srgbClr val="231F20"/>
                </a:solidFill>
                <a:latin typeface="TeXGyrePagella"/>
                <a:cs typeface="TeXGyrePagella"/>
              </a:rPr>
              <a:t>is</a:t>
            </a:r>
            <a:r>
              <a:rPr dirty="0" sz="1000" spc="-15">
                <a:solidFill>
                  <a:srgbClr val="231F20"/>
                </a:solidFill>
                <a:latin typeface="TeXGyrePagella"/>
                <a:cs typeface="TeXGyrePagella"/>
              </a:rPr>
              <a:t> </a:t>
            </a:r>
            <a:r>
              <a:rPr dirty="0" sz="1000">
                <a:solidFill>
                  <a:srgbClr val="231F20"/>
                </a:solidFill>
                <a:latin typeface="TeXGyrePagella"/>
                <a:cs typeface="TeXGyrePagella"/>
              </a:rPr>
              <a:t>free</a:t>
            </a:r>
            <a:r>
              <a:rPr dirty="0" sz="1000" spc="-10">
                <a:solidFill>
                  <a:srgbClr val="231F20"/>
                </a:solidFill>
                <a:latin typeface="TeXGyrePagella"/>
                <a:cs typeface="TeXGyrePagella"/>
              </a:rPr>
              <a:t> </a:t>
            </a:r>
            <a:r>
              <a:rPr dirty="0" sz="1000">
                <a:solidFill>
                  <a:srgbClr val="231F20"/>
                </a:solidFill>
                <a:latin typeface="TeXGyrePagella"/>
                <a:cs typeface="TeXGyrePagella"/>
              </a:rPr>
              <a:t>from  plagiarism. I have checked the research document through an approved plagiarism  detection</a:t>
            </a:r>
            <a:r>
              <a:rPr dirty="0" sz="1000" spc="65">
                <a:solidFill>
                  <a:srgbClr val="231F20"/>
                </a:solidFill>
                <a:latin typeface="TeXGyrePagella"/>
                <a:cs typeface="TeXGyrePagella"/>
              </a:rPr>
              <a:t> </a:t>
            </a:r>
            <a:r>
              <a:rPr dirty="0" sz="1000">
                <a:solidFill>
                  <a:srgbClr val="231F20"/>
                </a:solidFill>
                <a:latin typeface="TeXGyrePagella"/>
                <a:cs typeface="TeXGyrePagella"/>
              </a:rPr>
              <a:t>tool</a:t>
            </a:r>
            <a:r>
              <a:rPr dirty="0" sz="1000" spc="50">
                <a:solidFill>
                  <a:srgbClr val="231F20"/>
                </a:solidFill>
                <a:latin typeface="TeXGyrePagella"/>
                <a:cs typeface="TeXGyrePagella"/>
              </a:rPr>
              <a:t> </a:t>
            </a:r>
            <a:r>
              <a:rPr dirty="0" sz="1000">
                <a:solidFill>
                  <a:srgbClr val="231F20"/>
                </a:solidFill>
                <a:latin typeface="TeXGyrePagella"/>
                <a:cs typeface="TeXGyrePagella"/>
              </a:rPr>
              <a:t>provided/approved</a:t>
            </a:r>
            <a:r>
              <a:rPr dirty="0" sz="1000" spc="100">
                <a:solidFill>
                  <a:srgbClr val="231F20"/>
                </a:solidFill>
                <a:latin typeface="TeXGyrePagella"/>
                <a:cs typeface="TeXGyrePagella"/>
              </a:rPr>
              <a:t> </a:t>
            </a:r>
            <a:r>
              <a:rPr dirty="0" sz="1000">
                <a:solidFill>
                  <a:srgbClr val="231F20"/>
                </a:solidFill>
                <a:latin typeface="TeXGyrePagella"/>
                <a:cs typeface="TeXGyrePagella"/>
              </a:rPr>
              <a:t>by</a:t>
            </a:r>
            <a:r>
              <a:rPr dirty="0" sz="1000" spc="40">
                <a:solidFill>
                  <a:srgbClr val="231F20"/>
                </a:solidFill>
                <a:latin typeface="TeXGyrePagella"/>
                <a:cs typeface="TeXGyrePagella"/>
              </a:rPr>
              <a:t> </a:t>
            </a:r>
            <a:r>
              <a:rPr dirty="0" sz="1000">
                <a:solidFill>
                  <a:srgbClr val="231F20"/>
                </a:solidFill>
                <a:latin typeface="TeXGyrePagella"/>
                <a:cs typeface="TeXGyrePagella"/>
              </a:rPr>
              <a:t>the</a:t>
            </a:r>
            <a:r>
              <a:rPr dirty="0" sz="1000" spc="40">
                <a:solidFill>
                  <a:srgbClr val="231F20"/>
                </a:solidFill>
                <a:latin typeface="TeXGyrePagella"/>
                <a:cs typeface="TeXGyrePagella"/>
              </a:rPr>
              <a:t> </a:t>
            </a:r>
            <a:r>
              <a:rPr dirty="0" sz="1000">
                <a:solidFill>
                  <a:srgbClr val="231F20"/>
                </a:solidFill>
                <a:latin typeface="TeXGyrePagella"/>
                <a:cs typeface="TeXGyrePagella"/>
              </a:rPr>
              <a:t>institute.</a:t>
            </a:r>
            <a:r>
              <a:rPr dirty="0" sz="1000" spc="75">
                <a:solidFill>
                  <a:srgbClr val="231F20"/>
                </a:solidFill>
                <a:latin typeface="TeXGyrePagella"/>
                <a:cs typeface="TeXGyrePagella"/>
              </a:rPr>
              <a:t> </a:t>
            </a:r>
            <a:r>
              <a:rPr dirty="0" sz="1000">
                <a:solidFill>
                  <a:srgbClr val="231F20"/>
                </a:solidFill>
                <a:latin typeface="TeXGyrePagella"/>
                <a:cs typeface="TeXGyrePagella"/>
              </a:rPr>
              <a:t>Name</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40">
                <a:solidFill>
                  <a:srgbClr val="231F20"/>
                </a:solidFill>
                <a:latin typeface="TeXGyrePagella"/>
                <a:cs typeface="TeXGyrePagella"/>
              </a:rPr>
              <a:t> </a:t>
            </a:r>
            <a:r>
              <a:rPr dirty="0" sz="1000">
                <a:solidFill>
                  <a:srgbClr val="231F20"/>
                </a:solidFill>
                <a:latin typeface="TeXGyrePagella"/>
                <a:cs typeface="TeXGyrePagella"/>
              </a:rPr>
              <a:t>tool</a:t>
            </a:r>
            <a:r>
              <a:rPr dirty="0" sz="1000" spc="50">
                <a:solidFill>
                  <a:srgbClr val="231F20"/>
                </a:solidFill>
                <a:latin typeface="TeXGyrePagella"/>
                <a:cs typeface="TeXGyrePagella"/>
              </a:rPr>
              <a:t> </a:t>
            </a:r>
            <a:r>
              <a:rPr dirty="0" sz="1000">
                <a:solidFill>
                  <a:srgbClr val="231F20"/>
                </a:solidFill>
                <a:latin typeface="TeXGyrePagella"/>
                <a:cs typeface="TeXGyrePagella"/>
              </a:rPr>
              <a:t>used</a:t>
            </a:r>
            <a:endParaRPr sz="1000">
              <a:latin typeface="TeXGyrePagella"/>
              <a:cs typeface="TeXGyrePagella"/>
            </a:endParaRPr>
          </a:p>
          <a:p>
            <a:pPr algn="just" marL="628650">
              <a:lnSpc>
                <a:spcPct val="100000"/>
              </a:lnSpc>
              <a:spcBef>
                <a:spcPts val="310"/>
              </a:spcBef>
            </a:pPr>
            <a:r>
              <a:rPr dirty="0" sz="1000">
                <a:solidFill>
                  <a:srgbClr val="231F20"/>
                </a:solidFill>
                <a:latin typeface="TeXGyrePagella"/>
                <a:cs typeface="TeXGyrePagella"/>
              </a:rPr>
              <a:t>......................................................................................................................... (Enclose</a:t>
            </a:r>
            <a:r>
              <a:rPr dirty="0" sz="1000" spc="-5">
                <a:solidFill>
                  <a:srgbClr val="231F20"/>
                </a:solidFill>
                <a:latin typeface="TeXGyrePagella"/>
                <a:cs typeface="TeXGyrePagella"/>
              </a:rPr>
              <a:t> </a:t>
            </a:r>
            <a:r>
              <a:rPr dirty="0" sz="1000">
                <a:solidFill>
                  <a:srgbClr val="231F20"/>
                </a:solidFill>
                <a:latin typeface="TeXGyrePagella"/>
                <a:cs typeface="TeXGyrePagella"/>
              </a:rPr>
              <a:t>Report)</a:t>
            </a:r>
            <a:endParaRPr sz="1000">
              <a:latin typeface="TeXGyrePagella"/>
              <a:cs typeface="TeXGyrePagella"/>
            </a:endParaRPr>
          </a:p>
          <a:p>
            <a:pPr algn="just" marL="615950" indent="-273685">
              <a:lnSpc>
                <a:spcPct val="100000"/>
              </a:lnSpc>
              <a:spcBef>
                <a:spcPts val="315"/>
              </a:spcBef>
              <a:buFont typeface="Wingdings"/>
              <a:buChar char=""/>
              <a:tabLst>
                <a:tab pos="616585" algn="l"/>
              </a:tabLst>
            </a:pPr>
            <a:r>
              <a:rPr dirty="0" sz="1000">
                <a:solidFill>
                  <a:srgbClr val="231F20"/>
                </a:solidFill>
                <a:latin typeface="TeXGyrePagella"/>
                <a:cs typeface="TeXGyrePagella"/>
              </a:rPr>
              <a:t>If</a:t>
            </a:r>
            <a:r>
              <a:rPr dirty="0" sz="1000" spc="-105">
                <a:solidFill>
                  <a:srgbClr val="231F20"/>
                </a:solidFill>
                <a:latin typeface="TeXGyrePagella"/>
                <a:cs typeface="TeXGyrePagella"/>
              </a:rPr>
              <a:t> </a:t>
            </a:r>
            <a:r>
              <a:rPr dirty="0" sz="1000">
                <a:solidFill>
                  <a:srgbClr val="231F20"/>
                </a:solidFill>
                <a:latin typeface="TeXGyrePagella"/>
                <a:cs typeface="TeXGyrePagella"/>
              </a:rPr>
              <a:t>no,</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RIO</a:t>
            </a:r>
            <a:r>
              <a:rPr dirty="0" sz="1000" spc="-105">
                <a:solidFill>
                  <a:srgbClr val="231F20"/>
                </a:solidFill>
                <a:latin typeface="TeXGyrePagella"/>
                <a:cs typeface="TeXGyrePagella"/>
              </a:rPr>
              <a:t> </a:t>
            </a:r>
            <a:r>
              <a:rPr dirty="0" sz="1000">
                <a:solidFill>
                  <a:srgbClr val="231F20"/>
                </a:solidFill>
                <a:latin typeface="TeXGyrePagella"/>
                <a:cs typeface="TeXGyrePagella"/>
              </a:rPr>
              <a:t>is</a:t>
            </a:r>
            <a:r>
              <a:rPr dirty="0" sz="1000" spc="-100">
                <a:solidFill>
                  <a:srgbClr val="231F20"/>
                </a:solidFill>
                <a:latin typeface="TeXGyrePagella"/>
                <a:cs typeface="TeXGyrePagella"/>
              </a:rPr>
              <a:t> </a:t>
            </a:r>
            <a:r>
              <a:rPr dirty="0" sz="1000">
                <a:solidFill>
                  <a:srgbClr val="231F20"/>
                </a:solidFill>
                <a:latin typeface="TeXGyrePagella"/>
                <a:cs typeface="TeXGyrePagella"/>
              </a:rPr>
              <a:t>requested</a:t>
            </a:r>
            <a:r>
              <a:rPr dirty="0" sz="1000" spc="-85">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get</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plagiarism</a:t>
            </a:r>
            <a:r>
              <a:rPr dirty="0" sz="1000" spc="-90">
                <a:solidFill>
                  <a:srgbClr val="231F20"/>
                </a:solidFill>
                <a:latin typeface="TeXGyrePagella"/>
                <a:cs typeface="TeXGyrePagella"/>
              </a:rPr>
              <a:t> </a:t>
            </a:r>
            <a:r>
              <a:rPr dirty="0" sz="1000">
                <a:solidFill>
                  <a:srgbClr val="231F20"/>
                </a:solidFill>
                <a:latin typeface="TeXGyrePagella"/>
                <a:cs typeface="TeXGyrePagella"/>
              </a:rPr>
              <a:t>check</a:t>
            </a:r>
            <a:r>
              <a:rPr dirty="0" sz="1000" spc="-95">
                <a:solidFill>
                  <a:srgbClr val="231F20"/>
                </a:solidFill>
                <a:latin typeface="TeXGyrePagella"/>
                <a:cs typeface="TeXGyrePagella"/>
              </a:rPr>
              <a:t> </a:t>
            </a:r>
            <a:r>
              <a:rPr dirty="0" sz="1000">
                <a:solidFill>
                  <a:srgbClr val="231F20"/>
                </a:solidFill>
                <a:latin typeface="TeXGyrePagella"/>
                <a:cs typeface="TeXGyrePagella"/>
              </a:rPr>
              <a:t>done</a:t>
            </a:r>
            <a:r>
              <a:rPr dirty="0" sz="1000" spc="-95">
                <a:solidFill>
                  <a:srgbClr val="231F20"/>
                </a:solidFill>
                <a:latin typeface="TeXGyrePagella"/>
                <a:cs typeface="TeXGyrePagella"/>
              </a:rPr>
              <a:t> </a:t>
            </a:r>
            <a:r>
              <a:rPr dirty="0" sz="1000">
                <a:solidFill>
                  <a:srgbClr val="231F20"/>
                </a:solidFill>
                <a:latin typeface="TeXGyrePagella"/>
                <a:cs typeface="TeXGyrePagella"/>
              </a:rPr>
              <a:t>through</a:t>
            </a:r>
            <a:r>
              <a:rPr dirty="0" sz="1000" spc="-95">
                <a:solidFill>
                  <a:srgbClr val="231F20"/>
                </a:solidFill>
                <a:latin typeface="TeXGyrePagella"/>
                <a:cs typeface="TeXGyrePagella"/>
              </a:rPr>
              <a:t> </a:t>
            </a:r>
            <a:r>
              <a:rPr dirty="0" sz="1000">
                <a:solidFill>
                  <a:srgbClr val="231F20"/>
                </a:solidFill>
                <a:latin typeface="TeXGyrePagella"/>
                <a:cs typeface="TeXGyrePagella"/>
              </a:rPr>
              <a:t>RIU.</a:t>
            </a:r>
            <a:endParaRPr sz="1000">
              <a:latin typeface="TeXGyrePagella"/>
              <a:cs typeface="TeXGyrePagella"/>
            </a:endParaRPr>
          </a:p>
          <a:p>
            <a:pPr algn="just" marL="12700">
              <a:lnSpc>
                <a:spcPct val="100000"/>
              </a:lnSpc>
              <a:spcBef>
                <a:spcPts val="310"/>
              </a:spcBef>
            </a:pPr>
            <a:r>
              <a:rPr dirty="0" sz="1000" spc="-5">
                <a:solidFill>
                  <a:srgbClr val="231F20"/>
                </a:solidFill>
                <a:latin typeface="Wingdings"/>
                <a:cs typeface="Wingdings"/>
              </a:rPr>
              <a:t></a:t>
            </a:r>
            <a:r>
              <a:rPr dirty="0" sz="1000" spc="215">
                <a:solidFill>
                  <a:srgbClr val="231F20"/>
                </a:solidFill>
                <a:latin typeface="Times New Roman"/>
                <a:cs typeface="Times New Roman"/>
              </a:rPr>
              <a:t> </a:t>
            </a:r>
            <a:r>
              <a:rPr dirty="0" sz="1000">
                <a:solidFill>
                  <a:srgbClr val="231F20"/>
                </a:solidFill>
                <a:latin typeface="TeXGyrePagella"/>
                <a:cs typeface="TeXGyrePagella"/>
              </a:rPr>
              <a:t>Any other information ......................................................................................................</a:t>
            </a:r>
            <a:endParaRPr sz="1000">
              <a:latin typeface="TeXGyrePagella"/>
              <a:cs typeface="TeXGyrePagella"/>
            </a:endParaRPr>
          </a:p>
          <a:p>
            <a:pPr marL="12700">
              <a:lnSpc>
                <a:spcPct val="100000"/>
              </a:lnSpc>
              <a:spcBef>
                <a:spcPts val="610"/>
              </a:spcBef>
              <a:tabLst>
                <a:tab pos="523240" algn="l"/>
                <a:tab pos="4126865" algn="l"/>
              </a:tabLst>
            </a:pPr>
            <a:r>
              <a:rPr dirty="0" sz="1000" b="1">
                <a:solidFill>
                  <a:srgbClr val="231F20"/>
                </a:solidFill>
                <a:latin typeface="TeXGyrePagella"/>
                <a:cs typeface="TeXGyrePagella"/>
              </a:rPr>
              <a:t>Sl.</a:t>
            </a:r>
            <a:r>
              <a:rPr dirty="0" sz="1000" spc="-100" b="1">
                <a:solidFill>
                  <a:srgbClr val="231F20"/>
                </a:solidFill>
                <a:latin typeface="TeXGyrePagella"/>
                <a:cs typeface="TeXGyrePagella"/>
              </a:rPr>
              <a:t> </a:t>
            </a:r>
            <a:r>
              <a:rPr dirty="0" sz="1000" b="1">
                <a:solidFill>
                  <a:srgbClr val="231F20"/>
                </a:solidFill>
                <a:latin typeface="TeXGyrePagella"/>
                <a:cs typeface="TeXGyrePagella"/>
              </a:rPr>
              <a:t>No	Contributing</a:t>
            </a:r>
            <a:r>
              <a:rPr dirty="0" sz="1000" spc="-80" b="1">
                <a:solidFill>
                  <a:srgbClr val="231F20"/>
                </a:solidFill>
                <a:latin typeface="TeXGyrePagella"/>
                <a:cs typeface="TeXGyrePagella"/>
              </a:rPr>
              <a:t> </a:t>
            </a:r>
            <a:r>
              <a:rPr dirty="0" sz="1000" b="1">
                <a:solidFill>
                  <a:srgbClr val="231F20"/>
                </a:solidFill>
                <a:latin typeface="TeXGyrePagella"/>
                <a:cs typeface="TeXGyrePagella"/>
              </a:rPr>
              <a:t>Authors</a:t>
            </a:r>
            <a:r>
              <a:rPr dirty="0" sz="1000" spc="-90" b="1">
                <a:solidFill>
                  <a:srgbClr val="231F20"/>
                </a:solidFill>
                <a:latin typeface="TeXGyrePagella"/>
                <a:cs typeface="TeXGyrePagella"/>
              </a:rPr>
              <a:t> </a:t>
            </a:r>
            <a:r>
              <a:rPr dirty="0" sz="1000" b="1">
                <a:solidFill>
                  <a:srgbClr val="231F20"/>
                </a:solidFill>
                <a:latin typeface="TeXGyrePagella"/>
                <a:cs typeface="TeXGyrePagella"/>
              </a:rPr>
              <a:t>Name,</a:t>
            </a:r>
            <a:r>
              <a:rPr dirty="0" sz="1000" spc="-95" b="1">
                <a:solidFill>
                  <a:srgbClr val="231F20"/>
                </a:solidFill>
                <a:latin typeface="TeXGyrePagella"/>
                <a:cs typeface="TeXGyrePagella"/>
              </a:rPr>
              <a:t> </a:t>
            </a:r>
            <a:r>
              <a:rPr dirty="0" sz="1000" b="1">
                <a:solidFill>
                  <a:srgbClr val="231F20"/>
                </a:solidFill>
                <a:latin typeface="TeXGyrePagella"/>
                <a:cs typeface="TeXGyrePagella"/>
              </a:rPr>
              <a:t>Designation</a:t>
            </a:r>
            <a:r>
              <a:rPr dirty="0" sz="1000" spc="-80" b="1">
                <a:solidFill>
                  <a:srgbClr val="231F20"/>
                </a:solidFill>
                <a:latin typeface="TeXGyrePagella"/>
                <a:cs typeface="TeXGyrePagella"/>
              </a:rPr>
              <a:t> </a:t>
            </a:r>
            <a:r>
              <a:rPr dirty="0" sz="1000" b="1">
                <a:solidFill>
                  <a:srgbClr val="231F20"/>
                </a:solidFill>
                <a:latin typeface="TeXGyrePagella"/>
                <a:cs typeface="TeXGyrePagella"/>
              </a:rPr>
              <a:t>and</a:t>
            </a:r>
            <a:r>
              <a:rPr dirty="0" sz="1000" spc="-100" b="1">
                <a:solidFill>
                  <a:srgbClr val="231F20"/>
                </a:solidFill>
                <a:latin typeface="TeXGyrePagella"/>
                <a:cs typeface="TeXGyrePagella"/>
              </a:rPr>
              <a:t> </a:t>
            </a:r>
            <a:r>
              <a:rPr dirty="0" sz="1000" b="1">
                <a:solidFill>
                  <a:srgbClr val="231F20"/>
                </a:solidFill>
                <a:latin typeface="TeXGyrePagella"/>
                <a:cs typeface="TeXGyrePagella"/>
              </a:rPr>
              <a:t>Afﬁliation	Area</a:t>
            </a:r>
            <a:r>
              <a:rPr dirty="0" sz="1000" spc="-105" b="1">
                <a:solidFill>
                  <a:srgbClr val="231F20"/>
                </a:solidFill>
                <a:latin typeface="TeXGyrePagella"/>
                <a:cs typeface="TeXGyrePagella"/>
              </a:rPr>
              <a:t> </a:t>
            </a:r>
            <a:r>
              <a:rPr dirty="0" sz="1000" b="1">
                <a:solidFill>
                  <a:srgbClr val="231F20"/>
                </a:solidFill>
                <a:latin typeface="TeXGyrePagella"/>
                <a:cs typeface="TeXGyrePagella"/>
              </a:rPr>
              <a:t>of</a:t>
            </a:r>
            <a:r>
              <a:rPr dirty="0" sz="1000" spc="-110" b="1">
                <a:solidFill>
                  <a:srgbClr val="231F20"/>
                </a:solidFill>
                <a:latin typeface="TeXGyrePagella"/>
                <a:cs typeface="TeXGyrePagella"/>
              </a:rPr>
              <a:t> </a:t>
            </a:r>
            <a:r>
              <a:rPr dirty="0" sz="1000" b="1">
                <a:solidFill>
                  <a:srgbClr val="231F20"/>
                </a:solidFill>
                <a:latin typeface="TeXGyrePagella"/>
                <a:cs typeface="TeXGyrePagella"/>
              </a:rPr>
              <a:t>contribution</a:t>
            </a:r>
            <a:endParaRPr sz="1000">
              <a:latin typeface="TeXGyrePagella"/>
              <a:cs typeface="TeXGyrePagella"/>
            </a:endParaRPr>
          </a:p>
          <a:p>
            <a:pPr marL="12700">
              <a:lnSpc>
                <a:spcPct val="100000"/>
              </a:lnSpc>
              <a:spcBef>
                <a:spcPts val="295"/>
              </a:spcBef>
              <a:tabLst>
                <a:tab pos="501015" algn="l"/>
                <a:tab pos="4044315" algn="l"/>
              </a:tabLst>
            </a:pPr>
            <a:r>
              <a:rPr dirty="0" sz="1000">
                <a:solidFill>
                  <a:srgbClr val="231F20"/>
                </a:solidFill>
                <a:latin typeface="TeXGyrePagella"/>
                <a:cs typeface="TeXGyrePagella"/>
              </a:rPr>
              <a:t>1.	..........................................................................................................	............................................</a:t>
            </a:r>
            <a:endParaRPr sz="1000">
              <a:latin typeface="TeXGyrePagella"/>
              <a:cs typeface="TeXGyrePagella"/>
            </a:endParaRPr>
          </a:p>
          <a:p>
            <a:pPr marL="12700">
              <a:lnSpc>
                <a:spcPct val="100000"/>
              </a:lnSpc>
              <a:spcBef>
                <a:spcPts val="310"/>
              </a:spcBef>
              <a:tabLst>
                <a:tab pos="501015" algn="l"/>
                <a:tab pos="4044315" algn="l"/>
              </a:tabLst>
            </a:pPr>
            <a:r>
              <a:rPr dirty="0" sz="1000">
                <a:solidFill>
                  <a:srgbClr val="231F20"/>
                </a:solidFill>
                <a:latin typeface="TeXGyrePagella"/>
                <a:cs typeface="TeXGyrePagella"/>
              </a:rPr>
              <a:t>2.	..........................................................................................................	............................................</a:t>
            </a:r>
            <a:endParaRPr sz="1000">
              <a:latin typeface="TeXGyrePagella"/>
              <a:cs typeface="TeXGyrePagella"/>
            </a:endParaRPr>
          </a:p>
          <a:p>
            <a:pPr marL="12700">
              <a:lnSpc>
                <a:spcPct val="100000"/>
              </a:lnSpc>
              <a:spcBef>
                <a:spcPts val="315"/>
              </a:spcBef>
              <a:tabLst>
                <a:tab pos="501015" algn="l"/>
                <a:tab pos="4044315" algn="l"/>
              </a:tabLst>
            </a:pPr>
            <a:r>
              <a:rPr dirty="0" sz="1000">
                <a:solidFill>
                  <a:srgbClr val="231F20"/>
                </a:solidFill>
                <a:latin typeface="TeXGyrePagella"/>
                <a:cs typeface="TeXGyrePagella"/>
              </a:rPr>
              <a:t>3.	..........................................................................................................	............................................</a:t>
            </a:r>
            <a:endParaRPr sz="1000">
              <a:latin typeface="TeXGyrePagella"/>
              <a:cs typeface="TeXGyrePagella"/>
            </a:endParaRPr>
          </a:p>
          <a:p>
            <a:pPr marL="12700">
              <a:lnSpc>
                <a:spcPct val="100000"/>
              </a:lnSpc>
              <a:spcBef>
                <a:spcPts val="310"/>
              </a:spcBef>
              <a:tabLst>
                <a:tab pos="501015" algn="l"/>
                <a:tab pos="4044315" algn="l"/>
              </a:tabLst>
            </a:pPr>
            <a:r>
              <a:rPr dirty="0" sz="1000">
                <a:solidFill>
                  <a:srgbClr val="231F20"/>
                </a:solidFill>
                <a:latin typeface="TeXGyrePagella"/>
                <a:cs typeface="TeXGyrePagella"/>
              </a:rPr>
              <a:t>4.	..........................................................................................................	............................................</a:t>
            </a:r>
            <a:endParaRPr sz="1000">
              <a:latin typeface="TeXGyrePagella"/>
              <a:cs typeface="TeXGyrePagella"/>
            </a:endParaRPr>
          </a:p>
          <a:p>
            <a:pPr marL="12700" marR="2578735">
              <a:lnSpc>
                <a:spcPct val="124000"/>
              </a:lnSpc>
              <a:spcBef>
                <a:spcPts val="20"/>
              </a:spcBef>
            </a:pPr>
            <a:r>
              <a:rPr dirty="0" sz="1000" b="1">
                <a:solidFill>
                  <a:srgbClr val="231F20"/>
                </a:solidFill>
                <a:latin typeface="TeXGyrePagella"/>
                <a:cs typeface="TeXGyrePagella"/>
              </a:rPr>
              <a:t>Lead</a:t>
            </a:r>
            <a:r>
              <a:rPr dirty="0" sz="1000" spc="-120" b="1">
                <a:solidFill>
                  <a:srgbClr val="231F20"/>
                </a:solidFill>
                <a:latin typeface="TeXGyrePagella"/>
                <a:cs typeface="TeXGyrePagella"/>
              </a:rPr>
              <a:t> </a:t>
            </a:r>
            <a:r>
              <a:rPr dirty="0" sz="1000" b="1">
                <a:solidFill>
                  <a:srgbClr val="231F20"/>
                </a:solidFill>
                <a:latin typeface="TeXGyrePagella"/>
                <a:cs typeface="TeXGyrePagella"/>
              </a:rPr>
              <a:t>Investigator/Researcher</a:t>
            </a:r>
            <a:r>
              <a:rPr dirty="0" sz="1000" spc="-90" b="1">
                <a:solidFill>
                  <a:srgbClr val="231F20"/>
                </a:solidFill>
                <a:latin typeface="TeXGyrePagella"/>
                <a:cs typeface="TeXGyrePagella"/>
              </a:rPr>
              <a:t> </a:t>
            </a:r>
            <a:r>
              <a:rPr dirty="0" sz="1000" b="1">
                <a:solidFill>
                  <a:srgbClr val="231F20"/>
                </a:solidFill>
                <a:latin typeface="TeXGyrePagella"/>
                <a:cs typeface="TeXGyrePagella"/>
              </a:rPr>
              <a:t>Name</a:t>
            </a:r>
            <a:r>
              <a:rPr dirty="0" sz="1000" spc="-114" b="1">
                <a:solidFill>
                  <a:srgbClr val="231F20"/>
                </a:solidFill>
                <a:latin typeface="TeXGyrePagella"/>
                <a:cs typeface="TeXGyrePagella"/>
              </a:rPr>
              <a:t> </a:t>
            </a:r>
            <a:r>
              <a:rPr dirty="0" sz="1000" b="1">
                <a:solidFill>
                  <a:srgbClr val="231F20"/>
                </a:solidFill>
                <a:latin typeface="TeXGyrePagella"/>
                <a:cs typeface="TeXGyrePagella"/>
              </a:rPr>
              <a:t>and</a:t>
            </a:r>
            <a:r>
              <a:rPr dirty="0" sz="1000" spc="-125" b="1">
                <a:solidFill>
                  <a:srgbClr val="231F20"/>
                </a:solidFill>
                <a:latin typeface="TeXGyrePagella"/>
                <a:cs typeface="TeXGyrePagella"/>
              </a:rPr>
              <a:t> </a:t>
            </a:r>
            <a:r>
              <a:rPr dirty="0" sz="1000" b="1">
                <a:solidFill>
                  <a:srgbClr val="231F20"/>
                </a:solidFill>
                <a:latin typeface="TeXGyrePagella"/>
                <a:cs typeface="TeXGyrePagella"/>
              </a:rPr>
              <a:t>Signature:  Date:</a:t>
            </a:r>
            <a:endParaRPr sz="1000">
              <a:latin typeface="TeXGyrePagella"/>
              <a:cs typeface="TeXGyrePagella"/>
            </a:endParaRPr>
          </a:p>
        </p:txBody>
      </p:sp>
      <p:sp>
        <p:nvSpPr>
          <p:cNvPr id="9" name="object 9"/>
          <p:cNvSpPr txBox="1"/>
          <p:nvPr/>
        </p:nvSpPr>
        <p:spPr>
          <a:xfrm>
            <a:off x="565980" y="876195"/>
            <a:ext cx="5497195" cy="1683385"/>
          </a:xfrm>
          <a:prstGeom prst="rect">
            <a:avLst/>
          </a:prstGeom>
        </p:spPr>
        <p:txBody>
          <a:bodyPr wrap="square" lIns="0" tIns="51435" rIns="0" bIns="0" rtlCol="0" vert="horz">
            <a:spAutoFit/>
          </a:bodyPr>
          <a:lstStyle/>
          <a:p>
            <a:pPr algn="ctr">
              <a:lnSpc>
                <a:spcPct val="100000"/>
              </a:lnSpc>
              <a:spcBef>
                <a:spcPts val="405"/>
              </a:spcBef>
            </a:pPr>
            <a:r>
              <a:rPr dirty="0" u="sng" sz="1200" spc="-100" b="1">
                <a:solidFill>
                  <a:srgbClr val="231F20"/>
                </a:solidFill>
                <a:uFill>
                  <a:solidFill>
                    <a:srgbClr val="231F20"/>
                  </a:solidFill>
                </a:uFill>
                <a:latin typeface="Trebuchet MS"/>
                <a:cs typeface="Trebuchet MS"/>
              </a:rPr>
              <a:t>Annexure</a:t>
            </a:r>
            <a:r>
              <a:rPr dirty="0" sz="1200" spc="135" b="1">
                <a:solidFill>
                  <a:srgbClr val="231F20"/>
                </a:solidFill>
                <a:latin typeface="Trebuchet MS"/>
                <a:cs typeface="Trebuchet MS"/>
              </a:rPr>
              <a:t> </a:t>
            </a:r>
            <a:r>
              <a:rPr dirty="0" u="sng" sz="1200" spc="20" b="1">
                <a:solidFill>
                  <a:srgbClr val="231F20"/>
                </a:solidFill>
                <a:uFill>
                  <a:solidFill>
                    <a:srgbClr val="231F20"/>
                  </a:solidFill>
                </a:uFill>
                <a:latin typeface="Trebuchet MS"/>
                <a:cs typeface="Trebuchet MS"/>
              </a:rPr>
              <a:t>I</a:t>
            </a:r>
            <a:endParaRPr sz="1200">
              <a:latin typeface="Trebuchet MS"/>
              <a:cs typeface="Trebuchet MS"/>
            </a:endParaRPr>
          </a:p>
          <a:p>
            <a:pPr algn="ctr">
              <a:lnSpc>
                <a:spcPct val="100000"/>
              </a:lnSpc>
              <a:spcBef>
                <a:spcPts val="254"/>
              </a:spcBef>
            </a:pPr>
            <a:r>
              <a:rPr dirty="0" u="sng" sz="1000" spc="-50" b="1">
                <a:solidFill>
                  <a:srgbClr val="231F20"/>
                </a:solidFill>
                <a:uFill>
                  <a:solidFill>
                    <a:srgbClr val="231F20"/>
                  </a:solidFill>
                </a:uFill>
                <a:latin typeface="Trebuchet MS"/>
                <a:cs typeface="Trebuchet MS"/>
              </a:rPr>
              <a:t>Research </a:t>
            </a:r>
            <a:r>
              <a:rPr dirty="0" u="sng" sz="1000" spc="-55" b="1">
                <a:solidFill>
                  <a:srgbClr val="231F20"/>
                </a:solidFill>
                <a:uFill>
                  <a:solidFill>
                    <a:srgbClr val="231F20"/>
                  </a:solidFill>
                </a:uFill>
                <a:latin typeface="Trebuchet MS"/>
                <a:cs typeface="Trebuchet MS"/>
              </a:rPr>
              <a:t>Integrity Undertaking </a:t>
            </a:r>
            <a:r>
              <a:rPr dirty="0" u="sng" sz="1000" spc="-85" b="1">
                <a:solidFill>
                  <a:srgbClr val="231F20"/>
                </a:solidFill>
                <a:uFill>
                  <a:solidFill>
                    <a:srgbClr val="231F20"/>
                  </a:solidFill>
                </a:uFill>
                <a:latin typeface="Trebuchet MS"/>
                <a:cs typeface="Trebuchet MS"/>
              </a:rPr>
              <a:t>by </a:t>
            </a:r>
            <a:r>
              <a:rPr dirty="0" u="sng" sz="1000" spc="-80" b="1">
                <a:solidFill>
                  <a:srgbClr val="231F20"/>
                </a:solidFill>
                <a:uFill>
                  <a:solidFill>
                    <a:srgbClr val="231F20"/>
                  </a:solidFill>
                </a:uFill>
                <a:latin typeface="Trebuchet MS"/>
                <a:cs typeface="Trebuchet MS"/>
              </a:rPr>
              <a:t>the </a:t>
            </a:r>
            <a:r>
              <a:rPr dirty="0" u="sng" sz="1000" spc="-65" b="1">
                <a:solidFill>
                  <a:srgbClr val="231F20"/>
                </a:solidFill>
                <a:uFill>
                  <a:solidFill>
                    <a:srgbClr val="231F20"/>
                  </a:solidFill>
                </a:uFill>
                <a:latin typeface="Trebuchet MS"/>
                <a:cs typeface="Trebuchet MS"/>
              </a:rPr>
              <a:t>Lead</a:t>
            </a:r>
            <a:r>
              <a:rPr dirty="0" u="sng" sz="1000" spc="65" b="1">
                <a:solidFill>
                  <a:srgbClr val="231F20"/>
                </a:solidFill>
                <a:uFill>
                  <a:solidFill>
                    <a:srgbClr val="231F20"/>
                  </a:solidFill>
                </a:uFill>
                <a:latin typeface="Trebuchet MS"/>
                <a:cs typeface="Trebuchet MS"/>
              </a:rPr>
              <a:t> </a:t>
            </a:r>
            <a:r>
              <a:rPr dirty="0" u="sng" sz="1000" spc="-45" b="1">
                <a:solidFill>
                  <a:srgbClr val="231F20"/>
                </a:solidFill>
                <a:uFill>
                  <a:solidFill>
                    <a:srgbClr val="231F20"/>
                  </a:solidFill>
                </a:uFill>
                <a:latin typeface="Trebuchet MS"/>
                <a:cs typeface="Trebuchet MS"/>
              </a:rPr>
              <a:t>Investigator</a:t>
            </a:r>
            <a:endParaRPr sz="1000">
              <a:latin typeface="Trebuchet MS"/>
              <a:cs typeface="Trebuchet MS"/>
            </a:endParaRPr>
          </a:p>
          <a:p>
            <a:pPr>
              <a:lnSpc>
                <a:spcPct val="100000"/>
              </a:lnSpc>
              <a:spcBef>
                <a:spcPts val="50"/>
              </a:spcBef>
            </a:pPr>
            <a:endParaRPr sz="900">
              <a:latin typeface="Trebuchet MS"/>
              <a:cs typeface="Trebuchet MS"/>
            </a:endParaRPr>
          </a:p>
          <a:p>
            <a:pPr marL="12700">
              <a:lnSpc>
                <a:spcPct val="100000"/>
              </a:lnSpc>
            </a:pPr>
            <a:r>
              <a:rPr dirty="0" sz="1000">
                <a:solidFill>
                  <a:srgbClr val="231F20"/>
                </a:solidFill>
                <a:latin typeface="TeXGyrePagella"/>
                <a:cs typeface="TeXGyrePagella"/>
              </a:rPr>
              <a:t>I, Dr/ Mr/ Mrs......................................................................................................................., designated</a:t>
            </a:r>
            <a:r>
              <a:rPr dirty="0" sz="1000" spc="-135">
                <a:solidFill>
                  <a:srgbClr val="231F20"/>
                </a:solidFill>
                <a:latin typeface="TeXGyrePagella"/>
                <a:cs typeface="TeXGyrePagella"/>
              </a:rPr>
              <a:t> </a:t>
            </a:r>
            <a:r>
              <a:rPr dirty="0" sz="1000">
                <a:solidFill>
                  <a:srgbClr val="231F20"/>
                </a:solidFill>
                <a:latin typeface="TeXGyrePagella"/>
                <a:cs typeface="TeXGyrePagella"/>
              </a:rPr>
              <a:t>as</a:t>
            </a:r>
            <a:endParaRPr sz="1000">
              <a:latin typeface="TeXGyrePagella"/>
              <a:cs typeface="TeXGyrePagella"/>
            </a:endParaRPr>
          </a:p>
          <a:p>
            <a:pPr marL="12700">
              <a:lnSpc>
                <a:spcPct val="100000"/>
              </a:lnSpc>
              <a:spcBef>
                <a:spcPts val="310"/>
              </a:spcBef>
              <a:tabLst>
                <a:tab pos="1551940" algn="l"/>
                <a:tab pos="1853564" algn="l"/>
              </a:tabLst>
            </a:pPr>
            <a:r>
              <a:rPr dirty="0" sz="1000">
                <a:solidFill>
                  <a:srgbClr val="231F20"/>
                </a:solidFill>
                <a:latin typeface="TeXGyrePagella"/>
                <a:cs typeface="TeXGyrePagella"/>
              </a:rPr>
              <a:t>..........................................	in	.................................................................................................................</a:t>
            </a:r>
            <a:endParaRPr sz="1000">
              <a:latin typeface="TeXGyrePagella"/>
              <a:cs typeface="TeXGyrePagella"/>
            </a:endParaRPr>
          </a:p>
          <a:p>
            <a:pPr marL="12700">
              <a:lnSpc>
                <a:spcPct val="100000"/>
              </a:lnSpc>
              <a:spcBef>
                <a:spcPts val="315"/>
              </a:spcBef>
            </a:pPr>
            <a:r>
              <a:rPr dirty="0" sz="1000">
                <a:solidFill>
                  <a:srgbClr val="231F20"/>
                </a:solidFill>
                <a:latin typeface="TeXGyrePagella"/>
                <a:cs typeface="TeXGyrePagella"/>
              </a:rPr>
              <a:t>(Name</a:t>
            </a:r>
            <a:r>
              <a:rPr dirty="0" sz="1000" spc="-80">
                <a:solidFill>
                  <a:srgbClr val="231F20"/>
                </a:solidFill>
                <a:latin typeface="TeXGyrePagella"/>
                <a:cs typeface="TeXGyrePagella"/>
              </a:rPr>
              <a:t> </a:t>
            </a:r>
            <a:r>
              <a:rPr dirty="0" sz="1000">
                <a:solidFill>
                  <a:srgbClr val="231F20"/>
                </a:solidFill>
                <a:latin typeface="TeXGyrePagella"/>
                <a:cs typeface="TeXGyrePagella"/>
              </a:rPr>
              <a:t>of</a:t>
            </a:r>
            <a:r>
              <a:rPr dirty="0" sz="1000" spc="-80">
                <a:solidFill>
                  <a:srgbClr val="231F20"/>
                </a:solidFill>
                <a:latin typeface="TeXGyrePagella"/>
                <a:cs typeface="TeXGyrePagella"/>
              </a:rPr>
              <a:t> </a:t>
            </a:r>
            <a:r>
              <a:rPr dirty="0" sz="1000">
                <a:solidFill>
                  <a:srgbClr val="231F20"/>
                </a:solidFill>
                <a:latin typeface="TeXGyrePagella"/>
                <a:cs typeface="TeXGyrePagella"/>
              </a:rPr>
              <a:t>Institute/Division)</a:t>
            </a:r>
            <a:r>
              <a:rPr dirty="0" sz="1000" spc="-45">
                <a:solidFill>
                  <a:srgbClr val="231F20"/>
                </a:solidFill>
                <a:latin typeface="TeXGyrePagella"/>
                <a:cs typeface="TeXGyrePagella"/>
              </a:rPr>
              <a:t> </a:t>
            </a:r>
            <a:r>
              <a:rPr dirty="0" sz="1000">
                <a:solidFill>
                  <a:srgbClr val="231F20"/>
                </a:solidFill>
                <a:latin typeface="TeXGyrePagella"/>
                <a:cs typeface="TeXGyrePagella"/>
              </a:rPr>
              <a:t>give</a:t>
            </a:r>
            <a:r>
              <a:rPr dirty="0" sz="1000" spc="-80">
                <a:solidFill>
                  <a:srgbClr val="231F20"/>
                </a:solidFill>
                <a:latin typeface="TeXGyrePagella"/>
                <a:cs typeface="TeXGyrePagella"/>
              </a:rPr>
              <a:t> </a:t>
            </a:r>
            <a:r>
              <a:rPr dirty="0" sz="1000">
                <a:solidFill>
                  <a:srgbClr val="231F20"/>
                </a:solidFill>
                <a:latin typeface="TeXGyrePagella"/>
                <a:cs typeface="TeXGyrePagella"/>
              </a:rPr>
              <a:t>an</a:t>
            </a:r>
            <a:r>
              <a:rPr dirty="0" sz="1000" spc="-80">
                <a:solidFill>
                  <a:srgbClr val="231F20"/>
                </a:solidFill>
                <a:latin typeface="TeXGyrePagella"/>
                <a:cs typeface="TeXGyrePagella"/>
              </a:rPr>
              <a:t> </a:t>
            </a:r>
            <a:r>
              <a:rPr dirty="0" sz="1000">
                <a:solidFill>
                  <a:srgbClr val="231F20"/>
                </a:solidFill>
                <a:latin typeface="TeXGyrePagella"/>
                <a:cs typeface="TeXGyrePagella"/>
              </a:rPr>
              <a:t>undertaking</a:t>
            </a:r>
            <a:r>
              <a:rPr dirty="0" sz="1000" spc="-60">
                <a:solidFill>
                  <a:srgbClr val="231F20"/>
                </a:solidFill>
                <a:latin typeface="TeXGyrePagella"/>
                <a:cs typeface="TeXGyrePagella"/>
              </a:rPr>
              <a:t> </a:t>
            </a:r>
            <a:r>
              <a:rPr dirty="0" sz="1000">
                <a:solidFill>
                  <a:srgbClr val="231F20"/>
                </a:solidFill>
                <a:latin typeface="TeXGyrePagella"/>
                <a:cs typeface="TeXGyrePagella"/>
              </a:rPr>
              <a:t>for</a:t>
            </a:r>
            <a:r>
              <a:rPr dirty="0" sz="1000" spc="-80">
                <a:solidFill>
                  <a:srgbClr val="231F20"/>
                </a:solidFill>
                <a:latin typeface="TeXGyrePagella"/>
                <a:cs typeface="TeXGyrePagella"/>
              </a:rPr>
              <a:t> </a:t>
            </a:r>
            <a:r>
              <a:rPr dirty="0" sz="1000">
                <a:solidFill>
                  <a:srgbClr val="231F20"/>
                </a:solidFill>
                <a:latin typeface="TeXGyrePagella"/>
                <a:cs typeface="TeXGyrePagella"/>
              </a:rPr>
              <a:t>the</a:t>
            </a:r>
            <a:r>
              <a:rPr dirty="0" sz="1000" spc="-80">
                <a:solidFill>
                  <a:srgbClr val="231F20"/>
                </a:solidFill>
                <a:latin typeface="TeXGyrePagella"/>
                <a:cs typeface="TeXGyrePagella"/>
              </a:rPr>
              <a:t> </a:t>
            </a:r>
            <a:r>
              <a:rPr dirty="0" sz="1000">
                <a:solidFill>
                  <a:srgbClr val="231F20"/>
                </a:solidFill>
                <a:latin typeface="TeXGyrePagella"/>
                <a:cs typeface="TeXGyrePagella"/>
              </a:rPr>
              <a:t>document</a:t>
            </a:r>
            <a:r>
              <a:rPr dirty="0" sz="1000" spc="-70">
                <a:solidFill>
                  <a:srgbClr val="231F20"/>
                </a:solidFill>
                <a:latin typeface="TeXGyrePagella"/>
                <a:cs typeface="TeXGyrePagella"/>
              </a:rPr>
              <a:t> </a:t>
            </a:r>
            <a:r>
              <a:rPr dirty="0" sz="1000">
                <a:solidFill>
                  <a:srgbClr val="231F20"/>
                </a:solidFill>
                <a:latin typeface="TeXGyrePagella"/>
                <a:cs typeface="TeXGyrePagella"/>
              </a:rPr>
              <a:t>entitled........................................</a:t>
            </a:r>
            <a:endParaRPr sz="1000">
              <a:latin typeface="TeXGyrePagella"/>
              <a:cs typeface="TeXGyrePagella"/>
            </a:endParaRPr>
          </a:p>
          <a:p>
            <a:pPr marL="12700">
              <a:lnSpc>
                <a:spcPct val="100000"/>
              </a:lnSpc>
              <a:spcBef>
                <a:spcPts val="310"/>
              </a:spcBef>
            </a:pPr>
            <a:r>
              <a:rPr dirty="0" sz="1000">
                <a:solidFill>
                  <a:srgbClr val="231F20"/>
                </a:solidFill>
                <a:latin typeface="TeXGyrePagella"/>
                <a:cs typeface="TeXGyrePagella"/>
              </a:rPr>
              <a:t>................................................................................................</a:t>
            </a:r>
            <a:r>
              <a:rPr dirty="0" sz="1000" spc="120">
                <a:solidFill>
                  <a:srgbClr val="231F20"/>
                </a:solidFill>
                <a:latin typeface="TeXGyrePagella"/>
                <a:cs typeface="TeXGyrePagella"/>
              </a:rPr>
              <a:t> </a:t>
            </a:r>
            <a:r>
              <a:rPr dirty="0" sz="1000">
                <a:solidFill>
                  <a:srgbClr val="231F20"/>
                </a:solidFill>
                <a:latin typeface="TeXGyrePagella"/>
                <a:cs typeface="TeXGyrePagella"/>
              </a:rPr>
              <a:t>Hereby,</a:t>
            </a:r>
            <a:r>
              <a:rPr dirty="0" sz="1000" spc="-45">
                <a:solidFill>
                  <a:srgbClr val="231F20"/>
                </a:solidFill>
                <a:latin typeface="TeXGyrePagella"/>
                <a:cs typeface="TeXGyrePagella"/>
              </a:rPr>
              <a:t> </a:t>
            </a:r>
            <a:r>
              <a:rPr dirty="0" sz="1000">
                <a:solidFill>
                  <a:srgbClr val="231F20"/>
                </a:solidFill>
                <a:latin typeface="TeXGyrePagella"/>
                <a:cs typeface="TeXGyrePagella"/>
              </a:rPr>
              <a:t>as</a:t>
            </a:r>
            <a:r>
              <a:rPr dirty="0" sz="1000" spc="-60">
                <a:solidFill>
                  <a:srgbClr val="231F20"/>
                </a:solidFill>
                <a:latin typeface="TeXGyrePagella"/>
                <a:cs typeface="TeXGyrePagella"/>
              </a:rPr>
              <a:t> </a:t>
            </a:r>
            <a:r>
              <a:rPr dirty="0" sz="1000">
                <a:solidFill>
                  <a:srgbClr val="231F20"/>
                </a:solidFill>
                <a:latin typeface="TeXGyrePagella"/>
                <a:cs typeface="TeXGyrePagella"/>
              </a:rPr>
              <a:t>a</a:t>
            </a:r>
            <a:r>
              <a:rPr dirty="0" sz="1000" spc="-60">
                <a:solidFill>
                  <a:srgbClr val="231F20"/>
                </a:solidFill>
                <a:latin typeface="TeXGyrePagella"/>
                <a:cs typeface="TeXGyrePagella"/>
              </a:rPr>
              <a:t> </a:t>
            </a:r>
            <a:r>
              <a:rPr dirty="0" sz="1000">
                <a:solidFill>
                  <a:srgbClr val="231F20"/>
                </a:solidFill>
                <a:latin typeface="TeXGyrePagella"/>
                <a:cs typeface="TeXGyrePagella"/>
              </a:rPr>
              <a:t>lead</a:t>
            </a:r>
            <a:r>
              <a:rPr dirty="0" sz="1000" spc="-60">
                <a:solidFill>
                  <a:srgbClr val="231F20"/>
                </a:solidFill>
                <a:latin typeface="TeXGyrePagella"/>
                <a:cs typeface="TeXGyrePagella"/>
              </a:rPr>
              <a:t> </a:t>
            </a:r>
            <a:r>
              <a:rPr dirty="0" sz="1000">
                <a:solidFill>
                  <a:srgbClr val="231F20"/>
                </a:solidFill>
                <a:latin typeface="TeXGyrePagella"/>
                <a:cs typeface="TeXGyrePagella"/>
              </a:rPr>
              <a:t>investigator</a:t>
            </a:r>
            <a:r>
              <a:rPr dirty="0" sz="1000" spc="-35">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this</a:t>
            </a:r>
            <a:r>
              <a:rPr dirty="0" sz="1000" spc="-55">
                <a:solidFill>
                  <a:srgbClr val="231F20"/>
                </a:solidFill>
                <a:latin typeface="TeXGyrePagella"/>
                <a:cs typeface="TeXGyrePagella"/>
              </a:rPr>
              <a:t> </a:t>
            </a:r>
            <a:r>
              <a:rPr dirty="0" sz="1000">
                <a:solidFill>
                  <a:srgbClr val="231F20"/>
                </a:solidFill>
                <a:latin typeface="TeXGyrePagella"/>
                <a:cs typeface="TeXGyrePagella"/>
              </a:rPr>
              <a:t>work,</a:t>
            </a:r>
            <a:endParaRPr sz="1000">
              <a:latin typeface="TeXGyrePagella"/>
              <a:cs typeface="TeXGyrePagella"/>
            </a:endParaRPr>
          </a:p>
          <a:p>
            <a:pPr marL="12700">
              <a:lnSpc>
                <a:spcPct val="100000"/>
              </a:lnSpc>
              <a:spcBef>
                <a:spcPts val="315"/>
              </a:spcBef>
            </a:pPr>
            <a:r>
              <a:rPr dirty="0" sz="1000">
                <a:solidFill>
                  <a:srgbClr val="231F20"/>
                </a:solidFill>
                <a:latin typeface="TeXGyrePagella"/>
                <a:cs typeface="TeXGyrePagella"/>
              </a:rPr>
              <a:t>on</a:t>
            </a:r>
            <a:r>
              <a:rPr dirty="0" sz="1000" spc="-105">
                <a:solidFill>
                  <a:srgbClr val="231F20"/>
                </a:solidFill>
                <a:latin typeface="TeXGyrePagella"/>
                <a:cs typeface="TeXGyrePagella"/>
              </a:rPr>
              <a:t> </a:t>
            </a:r>
            <a:r>
              <a:rPr dirty="0" sz="1000">
                <a:solidFill>
                  <a:srgbClr val="231F20"/>
                </a:solidFill>
                <a:latin typeface="TeXGyrePagella"/>
                <a:cs typeface="TeXGyrePagella"/>
              </a:rPr>
              <a:t>behalf</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all</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authors,</a:t>
            </a:r>
            <a:r>
              <a:rPr dirty="0" sz="1000" spc="-90">
                <a:solidFill>
                  <a:srgbClr val="231F20"/>
                </a:solidFill>
                <a:latin typeface="TeXGyrePagella"/>
                <a:cs typeface="TeXGyrePagella"/>
              </a:rPr>
              <a:t> </a:t>
            </a:r>
            <a:r>
              <a:rPr dirty="0" sz="1000">
                <a:solidFill>
                  <a:srgbClr val="231F20"/>
                </a:solidFill>
                <a:latin typeface="TeXGyrePagella"/>
                <a:cs typeface="TeXGyrePagella"/>
              </a:rPr>
              <a:t>I</a:t>
            </a:r>
            <a:r>
              <a:rPr dirty="0" sz="1000" spc="-105">
                <a:solidFill>
                  <a:srgbClr val="231F20"/>
                </a:solidFill>
                <a:latin typeface="TeXGyrePagella"/>
                <a:cs typeface="TeXGyrePagella"/>
              </a:rPr>
              <a:t> </a:t>
            </a:r>
            <a:r>
              <a:rPr dirty="0" sz="1000">
                <a:solidFill>
                  <a:srgbClr val="231F20"/>
                </a:solidFill>
                <a:latin typeface="TeXGyrePagella"/>
                <a:cs typeface="TeXGyrePagella"/>
              </a:rPr>
              <a:t>would</a:t>
            </a:r>
            <a:r>
              <a:rPr dirty="0" sz="1000" spc="-100">
                <a:solidFill>
                  <a:srgbClr val="231F20"/>
                </a:solidFill>
                <a:latin typeface="TeXGyrePagella"/>
                <a:cs typeface="TeXGyrePagella"/>
              </a:rPr>
              <a:t> </a:t>
            </a:r>
            <a:r>
              <a:rPr dirty="0" sz="1000">
                <a:solidFill>
                  <a:srgbClr val="231F20"/>
                </a:solidFill>
                <a:latin typeface="TeXGyrePagella"/>
                <a:cs typeface="TeXGyrePagella"/>
              </a:rPr>
              <a:t>like</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certify</a:t>
            </a:r>
            <a:r>
              <a:rPr dirty="0" sz="1000" spc="-90">
                <a:solidFill>
                  <a:srgbClr val="231F20"/>
                </a:solidFill>
                <a:latin typeface="TeXGyrePagella"/>
                <a:cs typeface="TeXGyrePagella"/>
              </a:rPr>
              <a:t> </a:t>
            </a:r>
            <a:r>
              <a:rPr dirty="0" sz="1000">
                <a:solidFill>
                  <a:srgbClr val="231F20"/>
                </a:solidFill>
                <a:latin typeface="TeXGyrePagella"/>
                <a:cs typeface="TeXGyrePagella"/>
              </a:rPr>
              <a:t>that:</a:t>
            </a:r>
            <a:endParaRPr sz="1000">
              <a:latin typeface="TeXGyrePagella"/>
              <a:cs typeface="TeXGyrePagella"/>
            </a:endParaRPr>
          </a:p>
          <a:p>
            <a:pPr marL="12700">
              <a:lnSpc>
                <a:spcPct val="100000"/>
              </a:lnSpc>
              <a:spcBef>
                <a:spcPts val="305"/>
              </a:spcBef>
            </a:pPr>
            <a:r>
              <a:rPr dirty="0" sz="1000" b="1">
                <a:solidFill>
                  <a:srgbClr val="231F20"/>
                </a:solidFill>
                <a:latin typeface="TeXGyrePagella"/>
                <a:cs typeface="TeXGyrePagella"/>
              </a:rPr>
              <a:t>Tick if</a:t>
            </a:r>
            <a:r>
              <a:rPr dirty="0" sz="1000" spc="-200" b="1">
                <a:solidFill>
                  <a:srgbClr val="231F20"/>
                </a:solidFill>
                <a:latin typeface="TeXGyrePagella"/>
                <a:cs typeface="TeXGyrePagella"/>
              </a:rPr>
              <a:t> </a:t>
            </a:r>
            <a:r>
              <a:rPr dirty="0" sz="1000" b="1">
                <a:solidFill>
                  <a:srgbClr val="231F20"/>
                </a:solidFill>
                <a:latin typeface="TeXGyrePagella"/>
                <a:cs typeface="TeXGyrePagella"/>
              </a:rPr>
              <a:t>applicable:</a:t>
            </a:r>
            <a:endParaRPr sz="1000">
              <a:latin typeface="TeXGyrePagella"/>
              <a:cs typeface="TeXGyrePagell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E1F0DA"/>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E1F0DA"/>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65647" y="1354580"/>
            <a:ext cx="5497830" cy="6212840"/>
          </a:xfrm>
          <a:prstGeom prst="rect">
            <a:avLst/>
          </a:prstGeom>
        </p:spPr>
        <p:txBody>
          <a:bodyPr wrap="square" lIns="0" tIns="57150" rIns="0" bIns="0" rtlCol="0" vert="horz">
            <a:spAutoFit/>
          </a:bodyPr>
          <a:lstStyle/>
          <a:p>
            <a:pPr marL="12700">
              <a:lnSpc>
                <a:spcPct val="100000"/>
              </a:lnSpc>
              <a:spcBef>
                <a:spcPts val="450"/>
              </a:spcBef>
            </a:pPr>
            <a:r>
              <a:rPr dirty="0" u="sng" sz="1000" b="1">
                <a:solidFill>
                  <a:srgbClr val="231F20"/>
                </a:solidFill>
                <a:uFill>
                  <a:solidFill>
                    <a:srgbClr val="231F20"/>
                  </a:solidFill>
                </a:uFill>
                <a:latin typeface="TeXGyrePagella"/>
                <a:cs typeface="TeXGyrePagella"/>
              </a:rPr>
              <a:t>Deﬁnitions:</a:t>
            </a:r>
            <a:endParaRPr sz="1000">
              <a:latin typeface="TeXGyrePagella"/>
              <a:cs typeface="TeXGyrePagella"/>
            </a:endParaRPr>
          </a:p>
          <a:p>
            <a:pPr marL="302260" marR="7620" indent="-289560">
              <a:lnSpc>
                <a:spcPts val="1570"/>
              </a:lnSpc>
              <a:spcBef>
                <a:spcPts val="95"/>
              </a:spcBef>
              <a:buFont typeface="TeXGyrePagella"/>
              <a:buChar char="•"/>
              <a:tabLst>
                <a:tab pos="298450" algn="l"/>
                <a:tab pos="299085" algn="l"/>
              </a:tabLst>
            </a:pPr>
            <a:r>
              <a:rPr dirty="0" sz="1000" b="1">
                <a:solidFill>
                  <a:srgbClr val="231F20"/>
                </a:solidFill>
                <a:latin typeface="TeXGyrePagella"/>
                <a:cs typeface="TeXGyrePagella"/>
              </a:rPr>
              <a:t>Accountability: </a:t>
            </a:r>
            <a:r>
              <a:rPr dirty="0" sz="1000">
                <a:solidFill>
                  <a:srgbClr val="231F20"/>
                </a:solidFill>
                <a:latin typeface="TeXGyrePagella"/>
                <a:cs typeface="TeXGyrePagella"/>
              </a:rPr>
              <a:t>The obligation to account for activities, accept responsibility and disclose  results</a:t>
            </a:r>
            <a:r>
              <a:rPr dirty="0" sz="1000" spc="-9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a</a:t>
            </a:r>
            <a:r>
              <a:rPr dirty="0" sz="1000" spc="-100">
                <a:solidFill>
                  <a:srgbClr val="231F20"/>
                </a:solidFill>
                <a:latin typeface="TeXGyrePagella"/>
                <a:cs typeface="TeXGyrePagella"/>
              </a:rPr>
              <a:t> </a:t>
            </a:r>
            <a:r>
              <a:rPr dirty="0" sz="1000">
                <a:solidFill>
                  <a:srgbClr val="231F20"/>
                </a:solidFill>
                <a:latin typeface="TeXGyrePagella"/>
                <a:cs typeface="TeXGyrePagella"/>
              </a:rPr>
              <a:t>transparent</a:t>
            </a:r>
            <a:r>
              <a:rPr dirty="0" sz="1000" spc="-80">
                <a:solidFill>
                  <a:srgbClr val="231F20"/>
                </a:solidFill>
                <a:latin typeface="TeXGyrePagella"/>
                <a:cs typeface="TeXGyrePagella"/>
              </a:rPr>
              <a:t> </a:t>
            </a:r>
            <a:r>
              <a:rPr dirty="0" sz="1000">
                <a:solidFill>
                  <a:srgbClr val="231F20"/>
                </a:solidFill>
                <a:latin typeface="TeXGyrePagella"/>
                <a:cs typeface="TeXGyrePagella"/>
              </a:rPr>
              <a:t>manner.</a:t>
            </a:r>
            <a:endParaRPr sz="1000">
              <a:latin typeface="TeXGyrePagella"/>
              <a:cs typeface="TeXGyrePagella"/>
            </a:endParaRPr>
          </a:p>
          <a:p>
            <a:pPr marL="298450" indent="-286385">
              <a:lnSpc>
                <a:spcPct val="100000"/>
              </a:lnSpc>
              <a:spcBef>
                <a:spcPts val="260"/>
              </a:spcBef>
              <a:buFont typeface="TeXGyrePagella"/>
              <a:buChar char="•"/>
              <a:tabLst>
                <a:tab pos="298450" algn="l"/>
                <a:tab pos="299085" algn="l"/>
              </a:tabLst>
            </a:pPr>
            <a:r>
              <a:rPr dirty="0" sz="1000" b="1">
                <a:solidFill>
                  <a:srgbClr val="231F20"/>
                </a:solidFill>
                <a:latin typeface="TeXGyrePagella"/>
                <a:cs typeface="TeXGyrePagella"/>
              </a:rPr>
              <a:t>Fabrication:</a:t>
            </a:r>
            <a:r>
              <a:rPr dirty="0" sz="1000" spc="-90" b="1">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intentional</a:t>
            </a:r>
            <a:r>
              <a:rPr dirty="0" sz="1000" spc="-85">
                <a:solidFill>
                  <a:srgbClr val="231F20"/>
                </a:solidFill>
                <a:latin typeface="TeXGyrePagella"/>
                <a:cs typeface="TeXGyrePagella"/>
              </a:rPr>
              <a:t> </a:t>
            </a:r>
            <a:r>
              <a:rPr dirty="0" sz="1000">
                <a:solidFill>
                  <a:srgbClr val="231F20"/>
                </a:solidFill>
                <a:latin typeface="TeXGyrePagella"/>
                <a:cs typeface="TeXGyrePagella"/>
              </a:rPr>
              <a:t>act</a:t>
            </a:r>
            <a:r>
              <a:rPr dirty="0" sz="1000" spc="-105">
                <a:solidFill>
                  <a:srgbClr val="231F20"/>
                </a:solidFill>
                <a:latin typeface="TeXGyrePagella"/>
                <a:cs typeface="TeXGyrePagella"/>
              </a:rPr>
              <a:t> </a:t>
            </a:r>
            <a:r>
              <a:rPr dirty="0" sz="1000">
                <a:solidFill>
                  <a:srgbClr val="231F20"/>
                </a:solidFill>
                <a:latin typeface="TeXGyrePagella"/>
                <a:cs typeface="TeXGyrePagella"/>
              </a:rPr>
              <a:t>of</a:t>
            </a:r>
            <a:r>
              <a:rPr dirty="0" sz="1000" spc="-110">
                <a:solidFill>
                  <a:srgbClr val="231F20"/>
                </a:solidFill>
                <a:latin typeface="TeXGyrePagella"/>
                <a:cs typeface="TeXGyrePagella"/>
              </a:rPr>
              <a:t> </a:t>
            </a:r>
            <a:r>
              <a:rPr dirty="0" sz="1000">
                <a:solidFill>
                  <a:srgbClr val="231F20"/>
                </a:solidFill>
                <a:latin typeface="TeXGyrePagella"/>
                <a:cs typeface="TeXGyrePagella"/>
              </a:rPr>
              <a:t>making-up</a:t>
            </a:r>
            <a:r>
              <a:rPr dirty="0" sz="1000" spc="-90">
                <a:solidFill>
                  <a:srgbClr val="231F20"/>
                </a:solidFill>
                <a:latin typeface="TeXGyrePagella"/>
                <a:cs typeface="TeXGyrePagella"/>
              </a:rPr>
              <a:t> </a:t>
            </a:r>
            <a:r>
              <a:rPr dirty="0" sz="1000">
                <a:solidFill>
                  <a:srgbClr val="231F20"/>
                </a:solidFill>
                <a:latin typeface="TeXGyrePagella"/>
                <a:cs typeface="TeXGyrePagella"/>
              </a:rPr>
              <a:t>data</a:t>
            </a:r>
            <a:r>
              <a:rPr dirty="0" sz="1000" spc="-100">
                <a:solidFill>
                  <a:srgbClr val="231F20"/>
                </a:solidFill>
                <a:latin typeface="TeXGyrePagella"/>
                <a:cs typeface="TeXGyrePagella"/>
              </a:rPr>
              <a:t> </a:t>
            </a:r>
            <a:r>
              <a:rPr dirty="0" sz="1000">
                <a:solidFill>
                  <a:srgbClr val="231F20"/>
                </a:solidFill>
                <a:latin typeface="TeXGyrePagella"/>
                <a:cs typeface="TeXGyrePagella"/>
              </a:rPr>
              <a:t>or</a:t>
            </a:r>
            <a:r>
              <a:rPr dirty="0" sz="1000" spc="-105">
                <a:solidFill>
                  <a:srgbClr val="231F20"/>
                </a:solidFill>
                <a:latin typeface="TeXGyrePagella"/>
                <a:cs typeface="TeXGyrePagella"/>
              </a:rPr>
              <a:t> </a:t>
            </a:r>
            <a:r>
              <a:rPr dirty="0" sz="1000">
                <a:solidFill>
                  <a:srgbClr val="231F20"/>
                </a:solidFill>
                <a:latin typeface="TeXGyrePagella"/>
                <a:cs typeface="TeXGyrePagella"/>
              </a:rPr>
              <a:t>results</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recording</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105">
                <a:solidFill>
                  <a:srgbClr val="231F20"/>
                </a:solidFill>
                <a:latin typeface="TeXGyrePagella"/>
                <a:cs typeface="TeXGyrePagella"/>
              </a:rPr>
              <a:t> </a:t>
            </a:r>
            <a:r>
              <a:rPr dirty="0" sz="1000">
                <a:solidFill>
                  <a:srgbClr val="231F20"/>
                </a:solidFill>
                <a:latin typeface="TeXGyrePagella"/>
                <a:cs typeface="TeXGyrePagella"/>
              </a:rPr>
              <a:t>reporting</a:t>
            </a:r>
            <a:r>
              <a:rPr dirty="0" sz="1000" spc="-95">
                <a:solidFill>
                  <a:srgbClr val="231F20"/>
                </a:solidFill>
                <a:latin typeface="TeXGyrePagella"/>
                <a:cs typeface="TeXGyrePagella"/>
              </a:rPr>
              <a:t> </a:t>
            </a:r>
            <a:r>
              <a:rPr dirty="0" sz="1000">
                <a:solidFill>
                  <a:srgbClr val="231F20"/>
                </a:solidFill>
                <a:latin typeface="TeXGyrePagella"/>
                <a:cs typeface="TeXGyrePagella"/>
              </a:rPr>
              <a:t>them.</a:t>
            </a:r>
            <a:endParaRPr sz="1000">
              <a:latin typeface="TeXGyrePagella"/>
              <a:cs typeface="TeXGyrePagella"/>
            </a:endParaRPr>
          </a:p>
          <a:p>
            <a:pPr algn="just" marL="302260" marR="5080" indent="-289560">
              <a:lnSpc>
                <a:spcPct val="131100"/>
              </a:lnSpc>
              <a:buFont typeface="TeXGyrePagella"/>
              <a:buChar char="•"/>
              <a:tabLst>
                <a:tab pos="299085" algn="l"/>
              </a:tabLst>
            </a:pPr>
            <a:r>
              <a:rPr dirty="0" sz="1000" b="1">
                <a:solidFill>
                  <a:srgbClr val="231F20"/>
                </a:solidFill>
                <a:latin typeface="TeXGyrePagella"/>
                <a:cs typeface="TeXGyrePagella"/>
              </a:rPr>
              <a:t>Falsiﬁcation: </a:t>
            </a:r>
            <a:r>
              <a:rPr dirty="0" sz="1000">
                <a:solidFill>
                  <a:srgbClr val="231F20"/>
                </a:solidFill>
                <a:latin typeface="TeXGyrePagella"/>
                <a:cs typeface="TeXGyrePagella"/>
              </a:rPr>
              <a:t>Manipulating research materials, equipment or processes, or changing or  omitting/</a:t>
            </a:r>
            <a:r>
              <a:rPr dirty="0" sz="1000" spc="-75">
                <a:solidFill>
                  <a:srgbClr val="231F20"/>
                </a:solidFill>
                <a:latin typeface="TeXGyrePagella"/>
                <a:cs typeface="TeXGyrePagella"/>
              </a:rPr>
              <a:t> </a:t>
            </a:r>
            <a:r>
              <a:rPr dirty="0" sz="1000">
                <a:solidFill>
                  <a:srgbClr val="231F20"/>
                </a:solidFill>
                <a:latin typeface="TeXGyrePagella"/>
                <a:cs typeface="TeXGyrePagella"/>
              </a:rPr>
              <a:t>suppressing</a:t>
            </a:r>
            <a:r>
              <a:rPr dirty="0" sz="1000" spc="-70">
                <a:solidFill>
                  <a:srgbClr val="231F20"/>
                </a:solidFill>
                <a:latin typeface="TeXGyrePagella"/>
                <a:cs typeface="TeXGyrePagella"/>
              </a:rPr>
              <a:t> </a:t>
            </a:r>
            <a:r>
              <a:rPr dirty="0" sz="1000">
                <a:solidFill>
                  <a:srgbClr val="231F20"/>
                </a:solidFill>
                <a:latin typeface="TeXGyrePagella"/>
                <a:cs typeface="TeXGyrePagella"/>
              </a:rPr>
              <a:t>data</a:t>
            </a:r>
            <a:r>
              <a:rPr dirty="0" sz="1000" spc="-85">
                <a:solidFill>
                  <a:srgbClr val="231F20"/>
                </a:solidFill>
                <a:latin typeface="TeXGyrePagella"/>
                <a:cs typeface="TeXGyrePagella"/>
              </a:rPr>
              <a:t> </a:t>
            </a:r>
            <a:r>
              <a:rPr dirty="0" sz="1000">
                <a:solidFill>
                  <a:srgbClr val="231F20"/>
                </a:solidFill>
                <a:latin typeface="TeXGyrePagella"/>
                <a:cs typeface="TeXGyrePagella"/>
              </a:rPr>
              <a:t>or</a:t>
            </a:r>
            <a:r>
              <a:rPr dirty="0" sz="1000" spc="-85">
                <a:solidFill>
                  <a:srgbClr val="231F20"/>
                </a:solidFill>
                <a:latin typeface="TeXGyrePagella"/>
                <a:cs typeface="TeXGyrePagella"/>
              </a:rPr>
              <a:t> </a:t>
            </a:r>
            <a:r>
              <a:rPr dirty="0" sz="1000">
                <a:solidFill>
                  <a:srgbClr val="231F20"/>
                </a:solidFill>
                <a:latin typeface="TeXGyrePagella"/>
                <a:cs typeface="TeXGyrePagella"/>
              </a:rPr>
              <a:t>results</a:t>
            </a:r>
            <a:r>
              <a:rPr dirty="0" sz="1000" spc="-80">
                <a:solidFill>
                  <a:srgbClr val="231F20"/>
                </a:solidFill>
                <a:latin typeface="TeXGyrePagella"/>
                <a:cs typeface="TeXGyrePagella"/>
              </a:rPr>
              <a:t> </a:t>
            </a:r>
            <a:r>
              <a:rPr dirty="0" sz="1000">
                <a:solidFill>
                  <a:srgbClr val="231F20"/>
                </a:solidFill>
                <a:latin typeface="TeXGyrePagella"/>
                <a:cs typeface="TeXGyrePagella"/>
              </a:rPr>
              <a:t>without</a:t>
            </a:r>
            <a:r>
              <a:rPr dirty="0" sz="1000" spc="-80">
                <a:solidFill>
                  <a:srgbClr val="231F20"/>
                </a:solidFill>
                <a:latin typeface="TeXGyrePagella"/>
                <a:cs typeface="TeXGyrePagella"/>
              </a:rPr>
              <a:t> </a:t>
            </a:r>
            <a:r>
              <a:rPr dirty="0" sz="1000">
                <a:solidFill>
                  <a:srgbClr val="231F20"/>
                </a:solidFill>
                <a:latin typeface="TeXGyrePagella"/>
                <a:cs typeface="TeXGyrePagella"/>
              </a:rPr>
              <a:t>scientiﬁc</a:t>
            </a:r>
            <a:r>
              <a:rPr dirty="0" sz="1000" spc="-75">
                <a:solidFill>
                  <a:srgbClr val="231F20"/>
                </a:solidFill>
                <a:latin typeface="TeXGyrePagella"/>
                <a:cs typeface="TeXGyrePagella"/>
              </a:rPr>
              <a:t> </a:t>
            </a:r>
            <a:r>
              <a:rPr dirty="0" sz="1000">
                <a:solidFill>
                  <a:srgbClr val="231F20"/>
                </a:solidFill>
                <a:latin typeface="TeXGyrePagella"/>
                <a:cs typeface="TeXGyrePagella"/>
              </a:rPr>
              <a:t>or</a:t>
            </a:r>
            <a:r>
              <a:rPr dirty="0" sz="1000" spc="-85">
                <a:solidFill>
                  <a:srgbClr val="231F20"/>
                </a:solidFill>
                <a:latin typeface="TeXGyrePagella"/>
                <a:cs typeface="TeXGyrePagella"/>
              </a:rPr>
              <a:t> </a:t>
            </a:r>
            <a:r>
              <a:rPr dirty="0" sz="1000">
                <a:solidFill>
                  <a:srgbClr val="231F20"/>
                </a:solidFill>
                <a:latin typeface="TeXGyrePagella"/>
                <a:cs typeface="TeXGyrePagella"/>
              </a:rPr>
              <a:t>statistical</a:t>
            </a:r>
            <a:r>
              <a:rPr dirty="0" sz="1000" spc="-70">
                <a:solidFill>
                  <a:srgbClr val="231F20"/>
                </a:solidFill>
                <a:latin typeface="TeXGyrePagella"/>
                <a:cs typeface="TeXGyrePagella"/>
              </a:rPr>
              <a:t> </a:t>
            </a:r>
            <a:r>
              <a:rPr dirty="0" sz="1000">
                <a:solidFill>
                  <a:srgbClr val="231F20"/>
                </a:solidFill>
                <a:latin typeface="TeXGyrePagella"/>
                <a:cs typeface="TeXGyrePagella"/>
              </a:rPr>
              <a:t>justiﬁcation</a:t>
            </a:r>
            <a:r>
              <a:rPr dirty="0" sz="1000" spc="-70">
                <a:solidFill>
                  <a:srgbClr val="231F20"/>
                </a:solidFill>
                <a:latin typeface="TeXGyrePagella"/>
                <a:cs typeface="TeXGyrePagella"/>
              </a:rPr>
              <a:t> </a:t>
            </a:r>
            <a:r>
              <a:rPr dirty="0" sz="1000">
                <a:solidFill>
                  <a:srgbClr val="231F20"/>
                </a:solidFill>
                <a:latin typeface="TeXGyrePagella"/>
                <a:cs typeface="TeXGyrePagella"/>
              </a:rPr>
              <a:t>or</a:t>
            </a:r>
            <a:r>
              <a:rPr dirty="0" sz="1000" spc="-90">
                <a:solidFill>
                  <a:srgbClr val="231F20"/>
                </a:solidFill>
                <a:latin typeface="TeXGyrePagella"/>
                <a:cs typeface="TeXGyrePagella"/>
              </a:rPr>
              <a:t> </a:t>
            </a:r>
            <a:r>
              <a:rPr dirty="0" sz="1000">
                <a:solidFill>
                  <a:srgbClr val="231F20"/>
                </a:solidFill>
                <a:latin typeface="TeXGyrePagella"/>
                <a:cs typeface="TeXGyrePagella"/>
              </a:rPr>
              <a:t>inaccurate  representation.</a:t>
            </a:r>
            <a:endParaRPr sz="1000">
              <a:latin typeface="TeXGyrePagella"/>
              <a:cs typeface="TeXGyrePagella"/>
            </a:endParaRPr>
          </a:p>
          <a:p>
            <a:pPr algn="just" marL="302260" marR="5080" indent="-289560">
              <a:lnSpc>
                <a:spcPct val="131100"/>
              </a:lnSpc>
              <a:buFont typeface="TeXGyrePagella"/>
              <a:buChar char="•"/>
              <a:tabLst>
                <a:tab pos="299085" algn="l"/>
              </a:tabLst>
            </a:pPr>
            <a:r>
              <a:rPr dirty="0" sz="1000" b="1">
                <a:solidFill>
                  <a:srgbClr val="231F20"/>
                </a:solidFill>
                <a:latin typeface="TeXGyrePagella"/>
                <a:cs typeface="TeXGyrePagella"/>
              </a:rPr>
              <a:t>Image/Digital Manipulation: </a:t>
            </a:r>
            <a:r>
              <a:rPr dirty="0" sz="1000">
                <a:solidFill>
                  <a:srgbClr val="231F20"/>
                </a:solidFill>
                <a:latin typeface="TeXGyrePagella"/>
                <a:cs typeface="TeXGyrePagella"/>
              </a:rPr>
              <a:t>It is the process of alterations, enhancements, transforming,  misrepresenting images or photographs by using softwares/airbrushing/tools or  techniques/digital</a:t>
            </a:r>
            <a:r>
              <a:rPr dirty="0" sz="1000" spc="-75">
                <a:solidFill>
                  <a:srgbClr val="231F20"/>
                </a:solidFill>
                <a:latin typeface="TeXGyrePagella"/>
                <a:cs typeface="TeXGyrePagella"/>
              </a:rPr>
              <a:t> </a:t>
            </a:r>
            <a:r>
              <a:rPr dirty="0" sz="1000">
                <a:solidFill>
                  <a:srgbClr val="231F20"/>
                </a:solidFill>
                <a:latin typeface="TeXGyrePagella"/>
                <a:cs typeface="TeXGyrePagella"/>
              </a:rPr>
              <a:t>tools</a:t>
            </a:r>
            <a:r>
              <a:rPr dirty="0" sz="1000" spc="-95">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editing/duplication</a:t>
            </a:r>
            <a:r>
              <a:rPr dirty="0" sz="1000" spc="-65">
                <a:solidFill>
                  <a:srgbClr val="231F20"/>
                </a:solidFill>
                <a:latin typeface="TeXGyrePagella"/>
                <a:cs typeface="TeXGyrePagella"/>
              </a:rPr>
              <a:t> </a:t>
            </a:r>
            <a:r>
              <a:rPr dirty="0" sz="1000">
                <a:solidFill>
                  <a:srgbClr val="231F20"/>
                </a:solidFill>
                <a:latin typeface="TeXGyrePagella"/>
                <a:cs typeface="TeXGyrePagella"/>
              </a:rPr>
              <a:t>etc.</a:t>
            </a:r>
            <a:endParaRPr sz="1000">
              <a:latin typeface="TeXGyrePagella"/>
              <a:cs typeface="TeXGyrePagella"/>
            </a:endParaRPr>
          </a:p>
          <a:p>
            <a:pPr algn="just" marL="302260" marR="6350" indent="-289560">
              <a:lnSpc>
                <a:spcPct val="131100"/>
              </a:lnSpc>
              <a:buFont typeface="TeXGyrePagella"/>
              <a:buChar char="•"/>
              <a:tabLst>
                <a:tab pos="299085" algn="l"/>
              </a:tabLst>
            </a:pPr>
            <a:r>
              <a:rPr dirty="0" sz="1000" b="1">
                <a:solidFill>
                  <a:srgbClr val="231F20"/>
                </a:solidFill>
                <a:latin typeface="TeXGyrePagella"/>
                <a:cs typeface="TeXGyrePagella"/>
              </a:rPr>
              <a:t>Lead</a:t>
            </a:r>
            <a:r>
              <a:rPr dirty="0" sz="1000" spc="-30" b="1">
                <a:solidFill>
                  <a:srgbClr val="231F20"/>
                </a:solidFill>
                <a:latin typeface="TeXGyrePagella"/>
                <a:cs typeface="TeXGyrePagella"/>
              </a:rPr>
              <a:t> </a:t>
            </a:r>
            <a:r>
              <a:rPr dirty="0" sz="1000" b="1">
                <a:solidFill>
                  <a:srgbClr val="231F20"/>
                </a:solidFill>
                <a:latin typeface="TeXGyrePagella"/>
                <a:cs typeface="TeXGyrePagella"/>
              </a:rPr>
              <a:t>Investigator:</a:t>
            </a:r>
            <a:r>
              <a:rPr dirty="0" sz="1000" spc="-10" b="1">
                <a:solidFill>
                  <a:srgbClr val="231F20"/>
                </a:solidFill>
                <a:latin typeface="TeXGyrePagella"/>
                <a:cs typeface="TeXGyrePagella"/>
              </a:rPr>
              <a:t> </a:t>
            </a:r>
            <a:r>
              <a:rPr dirty="0" sz="1000">
                <a:solidFill>
                  <a:srgbClr val="231F20"/>
                </a:solidFill>
                <a:latin typeface="TeXGyrePagella"/>
                <a:cs typeface="TeXGyrePagella"/>
              </a:rPr>
              <a:t>The</a:t>
            </a:r>
            <a:r>
              <a:rPr dirty="0" sz="1000" spc="-25">
                <a:solidFill>
                  <a:srgbClr val="231F20"/>
                </a:solidFill>
                <a:latin typeface="TeXGyrePagella"/>
                <a:cs typeface="TeXGyrePagella"/>
              </a:rPr>
              <a:t> </a:t>
            </a:r>
            <a:r>
              <a:rPr dirty="0" sz="1000">
                <a:solidFill>
                  <a:srgbClr val="231F20"/>
                </a:solidFill>
                <a:latin typeface="TeXGyrePagella"/>
                <a:cs typeface="TeXGyrePagella"/>
              </a:rPr>
              <a:t>scientist/researcher who</a:t>
            </a:r>
            <a:r>
              <a:rPr dirty="0" sz="1000" spc="-30">
                <a:solidFill>
                  <a:srgbClr val="231F20"/>
                </a:solidFill>
                <a:latin typeface="TeXGyrePagella"/>
                <a:cs typeface="TeXGyrePagella"/>
              </a:rPr>
              <a:t> </a:t>
            </a:r>
            <a:r>
              <a:rPr dirty="0" sz="1000">
                <a:solidFill>
                  <a:srgbClr val="231F20"/>
                </a:solidFill>
                <a:latin typeface="TeXGyrePagella"/>
                <a:cs typeface="TeXGyrePagella"/>
              </a:rPr>
              <a:t>is</a:t>
            </a:r>
            <a:r>
              <a:rPr dirty="0" sz="1000" spc="-30">
                <a:solidFill>
                  <a:srgbClr val="231F20"/>
                </a:solidFill>
                <a:latin typeface="TeXGyrePagella"/>
                <a:cs typeface="TeXGyrePagella"/>
              </a:rPr>
              <a:t> </a:t>
            </a:r>
            <a:r>
              <a:rPr dirty="0" sz="1000">
                <a:solidFill>
                  <a:srgbClr val="231F20"/>
                </a:solidFill>
                <a:latin typeface="TeXGyrePagella"/>
                <a:cs typeface="TeXGyrePagella"/>
              </a:rPr>
              <a:t>in</a:t>
            </a:r>
            <a:r>
              <a:rPr dirty="0" sz="1000" spc="-35">
                <a:solidFill>
                  <a:srgbClr val="231F20"/>
                </a:solidFill>
                <a:latin typeface="TeXGyrePagella"/>
                <a:cs typeface="TeXGyrePagella"/>
              </a:rPr>
              <a:t> </a:t>
            </a:r>
            <a:r>
              <a:rPr dirty="0" sz="1000">
                <a:solidFill>
                  <a:srgbClr val="231F20"/>
                </a:solidFill>
                <a:latin typeface="TeXGyrePagella"/>
                <a:cs typeface="TeXGyrePagella"/>
              </a:rPr>
              <a:t>charge</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30">
                <a:solidFill>
                  <a:srgbClr val="231F20"/>
                </a:solidFill>
                <a:latin typeface="TeXGyrePagella"/>
                <a:cs typeface="TeXGyrePagella"/>
              </a:rPr>
              <a:t> </a:t>
            </a:r>
            <a:r>
              <a:rPr dirty="0" sz="1000">
                <a:solidFill>
                  <a:srgbClr val="231F20"/>
                </a:solidFill>
                <a:latin typeface="TeXGyrePagella"/>
                <a:cs typeface="TeXGyrePagella"/>
              </a:rPr>
              <a:t>a</a:t>
            </a:r>
            <a:r>
              <a:rPr dirty="0" sz="1000" spc="-3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20">
                <a:solidFill>
                  <a:srgbClr val="231F20"/>
                </a:solidFill>
                <a:latin typeface="TeXGyrePagella"/>
                <a:cs typeface="TeXGyrePagella"/>
              </a:rPr>
              <a:t> </a:t>
            </a:r>
            <a:r>
              <a:rPr dirty="0" sz="1000">
                <a:solidFill>
                  <a:srgbClr val="231F20"/>
                </a:solidFill>
                <a:latin typeface="TeXGyrePagella"/>
                <a:cs typeface="TeXGyrePagella"/>
              </a:rPr>
              <a:t>document;</a:t>
            </a:r>
            <a:r>
              <a:rPr dirty="0" sz="1000" spc="-15">
                <a:solidFill>
                  <a:srgbClr val="231F20"/>
                </a:solidFill>
                <a:latin typeface="TeXGyrePagella"/>
                <a:cs typeface="TeXGyrePagella"/>
              </a:rPr>
              <a:t> </a:t>
            </a:r>
            <a:r>
              <a:rPr dirty="0" sz="1000">
                <a:solidFill>
                  <a:srgbClr val="231F20"/>
                </a:solidFill>
                <a:latin typeface="TeXGyrePagella"/>
                <a:cs typeface="TeXGyrePagella"/>
              </a:rPr>
              <a:t>usually  prepares and carries out the research, sometimes analyses the data and reports the results of  the</a:t>
            </a:r>
            <a:r>
              <a:rPr dirty="0" sz="1000" spc="-40">
                <a:solidFill>
                  <a:srgbClr val="231F20"/>
                </a:solidFill>
                <a:latin typeface="TeXGyrePagella"/>
                <a:cs typeface="TeXGyrePagella"/>
              </a:rPr>
              <a:t> </a:t>
            </a:r>
            <a:r>
              <a:rPr dirty="0" sz="1000">
                <a:solidFill>
                  <a:srgbClr val="231F20"/>
                </a:solidFill>
                <a:latin typeface="TeXGyrePagella"/>
                <a:cs typeface="TeXGyrePagella"/>
              </a:rPr>
              <a:t>work</a:t>
            </a:r>
            <a:r>
              <a:rPr dirty="0" sz="1000" spc="-35">
                <a:solidFill>
                  <a:srgbClr val="231F20"/>
                </a:solidFill>
                <a:latin typeface="TeXGyrePagella"/>
                <a:cs typeface="TeXGyrePagella"/>
              </a:rPr>
              <a:t> </a:t>
            </a:r>
            <a:r>
              <a:rPr dirty="0" sz="1000">
                <a:solidFill>
                  <a:srgbClr val="231F20"/>
                </a:solidFill>
                <a:latin typeface="TeXGyrePagella"/>
                <a:cs typeface="TeXGyrePagella"/>
              </a:rPr>
              <a:t>done.</a:t>
            </a:r>
            <a:r>
              <a:rPr dirty="0" sz="1000" spc="-30">
                <a:solidFill>
                  <a:srgbClr val="231F20"/>
                </a:solidFill>
                <a:latin typeface="TeXGyrePagella"/>
                <a:cs typeface="TeXGyrePagella"/>
              </a:rPr>
              <a:t> </a:t>
            </a:r>
            <a:r>
              <a:rPr dirty="0" sz="1000">
                <a:solidFill>
                  <a:srgbClr val="231F20"/>
                </a:solidFill>
                <a:latin typeface="TeXGyrePagella"/>
                <a:cs typeface="TeXGyrePagella"/>
              </a:rPr>
              <a:t>Lead</a:t>
            </a:r>
            <a:r>
              <a:rPr dirty="0" sz="1000" spc="-35">
                <a:solidFill>
                  <a:srgbClr val="231F20"/>
                </a:solidFill>
                <a:latin typeface="TeXGyrePagella"/>
                <a:cs typeface="TeXGyrePagella"/>
              </a:rPr>
              <a:t> </a:t>
            </a:r>
            <a:r>
              <a:rPr dirty="0" sz="1000">
                <a:solidFill>
                  <a:srgbClr val="231F20"/>
                </a:solidFill>
                <a:latin typeface="TeXGyrePagella"/>
                <a:cs typeface="TeXGyrePagella"/>
              </a:rPr>
              <a:t>investigator</a:t>
            </a:r>
            <a:r>
              <a:rPr dirty="0" sz="1000" spc="-20">
                <a:solidFill>
                  <a:srgbClr val="231F20"/>
                </a:solidFill>
                <a:latin typeface="TeXGyrePagella"/>
                <a:cs typeface="TeXGyrePagella"/>
              </a:rPr>
              <a:t> </a:t>
            </a:r>
            <a:r>
              <a:rPr dirty="0" sz="1000">
                <a:solidFill>
                  <a:srgbClr val="231F20"/>
                </a:solidFill>
                <a:latin typeface="TeXGyrePagella"/>
                <a:cs typeface="TeXGyrePagella"/>
              </a:rPr>
              <a:t>may</a:t>
            </a:r>
            <a:r>
              <a:rPr dirty="0" sz="1000" spc="-35">
                <a:solidFill>
                  <a:srgbClr val="231F20"/>
                </a:solidFill>
                <a:latin typeface="TeXGyrePagella"/>
                <a:cs typeface="TeXGyrePagella"/>
              </a:rPr>
              <a:t> </a:t>
            </a:r>
            <a:r>
              <a:rPr dirty="0" sz="1000">
                <a:solidFill>
                  <a:srgbClr val="231F20"/>
                </a:solidFill>
                <a:latin typeface="TeXGyrePagella"/>
                <a:cs typeface="TeXGyrePagella"/>
              </a:rPr>
              <a:t>not</a:t>
            </a:r>
            <a:r>
              <a:rPr dirty="0" sz="1000" spc="-40">
                <a:solidFill>
                  <a:srgbClr val="231F20"/>
                </a:solidFill>
                <a:latin typeface="TeXGyrePagella"/>
                <a:cs typeface="TeXGyrePagella"/>
              </a:rPr>
              <a:t> </a:t>
            </a:r>
            <a:r>
              <a:rPr dirty="0" sz="1000">
                <a:solidFill>
                  <a:srgbClr val="231F20"/>
                </a:solidFill>
                <a:latin typeface="TeXGyrePagella"/>
                <a:cs typeface="TeXGyrePagella"/>
              </a:rPr>
              <a:t>be</a:t>
            </a:r>
            <a:r>
              <a:rPr dirty="0" sz="1000" spc="-35">
                <a:solidFill>
                  <a:srgbClr val="231F20"/>
                </a:solidFill>
                <a:latin typeface="TeXGyrePagella"/>
                <a:cs typeface="TeXGyrePagella"/>
              </a:rPr>
              <a:t> </a:t>
            </a:r>
            <a:r>
              <a:rPr dirty="0" sz="1000">
                <a:solidFill>
                  <a:srgbClr val="231F20"/>
                </a:solidFill>
                <a:latin typeface="TeXGyrePagella"/>
                <a:cs typeface="TeXGyrePagella"/>
              </a:rPr>
              <a:t>PI</a:t>
            </a:r>
            <a:r>
              <a:rPr dirty="0" sz="1000" spc="-40">
                <a:solidFill>
                  <a:srgbClr val="231F20"/>
                </a:solidFill>
                <a:latin typeface="TeXGyrePagella"/>
                <a:cs typeface="TeXGyrePagella"/>
              </a:rPr>
              <a:t> </a:t>
            </a:r>
            <a:r>
              <a:rPr dirty="0" sz="1000">
                <a:solidFill>
                  <a:srgbClr val="231F20"/>
                </a:solidFill>
                <a:latin typeface="TeXGyrePagella"/>
                <a:cs typeface="TeXGyrePagella"/>
              </a:rPr>
              <a:t>but</a:t>
            </a:r>
            <a:r>
              <a:rPr dirty="0" sz="1000" spc="-40">
                <a:solidFill>
                  <a:srgbClr val="231F20"/>
                </a:solidFill>
                <a:latin typeface="TeXGyrePagella"/>
                <a:cs typeface="TeXGyrePagella"/>
              </a:rPr>
              <a:t> </a:t>
            </a:r>
            <a:r>
              <a:rPr dirty="0" sz="1000">
                <a:solidFill>
                  <a:srgbClr val="231F20"/>
                </a:solidFill>
                <a:latin typeface="TeXGyrePagella"/>
                <a:cs typeface="TeXGyrePagella"/>
              </a:rPr>
              <a:t>who</a:t>
            </a:r>
            <a:r>
              <a:rPr dirty="0" sz="1000" spc="-35">
                <a:solidFill>
                  <a:srgbClr val="231F20"/>
                </a:solidFill>
                <a:latin typeface="TeXGyrePagella"/>
                <a:cs typeface="TeXGyrePagella"/>
              </a:rPr>
              <a:t> </a:t>
            </a:r>
            <a:r>
              <a:rPr dirty="0" sz="1000">
                <a:solidFill>
                  <a:srgbClr val="231F20"/>
                </a:solidFill>
                <a:latin typeface="TeXGyrePagella"/>
                <a:cs typeface="TeXGyrePagella"/>
              </a:rPr>
              <a:t>takes</a:t>
            </a:r>
            <a:r>
              <a:rPr dirty="0" sz="1000" spc="-35">
                <a:solidFill>
                  <a:srgbClr val="231F20"/>
                </a:solidFill>
                <a:latin typeface="TeXGyrePagella"/>
                <a:cs typeface="TeXGyrePagella"/>
              </a:rPr>
              <a:t> </a:t>
            </a:r>
            <a:r>
              <a:rPr dirty="0" sz="1000">
                <a:solidFill>
                  <a:srgbClr val="231F20"/>
                </a:solidFill>
                <a:latin typeface="TeXGyrePagella"/>
                <a:cs typeface="TeXGyrePagella"/>
              </a:rPr>
              <a:t>responsibility/authority/lead  for the</a:t>
            </a:r>
            <a:r>
              <a:rPr dirty="0" sz="1000" spc="-204">
                <a:solidFill>
                  <a:srgbClr val="231F20"/>
                </a:solidFill>
                <a:latin typeface="TeXGyrePagella"/>
                <a:cs typeface="TeXGyrePagella"/>
              </a:rPr>
              <a:t> </a:t>
            </a:r>
            <a:r>
              <a:rPr dirty="0" sz="1000">
                <a:solidFill>
                  <a:srgbClr val="231F20"/>
                </a:solidFill>
                <a:latin typeface="TeXGyrePagella"/>
                <a:cs typeface="TeXGyrePagella"/>
              </a:rPr>
              <a:t>publication/dissemination.</a:t>
            </a:r>
            <a:endParaRPr sz="1000">
              <a:latin typeface="TeXGyrePagella"/>
              <a:cs typeface="TeXGyrePagella"/>
            </a:endParaRPr>
          </a:p>
          <a:p>
            <a:pPr algn="just" marL="302260" marR="5080" indent="-289560">
              <a:lnSpc>
                <a:spcPct val="131100"/>
              </a:lnSpc>
              <a:buFont typeface="TeXGyrePagella"/>
              <a:buChar char="•"/>
              <a:tabLst>
                <a:tab pos="299085" algn="l"/>
              </a:tabLst>
            </a:pPr>
            <a:r>
              <a:rPr dirty="0" sz="1000" b="1">
                <a:solidFill>
                  <a:srgbClr val="231F20"/>
                </a:solidFill>
                <a:latin typeface="TeXGyrePagella"/>
                <a:cs typeface="TeXGyrePagella"/>
              </a:rPr>
              <a:t>Plagiarism:</a:t>
            </a:r>
            <a:r>
              <a:rPr dirty="0" sz="1000" spc="-70" b="1">
                <a:solidFill>
                  <a:srgbClr val="231F20"/>
                </a:solidFill>
                <a:latin typeface="TeXGyrePagella"/>
                <a:cs typeface="TeXGyrePagella"/>
              </a:rPr>
              <a:t> </a:t>
            </a:r>
            <a:r>
              <a:rPr dirty="0" sz="1000">
                <a:solidFill>
                  <a:srgbClr val="231F20"/>
                </a:solidFill>
                <a:latin typeface="TeXGyrePagella"/>
                <a:cs typeface="TeXGyrePagella"/>
              </a:rPr>
              <a:t>The</a:t>
            </a:r>
            <a:r>
              <a:rPr dirty="0" sz="1000" spc="-85">
                <a:solidFill>
                  <a:srgbClr val="231F20"/>
                </a:solidFill>
                <a:latin typeface="TeXGyrePagella"/>
                <a:cs typeface="TeXGyrePagella"/>
              </a:rPr>
              <a:t> </a:t>
            </a:r>
            <a:r>
              <a:rPr dirty="0" sz="1000">
                <a:solidFill>
                  <a:srgbClr val="231F20"/>
                </a:solidFill>
                <a:latin typeface="TeXGyrePagella"/>
                <a:cs typeface="TeXGyrePagella"/>
              </a:rPr>
              <a:t>“wrongful</a:t>
            </a:r>
            <a:r>
              <a:rPr dirty="0" sz="1000" spc="-75">
                <a:solidFill>
                  <a:srgbClr val="231F20"/>
                </a:solidFill>
                <a:latin typeface="TeXGyrePagella"/>
                <a:cs typeface="TeXGyrePagella"/>
              </a:rPr>
              <a:t> </a:t>
            </a:r>
            <a:r>
              <a:rPr dirty="0" sz="1000">
                <a:solidFill>
                  <a:srgbClr val="231F20"/>
                </a:solidFill>
                <a:latin typeface="TeXGyrePagella"/>
                <a:cs typeface="TeXGyrePagella"/>
              </a:rPr>
              <a:t>appropriation”</a:t>
            </a:r>
            <a:r>
              <a:rPr dirty="0" sz="1000" spc="-65">
                <a:solidFill>
                  <a:srgbClr val="231F20"/>
                </a:solidFill>
                <a:latin typeface="TeXGyrePagella"/>
                <a:cs typeface="TeXGyrePagella"/>
              </a:rPr>
              <a:t> </a:t>
            </a:r>
            <a:r>
              <a:rPr dirty="0" sz="1000">
                <a:solidFill>
                  <a:srgbClr val="231F20"/>
                </a:solidFill>
                <a:latin typeface="TeXGyrePagella"/>
                <a:cs typeface="TeXGyrePagella"/>
              </a:rPr>
              <a:t>and</a:t>
            </a:r>
            <a:r>
              <a:rPr dirty="0" sz="1000" spc="-80">
                <a:solidFill>
                  <a:srgbClr val="231F20"/>
                </a:solidFill>
                <a:latin typeface="TeXGyrePagella"/>
                <a:cs typeface="TeXGyrePagella"/>
              </a:rPr>
              <a:t> </a:t>
            </a:r>
            <a:r>
              <a:rPr dirty="0" sz="1000">
                <a:solidFill>
                  <a:srgbClr val="231F20"/>
                </a:solidFill>
                <a:latin typeface="TeXGyrePagella"/>
                <a:cs typeface="TeXGyrePagella"/>
              </a:rPr>
              <a:t>“stealing</a:t>
            </a:r>
            <a:r>
              <a:rPr dirty="0" sz="1000" spc="-75">
                <a:solidFill>
                  <a:srgbClr val="231F20"/>
                </a:solidFill>
                <a:latin typeface="TeXGyrePagella"/>
                <a:cs typeface="TeXGyrePagella"/>
              </a:rPr>
              <a:t> </a:t>
            </a:r>
            <a:r>
              <a:rPr dirty="0" sz="1000">
                <a:solidFill>
                  <a:srgbClr val="231F20"/>
                </a:solidFill>
                <a:latin typeface="TeXGyrePagella"/>
                <a:cs typeface="TeXGyrePagella"/>
              </a:rPr>
              <a:t>and</a:t>
            </a:r>
            <a:r>
              <a:rPr dirty="0" sz="1000" spc="-85">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65">
                <a:solidFill>
                  <a:srgbClr val="231F20"/>
                </a:solidFill>
                <a:latin typeface="TeXGyrePagella"/>
                <a:cs typeface="TeXGyrePagella"/>
              </a:rPr>
              <a:t> </a:t>
            </a:r>
            <a:r>
              <a:rPr dirty="0" sz="1000">
                <a:solidFill>
                  <a:srgbClr val="231F20"/>
                </a:solidFill>
                <a:latin typeface="TeXGyrePagella"/>
                <a:cs typeface="TeXGyrePagella"/>
              </a:rPr>
              <a:t>of</a:t>
            </a:r>
            <a:r>
              <a:rPr dirty="0" sz="1000" spc="-90">
                <a:solidFill>
                  <a:srgbClr val="231F20"/>
                </a:solidFill>
                <a:latin typeface="TeXGyrePagella"/>
                <a:cs typeface="TeXGyrePagella"/>
              </a:rPr>
              <a:t> </a:t>
            </a:r>
            <a:r>
              <a:rPr dirty="0" sz="1000">
                <a:solidFill>
                  <a:srgbClr val="231F20"/>
                </a:solidFill>
                <a:latin typeface="TeXGyrePagella"/>
                <a:cs typeface="TeXGyrePagella"/>
              </a:rPr>
              <a:t>another</a:t>
            </a:r>
            <a:r>
              <a:rPr dirty="0" sz="1000" spc="-70">
                <a:solidFill>
                  <a:srgbClr val="231F20"/>
                </a:solidFill>
                <a:latin typeface="TeXGyrePagella"/>
                <a:cs typeface="TeXGyrePagella"/>
              </a:rPr>
              <a:t> </a:t>
            </a:r>
            <a:r>
              <a:rPr dirty="0" sz="1000">
                <a:solidFill>
                  <a:srgbClr val="231F20"/>
                </a:solidFill>
                <a:latin typeface="TeXGyrePagella"/>
                <a:cs typeface="TeXGyrePagella"/>
              </a:rPr>
              <a:t>paper</a:t>
            </a:r>
            <a:r>
              <a:rPr dirty="0" sz="1000" spc="-80">
                <a:solidFill>
                  <a:srgbClr val="231F20"/>
                </a:solidFill>
                <a:latin typeface="TeXGyrePagella"/>
                <a:cs typeface="TeXGyrePagella"/>
              </a:rPr>
              <a:t> </a:t>
            </a:r>
            <a:r>
              <a:rPr dirty="0" sz="1000">
                <a:solidFill>
                  <a:srgbClr val="231F20"/>
                </a:solidFill>
                <a:latin typeface="TeXGyrePagella"/>
                <a:cs typeface="TeXGyrePagella"/>
              </a:rPr>
              <a:t>or  another</a:t>
            </a:r>
            <a:r>
              <a:rPr dirty="0" sz="1000" spc="-95">
                <a:solidFill>
                  <a:srgbClr val="231F20"/>
                </a:solidFill>
                <a:latin typeface="TeXGyrePagella"/>
                <a:cs typeface="TeXGyrePagella"/>
              </a:rPr>
              <a:t> </a:t>
            </a:r>
            <a:r>
              <a:rPr dirty="0" sz="1000">
                <a:solidFill>
                  <a:srgbClr val="231F20"/>
                </a:solidFill>
                <a:latin typeface="TeXGyrePagella"/>
                <a:cs typeface="TeXGyrePagella"/>
              </a:rPr>
              <a:t>author’s</a:t>
            </a:r>
            <a:r>
              <a:rPr dirty="0" sz="1000" spc="-90">
                <a:solidFill>
                  <a:srgbClr val="231F20"/>
                </a:solidFill>
                <a:latin typeface="TeXGyrePagella"/>
                <a:cs typeface="TeXGyrePagella"/>
              </a:rPr>
              <a:t> </a:t>
            </a:r>
            <a:r>
              <a:rPr dirty="0" sz="1000">
                <a:solidFill>
                  <a:srgbClr val="231F20"/>
                </a:solidFill>
                <a:latin typeface="TeXGyrePagella"/>
                <a:cs typeface="TeXGyrePagella"/>
              </a:rPr>
              <a:t>“language,</a:t>
            </a:r>
            <a:r>
              <a:rPr dirty="0" sz="1000" spc="-85">
                <a:solidFill>
                  <a:srgbClr val="231F20"/>
                </a:solidFill>
                <a:latin typeface="TeXGyrePagella"/>
                <a:cs typeface="TeXGyrePagella"/>
              </a:rPr>
              <a:t> </a:t>
            </a:r>
            <a:r>
              <a:rPr dirty="0" sz="1000">
                <a:solidFill>
                  <a:srgbClr val="231F20"/>
                </a:solidFill>
                <a:latin typeface="TeXGyrePagella"/>
                <a:cs typeface="TeXGyrePagella"/>
              </a:rPr>
              <a:t>thoughts,</a:t>
            </a:r>
            <a:r>
              <a:rPr dirty="0" sz="1000" spc="-90">
                <a:solidFill>
                  <a:srgbClr val="231F20"/>
                </a:solidFill>
                <a:latin typeface="TeXGyrePagella"/>
                <a:cs typeface="TeXGyrePagella"/>
              </a:rPr>
              <a:t> </a:t>
            </a:r>
            <a:r>
              <a:rPr dirty="0" sz="1000">
                <a:solidFill>
                  <a:srgbClr val="231F20"/>
                </a:solidFill>
                <a:latin typeface="TeXGyrePagella"/>
                <a:cs typeface="TeXGyrePagella"/>
              </a:rPr>
              <a:t>ideas,</a:t>
            </a:r>
            <a:r>
              <a:rPr dirty="0" sz="1000" spc="-95">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expressions”</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95">
                <a:solidFill>
                  <a:srgbClr val="231F20"/>
                </a:solidFill>
                <a:latin typeface="TeXGyrePagella"/>
                <a:cs typeface="TeXGyrePagella"/>
              </a:rPr>
              <a:t> </a:t>
            </a:r>
            <a:r>
              <a:rPr dirty="0" sz="1000">
                <a:solidFill>
                  <a:srgbClr val="231F20"/>
                </a:solidFill>
                <a:latin typeface="TeXGyrePagella"/>
                <a:cs typeface="TeXGyrePagella"/>
              </a:rPr>
              <a:t>representation</a:t>
            </a:r>
            <a:r>
              <a:rPr dirty="0" sz="1000" spc="-8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them</a:t>
            </a:r>
            <a:r>
              <a:rPr dirty="0" sz="1000" spc="-100">
                <a:solidFill>
                  <a:srgbClr val="231F20"/>
                </a:solidFill>
                <a:latin typeface="TeXGyrePagella"/>
                <a:cs typeface="TeXGyrePagella"/>
              </a:rPr>
              <a:t> </a:t>
            </a:r>
            <a:r>
              <a:rPr dirty="0" sz="1000">
                <a:solidFill>
                  <a:srgbClr val="231F20"/>
                </a:solidFill>
                <a:latin typeface="TeXGyrePagella"/>
                <a:cs typeface="TeXGyrePagella"/>
              </a:rPr>
              <a:t>as  one’s</a:t>
            </a:r>
            <a:r>
              <a:rPr dirty="0" sz="1000" spc="-40">
                <a:solidFill>
                  <a:srgbClr val="231F20"/>
                </a:solidFill>
                <a:latin typeface="TeXGyrePagella"/>
                <a:cs typeface="TeXGyrePagella"/>
              </a:rPr>
              <a:t> </a:t>
            </a:r>
            <a:r>
              <a:rPr dirty="0" sz="1000">
                <a:solidFill>
                  <a:srgbClr val="231F20"/>
                </a:solidFill>
                <a:latin typeface="TeXGyrePagella"/>
                <a:cs typeface="TeXGyrePagella"/>
              </a:rPr>
              <a:t>own</a:t>
            </a:r>
            <a:r>
              <a:rPr dirty="0" sz="1000" spc="-40">
                <a:solidFill>
                  <a:srgbClr val="231F20"/>
                </a:solidFill>
                <a:latin typeface="TeXGyrePagella"/>
                <a:cs typeface="TeXGyrePagella"/>
              </a:rPr>
              <a:t> </a:t>
            </a:r>
            <a:r>
              <a:rPr dirty="0" sz="1000">
                <a:solidFill>
                  <a:srgbClr val="231F20"/>
                </a:solidFill>
                <a:latin typeface="TeXGyrePagella"/>
                <a:cs typeface="TeXGyrePagella"/>
              </a:rPr>
              <a:t>original</a:t>
            </a:r>
            <a:r>
              <a:rPr dirty="0" sz="1000" spc="-25">
                <a:solidFill>
                  <a:srgbClr val="231F20"/>
                </a:solidFill>
                <a:latin typeface="TeXGyrePagella"/>
                <a:cs typeface="TeXGyrePagella"/>
              </a:rPr>
              <a:t> </a:t>
            </a:r>
            <a:r>
              <a:rPr dirty="0" sz="1000">
                <a:solidFill>
                  <a:srgbClr val="231F20"/>
                </a:solidFill>
                <a:latin typeface="TeXGyrePagella"/>
                <a:cs typeface="TeXGyrePagella"/>
              </a:rPr>
              <a:t>work</a:t>
            </a:r>
            <a:r>
              <a:rPr dirty="0" sz="1000" spc="-40">
                <a:solidFill>
                  <a:srgbClr val="231F20"/>
                </a:solidFill>
                <a:latin typeface="TeXGyrePagella"/>
                <a:cs typeface="TeXGyrePagella"/>
              </a:rPr>
              <a:t> </a:t>
            </a:r>
            <a:r>
              <a:rPr dirty="0" sz="1000">
                <a:solidFill>
                  <a:srgbClr val="231F20"/>
                </a:solidFill>
                <a:latin typeface="TeXGyrePagella"/>
                <a:cs typeface="TeXGyrePagella"/>
              </a:rPr>
              <a:t>or</a:t>
            </a:r>
            <a:r>
              <a:rPr dirty="0" sz="1000" spc="-45">
                <a:solidFill>
                  <a:srgbClr val="231F20"/>
                </a:solidFill>
                <a:latin typeface="TeXGyrePagella"/>
                <a:cs typeface="TeXGyrePagella"/>
              </a:rPr>
              <a:t> </a:t>
            </a:r>
            <a:r>
              <a:rPr dirty="0" sz="1000">
                <a:solidFill>
                  <a:srgbClr val="231F20"/>
                </a:solidFill>
                <a:latin typeface="TeXGyrePagella"/>
                <a:cs typeface="TeXGyrePagella"/>
              </a:rPr>
              <a:t>duplicating</a:t>
            </a:r>
            <a:r>
              <a:rPr dirty="0" sz="1000" spc="-20">
                <a:solidFill>
                  <a:srgbClr val="231F20"/>
                </a:solidFill>
                <a:latin typeface="TeXGyrePagella"/>
                <a:cs typeface="TeXGyrePagella"/>
              </a:rPr>
              <a:t> </a:t>
            </a:r>
            <a:r>
              <a:rPr dirty="0" sz="1000">
                <a:solidFill>
                  <a:srgbClr val="231F20"/>
                </a:solidFill>
                <a:latin typeface="TeXGyrePagella"/>
                <a:cs typeface="TeXGyrePagella"/>
              </a:rPr>
              <a:t>one’s</a:t>
            </a:r>
            <a:r>
              <a:rPr dirty="0" sz="1000" spc="-40">
                <a:solidFill>
                  <a:srgbClr val="231F20"/>
                </a:solidFill>
                <a:latin typeface="TeXGyrePagella"/>
                <a:cs typeface="TeXGyrePagella"/>
              </a:rPr>
              <a:t> </a:t>
            </a:r>
            <a:r>
              <a:rPr dirty="0" sz="1000">
                <a:solidFill>
                  <a:srgbClr val="231F20"/>
                </a:solidFill>
                <a:latin typeface="TeXGyrePagella"/>
                <a:cs typeface="TeXGyrePagella"/>
              </a:rPr>
              <a:t>own</a:t>
            </a:r>
            <a:r>
              <a:rPr dirty="0" sz="1000" spc="-35">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25">
                <a:solidFill>
                  <a:srgbClr val="231F20"/>
                </a:solidFill>
                <a:latin typeface="TeXGyrePagella"/>
                <a:cs typeface="TeXGyrePagella"/>
              </a:rPr>
              <a:t> </a:t>
            </a:r>
            <a:r>
              <a:rPr dirty="0" sz="1000">
                <a:solidFill>
                  <a:srgbClr val="231F20"/>
                </a:solidFill>
                <a:latin typeface="TeXGyrePagella"/>
                <a:cs typeface="TeXGyrePagella"/>
              </a:rPr>
              <a:t>World</a:t>
            </a:r>
            <a:r>
              <a:rPr dirty="0" sz="1000" spc="-40">
                <a:solidFill>
                  <a:srgbClr val="231F20"/>
                </a:solidFill>
                <a:latin typeface="TeXGyrePagella"/>
                <a:cs typeface="TeXGyrePagella"/>
              </a:rPr>
              <a:t> </a:t>
            </a:r>
            <a:r>
              <a:rPr dirty="0" sz="1000">
                <a:solidFill>
                  <a:srgbClr val="231F20"/>
                </a:solidFill>
                <a:latin typeface="TeXGyrePagella"/>
                <a:cs typeface="TeXGyrePagella"/>
              </a:rPr>
              <a:t>Association</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40">
                <a:solidFill>
                  <a:srgbClr val="231F20"/>
                </a:solidFill>
                <a:latin typeface="TeXGyrePagella"/>
                <a:cs typeface="TeXGyrePagella"/>
              </a:rPr>
              <a:t> </a:t>
            </a:r>
            <a:r>
              <a:rPr dirty="0" sz="1000">
                <a:solidFill>
                  <a:srgbClr val="231F20"/>
                </a:solidFill>
                <a:latin typeface="TeXGyrePagella"/>
                <a:cs typeface="TeXGyrePagella"/>
              </a:rPr>
              <a:t>Medical  Editors</a:t>
            </a:r>
            <a:r>
              <a:rPr dirty="0" sz="1000" spc="-30">
                <a:solidFill>
                  <a:srgbClr val="231F20"/>
                </a:solidFill>
                <a:latin typeface="TeXGyrePagella"/>
                <a:cs typeface="TeXGyrePagella"/>
              </a:rPr>
              <a:t> </a:t>
            </a:r>
            <a:r>
              <a:rPr dirty="0" sz="1000">
                <a:solidFill>
                  <a:srgbClr val="231F20"/>
                </a:solidFill>
                <a:latin typeface="TeXGyrePagella"/>
                <a:cs typeface="TeXGyrePagella"/>
              </a:rPr>
              <a:t>(WAME)</a:t>
            </a:r>
            <a:r>
              <a:rPr dirty="0" sz="1000" spc="-30">
                <a:solidFill>
                  <a:srgbClr val="231F20"/>
                </a:solidFill>
                <a:latin typeface="TeXGyrePagella"/>
                <a:cs typeface="TeXGyrePagella"/>
              </a:rPr>
              <a:t> </a:t>
            </a:r>
            <a:r>
              <a:rPr dirty="0" sz="1000">
                <a:solidFill>
                  <a:srgbClr val="231F20"/>
                </a:solidFill>
                <a:latin typeface="TeXGyrePagella"/>
                <a:cs typeface="TeXGyrePagella"/>
              </a:rPr>
              <a:t>identiﬁes</a:t>
            </a:r>
            <a:r>
              <a:rPr dirty="0" sz="1000" spc="-20">
                <a:solidFill>
                  <a:srgbClr val="231F20"/>
                </a:solidFill>
                <a:latin typeface="TeXGyrePagella"/>
                <a:cs typeface="TeXGyrePagella"/>
              </a:rPr>
              <a:t> </a:t>
            </a:r>
            <a:r>
              <a:rPr dirty="0" sz="1000">
                <a:solidFill>
                  <a:srgbClr val="231F20"/>
                </a:solidFill>
                <a:latin typeface="TeXGyrePagella"/>
                <a:cs typeface="TeXGyrePagella"/>
              </a:rPr>
              <a:t>plagiarism</a:t>
            </a:r>
            <a:r>
              <a:rPr dirty="0" sz="1000" spc="-20">
                <a:solidFill>
                  <a:srgbClr val="231F20"/>
                </a:solidFill>
                <a:latin typeface="TeXGyrePagella"/>
                <a:cs typeface="TeXGyrePagella"/>
              </a:rPr>
              <a:t> </a:t>
            </a:r>
            <a:r>
              <a:rPr dirty="0" sz="1000">
                <a:solidFill>
                  <a:srgbClr val="231F20"/>
                </a:solidFill>
                <a:latin typeface="TeXGyrePagella"/>
                <a:cs typeface="TeXGyrePagella"/>
              </a:rPr>
              <a:t>as</a:t>
            </a:r>
            <a:r>
              <a:rPr dirty="0" sz="1000" spc="-40">
                <a:solidFill>
                  <a:srgbClr val="231F20"/>
                </a:solidFill>
                <a:latin typeface="TeXGyrePagella"/>
                <a:cs typeface="TeXGyrePagella"/>
              </a:rPr>
              <a:t> </a:t>
            </a:r>
            <a:r>
              <a:rPr dirty="0" sz="1000">
                <a:solidFill>
                  <a:srgbClr val="231F20"/>
                </a:solidFill>
                <a:latin typeface="TeXGyrePagella"/>
                <a:cs typeface="TeXGyrePagella"/>
              </a:rPr>
              <a:t>a</a:t>
            </a:r>
            <a:r>
              <a:rPr dirty="0" sz="1000" spc="-35">
                <a:solidFill>
                  <a:srgbClr val="231F20"/>
                </a:solidFill>
                <a:latin typeface="TeXGyrePagella"/>
                <a:cs typeface="TeXGyrePagella"/>
              </a:rPr>
              <a:t> </a:t>
            </a:r>
            <a:r>
              <a:rPr dirty="0" sz="1000">
                <a:solidFill>
                  <a:srgbClr val="231F20"/>
                </a:solidFill>
                <a:latin typeface="TeXGyrePagella"/>
                <a:cs typeface="TeXGyrePagella"/>
              </a:rPr>
              <a:t>condition</a:t>
            </a:r>
            <a:r>
              <a:rPr dirty="0" sz="1000" spc="-25">
                <a:solidFill>
                  <a:srgbClr val="231F20"/>
                </a:solidFill>
                <a:latin typeface="TeXGyrePagella"/>
                <a:cs typeface="TeXGyrePagella"/>
              </a:rPr>
              <a:t> </a:t>
            </a:r>
            <a:r>
              <a:rPr dirty="0" sz="1000">
                <a:solidFill>
                  <a:srgbClr val="231F20"/>
                </a:solidFill>
                <a:latin typeface="TeXGyrePagella"/>
                <a:cs typeface="TeXGyrePagella"/>
              </a:rPr>
              <a:t>where</a:t>
            </a:r>
            <a:r>
              <a:rPr dirty="0" sz="1000" spc="-30">
                <a:solidFill>
                  <a:srgbClr val="231F20"/>
                </a:solidFill>
                <a:latin typeface="TeXGyrePagella"/>
                <a:cs typeface="TeXGyrePagella"/>
              </a:rPr>
              <a:t> </a:t>
            </a:r>
            <a:r>
              <a:rPr dirty="0" sz="1000">
                <a:solidFill>
                  <a:srgbClr val="231F20"/>
                </a:solidFill>
                <a:latin typeface="TeXGyrePagella"/>
                <a:cs typeface="TeXGyrePagella"/>
              </a:rPr>
              <a:t>six</a:t>
            </a:r>
            <a:r>
              <a:rPr dirty="0" sz="1000" spc="-30">
                <a:solidFill>
                  <a:srgbClr val="231F20"/>
                </a:solidFill>
                <a:latin typeface="TeXGyrePagella"/>
                <a:cs typeface="TeXGyrePagella"/>
              </a:rPr>
              <a:t> </a:t>
            </a:r>
            <a:r>
              <a:rPr dirty="0" sz="1000">
                <a:solidFill>
                  <a:srgbClr val="231F20"/>
                </a:solidFill>
                <a:latin typeface="TeXGyrePagella"/>
                <a:cs typeface="TeXGyrePagella"/>
              </a:rPr>
              <a:t>consecutive</a:t>
            </a:r>
            <a:r>
              <a:rPr dirty="0" sz="1000" spc="-20">
                <a:solidFill>
                  <a:srgbClr val="231F20"/>
                </a:solidFill>
                <a:latin typeface="TeXGyrePagella"/>
                <a:cs typeface="TeXGyrePagella"/>
              </a:rPr>
              <a:t> </a:t>
            </a:r>
            <a:r>
              <a:rPr dirty="0" sz="1000">
                <a:solidFill>
                  <a:srgbClr val="231F20"/>
                </a:solidFill>
                <a:latin typeface="TeXGyrePagella"/>
                <a:cs typeface="TeXGyrePagella"/>
              </a:rPr>
              <a:t>words</a:t>
            </a:r>
            <a:r>
              <a:rPr dirty="0" sz="1000" spc="-30">
                <a:solidFill>
                  <a:srgbClr val="231F20"/>
                </a:solidFill>
                <a:latin typeface="TeXGyrePagella"/>
                <a:cs typeface="TeXGyrePagella"/>
              </a:rPr>
              <a:t> </a:t>
            </a:r>
            <a:r>
              <a:rPr dirty="0" sz="1000">
                <a:solidFill>
                  <a:srgbClr val="231F20"/>
                </a:solidFill>
                <a:latin typeface="TeXGyrePagella"/>
                <a:cs typeface="TeXGyrePagella"/>
              </a:rPr>
              <a:t>are</a:t>
            </a:r>
            <a:r>
              <a:rPr dirty="0" sz="1000" spc="-30">
                <a:solidFill>
                  <a:srgbClr val="231F20"/>
                </a:solidFill>
                <a:latin typeface="TeXGyrePagella"/>
                <a:cs typeface="TeXGyrePagella"/>
              </a:rPr>
              <a:t> </a:t>
            </a:r>
            <a:r>
              <a:rPr dirty="0" sz="1000">
                <a:solidFill>
                  <a:srgbClr val="231F20"/>
                </a:solidFill>
                <a:latin typeface="TeXGyrePagella"/>
                <a:cs typeface="TeXGyrePagella"/>
              </a:rPr>
              <a:t>copied  or</a:t>
            </a:r>
            <a:r>
              <a:rPr dirty="0" sz="1000" spc="-105">
                <a:solidFill>
                  <a:srgbClr val="231F20"/>
                </a:solidFill>
                <a:latin typeface="TeXGyrePagella"/>
                <a:cs typeface="TeXGyrePagella"/>
              </a:rPr>
              <a:t> </a:t>
            </a:r>
            <a:r>
              <a:rPr dirty="0" sz="1000">
                <a:solidFill>
                  <a:srgbClr val="231F20"/>
                </a:solidFill>
                <a:latin typeface="TeXGyrePagella"/>
                <a:cs typeface="TeXGyrePagella"/>
              </a:rPr>
              <a:t>seven</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eleven</a:t>
            </a:r>
            <a:r>
              <a:rPr dirty="0" sz="1000" spc="-90">
                <a:solidFill>
                  <a:srgbClr val="231F20"/>
                </a:solidFill>
                <a:latin typeface="TeXGyrePagella"/>
                <a:cs typeface="TeXGyrePagella"/>
              </a:rPr>
              <a:t> </a:t>
            </a:r>
            <a:r>
              <a:rPr dirty="0" sz="1000">
                <a:solidFill>
                  <a:srgbClr val="231F20"/>
                </a:solidFill>
                <a:latin typeface="TeXGyrePagella"/>
                <a:cs typeface="TeXGyrePagella"/>
              </a:rPr>
              <a:t>words</a:t>
            </a:r>
            <a:r>
              <a:rPr dirty="0" sz="1000" spc="-95">
                <a:solidFill>
                  <a:srgbClr val="231F20"/>
                </a:solidFill>
                <a:latin typeface="TeXGyrePagella"/>
                <a:cs typeface="TeXGyrePagella"/>
              </a:rPr>
              <a:t> </a:t>
            </a:r>
            <a:r>
              <a:rPr dirty="0" sz="1000">
                <a:solidFill>
                  <a:srgbClr val="231F20"/>
                </a:solidFill>
                <a:latin typeface="TeXGyrePagella"/>
                <a:cs typeface="TeXGyrePagella"/>
              </a:rPr>
              <a:t>are</a:t>
            </a:r>
            <a:r>
              <a:rPr dirty="0" sz="1000" spc="-105">
                <a:solidFill>
                  <a:srgbClr val="231F20"/>
                </a:solidFill>
                <a:latin typeface="TeXGyrePagella"/>
                <a:cs typeface="TeXGyrePagella"/>
              </a:rPr>
              <a:t> </a:t>
            </a:r>
            <a:r>
              <a:rPr dirty="0" sz="1000">
                <a:solidFill>
                  <a:srgbClr val="231F20"/>
                </a:solidFill>
                <a:latin typeface="TeXGyrePagella"/>
                <a:cs typeface="TeXGyrePagella"/>
              </a:rPr>
              <a:t>overlapping</a:t>
            </a:r>
            <a:r>
              <a:rPr dirty="0" sz="1000" spc="-80">
                <a:solidFill>
                  <a:srgbClr val="231F20"/>
                </a:solidFill>
                <a:latin typeface="TeXGyrePagella"/>
                <a:cs typeface="TeXGyrePagella"/>
              </a:rPr>
              <a:t> </a:t>
            </a:r>
            <a:r>
              <a:rPr dirty="0" sz="1000">
                <a:solidFill>
                  <a:srgbClr val="231F20"/>
                </a:solidFill>
                <a:latin typeface="TeXGyrePagella"/>
                <a:cs typeface="TeXGyrePagella"/>
              </a:rPr>
              <a:t>set</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30</a:t>
            </a:r>
            <a:r>
              <a:rPr dirty="0" sz="1000" spc="-100">
                <a:solidFill>
                  <a:srgbClr val="231F20"/>
                </a:solidFill>
                <a:latin typeface="TeXGyrePagella"/>
                <a:cs typeface="TeXGyrePagella"/>
              </a:rPr>
              <a:t> </a:t>
            </a:r>
            <a:r>
              <a:rPr dirty="0" sz="1000">
                <a:solidFill>
                  <a:srgbClr val="231F20"/>
                </a:solidFill>
                <a:latin typeface="TeXGyrePagella"/>
                <a:cs typeface="TeXGyrePagella"/>
              </a:rPr>
              <a:t>letters.</a:t>
            </a:r>
            <a:endParaRPr sz="1000">
              <a:latin typeface="TeXGyrePagella"/>
              <a:cs typeface="TeXGyrePagella"/>
            </a:endParaRPr>
          </a:p>
          <a:p>
            <a:pPr algn="just" marL="302260" marR="5080" indent="-289560">
              <a:lnSpc>
                <a:spcPct val="131100"/>
              </a:lnSpc>
              <a:buFont typeface="TeXGyrePagella"/>
              <a:buChar char="•"/>
              <a:tabLst>
                <a:tab pos="299085" algn="l"/>
              </a:tabLst>
            </a:pPr>
            <a:r>
              <a:rPr dirty="0" sz="1000" b="1">
                <a:solidFill>
                  <a:srgbClr val="231F20"/>
                </a:solidFill>
                <a:latin typeface="TeXGyrePagella"/>
                <a:cs typeface="TeXGyrePagella"/>
              </a:rPr>
              <a:t>Professional competence: </a:t>
            </a:r>
            <a:r>
              <a:rPr dirty="0" sz="1000">
                <a:solidFill>
                  <a:srgbClr val="231F20"/>
                </a:solidFill>
                <a:latin typeface="TeXGyrePagella"/>
                <a:cs typeface="TeXGyrePagella"/>
              </a:rPr>
              <a:t>The broad professional knowledge, attitude and skills required</a:t>
            </a:r>
            <a:r>
              <a:rPr dirty="0" sz="1000" spc="-90">
                <a:solidFill>
                  <a:srgbClr val="231F20"/>
                </a:solidFill>
                <a:latin typeface="TeXGyrePagella"/>
                <a:cs typeface="TeXGyrePagella"/>
              </a:rPr>
              <a:t> </a:t>
            </a:r>
            <a:r>
              <a:rPr dirty="0" sz="1000">
                <a:solidFill>
                  <a:srgbClr val="231F20"/>
                </a:solidFill>
                <a:latin typeface="TeXGyrePagella"/>
                <a:cs typeface="TeXGyrePagella"/>
              </a:rPr>
              <a:t>in  order</a:t>
            </a:r>
            <a:r>
              <a:rPr dirty="0" sz="1000" spc="-100">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work</a:t>
            </a:r>
            <a:r>
              <a:rPr dirty="0" sz="1000" spc="-9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a</a:t>
            </a:r>
            <a:r>
              <a:rPr dirty="0" sz="1000" spc="-100">
                <a:solidFill>
                  <a:srgbClr val="231F20"/>
                </a:solidFill>
                <a:latin typeface="TeXGyrePagella"/>
                <a:cs typeface="TeXGyrePagella"/>
              </a:rPr>
              <a:t> </a:t>
            </a:r>
            <a:r>
              <a:rPr dirty="0" sz="1000">
                <a:solidFill>
                  <a:srgbClr val="231F20"/>
                </a:solidFill>
                <a:latin typeface="TeXGyrePagella"/>
                <a:cs typeface="TeXGyrePagella"/>
              </a:rPr>
              <a:t>specialized</a:t>
            </a:r>
            <a:r>
              <a:rPr dirty="0" sz="1000" spc="-85">
                <a:solidFill>
                  <a:srgbClr val="231F20"/>
                </a:solidFill>
                <a:latin typeface="TeXGyrePagella"/>
                <a:cs typeface="TeXGyrePagella"/>
              </a:rPr>
              <a:t> </a:t>
            </a:r>
            <a:r>
              <a:rPr dirty="0" sz="1000">
                <a:solidFill>
                  <a:srgbClr val="231F20"/>
                </a:solidFill>
                <a:latin typeface="TeXGyrePagella"/>
                <a:cs typeface="TeXGyrePagella"/>
              </a:rPr>
              <a:t>area</a:t>
            </a:r>
            <a:r>
              <a:rPr dirty="0" sz="1000" spc="-10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profession.</a:t>
            </a:r>
            <a:endParaRPr sz="1000">
              <a:latin typeface="TeXGyrePagella"/>
              <a:cs typeface="TeXGyrePagella"/>
            </a:endParaRPr>
          </a:p>
          <a:p>
            <a:pPr algn="just" marL="302260" marR="6350" indent="-289560">
              <a:lnSpc>
                <a:spcPct val="131100"/>
              </a:lnSpc>
              <a:buFont typeface="TeXGyrePagella"/>
              <a:buChar char="•"/>
              <a:tabLst>
                <a:tab pos="299085" algn="l"/>
              </a:tabLst>
            </a:pPr>
            <a:r>
              <a:rPr dirty="0" sz="1000" b="1">
                <a:solidFill>
                  <a:srgbClr val="231F20"/>
                </a:solidFill>
                <a:latin typeface="TeXGyrePagella"/>
                <a:cs typeface="TeXGyrePagella"/>
              </a:rPr>
              <a:t>Research</a:t>
            </a:r>
            <a:r>
              <a:rPr dirty="0" sz="1000" spc="-75" b="1">
                <a:solidFill>
                  <a:srgbClr val="231F20"/>
                </a:solidFill>
                <a:latin typeface="TeXGyrePagella"/>
                <a:cs typeface="TeXGyrePagella"/>
              </a:rPr>
              <a:t> </a:t>
            </a:r>
            <a:r>
              <a:rPr dirty="0" sz="1000" b="1">
                <a:solidFill>
                  <a:srgbClr val="231F20"/>
                </a:solidFill>
                <a:latin typeface="TeXGyrePagella"/>
                <a:cs typeface="TeXGyrePagella"/>
              </a:rPr>
              <a:t>document:</a:t>
            </a:r>
            <a:r>
              <a:rPr dirty="0" sz="1000" spc="-75" b="1">
                <a:solidFill>
                  <a:srgbClr val="231F20"/>
                </a:solidFill>
                <a:latin typeface="TeXGyrePagella"/>
                <a:cs typeface="TeXGyrePagella"/>
              </a:rPr>
              <a:t> </a:t>
            </a:r>
            <a:r>
              <a:rPr dirty="0" sz="1000">
                <a:solidFill>
                  <a:srgbClr val="231F20"/>
                </a:solidFill>
                <a:latin typeface="TeXGyrePagella"/>
                <a:cs typeface="TeXGyrePagella"/>
              </a:rPr>
              <a:t>Any</a:t>
            </a:r>
            <a:r>
              <a:rPr dirty="0" sz="1000" spc="-8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75">
                <a:solidFill>
                  <a:srgbClr val="231F20"/>
                </a:solidFill>
                <a:latin typeface="TeXGyrePagella"/>
                <a:cs typeface="TeXGyrePagella"/>
              </a:rPr>
              <a:t> </a:t>
            </a:r>
            <a:r>
              <a:rPr dirty="0" sz="1000">
                <a:solidFill>
                  <a:srgbClr val="231F20"/>
                </a:solidFill>
                <a:latin typeface="TeXGyrePagella"/>
                <a:cs typeface="TeXGyrePagella"/>
              </a:rPr>
              <a:t>manuscript,</a:t>
            </a:r>
            <a:r>
              <a:rPr dirty="0" sz="1000" spc="-7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75">
                <a:solidFill>
                  <a:srgbClr val="231F20"/>
                </a:solidFill>
                <a:latin typeface="TeXGyrePagella"/>
                <a:cs typeface="TeXGyrePagella"/>
              </a:rPr>
              <a:t> </a:t>
            </a:r>
            <a:r>
              <a:rPr dirty="0" sz="1000">
                <a:solidFill>
                  <a:srgbClr val="231F20"/>
                </a:solidFill>
                <a:latin typeface="TeXGyrePagella"/>
                <a:cs typeface="TeXGyrePagella"/>
              </a:rPr>
              <a:t>paper,</a:t>
            </a:r>
            <a:r>
              <a:rPr dirty="0" sz="1000" spc="-80">
                <a:solidFill>
                  <a:srgbClr val="231F20"/>
                </a:solidFill>
                <a:latin typeface="TeXGyrePagella"/>
                <a:cs typeface="TeXGyrePagella"/>
              </a:rPr>
              <a:t> </a:t>
            </a:r>
            <a:r>
              <a:rPr dirty="0" sz="1000">
                <a:solidFill>
                  <a:srgbClr val="231F20"/>
                </a:solidFill>
                <a:latin typeface="TeXGyrePagella"/>
                <a:cs typeface="TeXGyrePagella"/>
              </a:rPr>
              <a:t>conference</a:t>
            </a:r>
            <a:r>
              <a:rPr dirty="0" sz="1000" spc="-70">
                <a:solidFill>
                  <a:srgbClr val="231F20"/>
                </a:solidFill>
                <a:latin typeface="TeXGyrePagella"/>
                <a:cs typeface="TeXGyrePagella"/>
              </a:rPr>
              <a:t> </a:t>
            </a:r>
            <a:r>
              <a:rPr dirty="0" sz="1000">
                <a:solidFill>
                  <a:srgbClr val="231F20"/>
                </a:solidFill>
                <a:latin typeface="TeXGyrePagella"/>
                <a:cs typeface="TeXGyrePagella"/>
              </a:rPr>
              <a:t>paper,</a:t>
            </a:r>
            <a:r>
              <a:rPr dirty="0" sz="1000" spc="-80">
                <a:solidFill>
                  <a:srgbClr val="231F20"/>
                </a:solidFill>
                <a:latin typeface="TeXGyrePagella"/>
                <a:cs typeface="TeXGyrePagella"/>
              </a:rPr>
              <a:t> </a:t>
            </a:r>
            <a:r>
              <a:rPr dirty="0" sz="1000">
                <a:solidFill>
                  <a:srgbClr val="231F20"/>
                </a:solidFill>
                <a:latin typeface="TeXGyrePagella"/>
                <a:cs typeface="TeXGyrePagella"/>
              </a:rPr>
              <a:t>oral</a:t>
            </a:r>
            <a:r>
              <a:rPr dirty="0" sz="1000" spc="-85">
                <a:solidFill>
                  <a:srgbClr val="231F20"/>
                </a:solidFill>
                <a:latin typeface="TeXGyrePagella"/>
                <a:cs typeface="TeXGyrePagella"/>
              </a:rPr>
              <a:t> </a:t>
            </a:r>
            <a:r>
              <a:rPr dirty="0" sz="1000">
                <a:solidFill>
                  <a:srgbClr val="231F20"/>
                </a:solidFill>
                <a:latin typeface="TeXGyrePagella"/>
                <a:cs typeface="TeXGyrePagella"/>
              </a:rPr>
              <a:t>presen-  tation, case studies, abstract, monographs, books, dissemination report, scientiﬁc articles,  magazines, newspaper or any other scientiﬁc document (such as Ph.D/MD/M.Sc  Dissertation/thesis</a:t>
            </a:r>
            <a:r>
              <a:rPr dirty="0" sz="1000" spc="-7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any</a:t>
            </a:r>
            <a:r>
              <a:rPr dirty="0" sz="1000" spc="-105">
                <a:solidFill>
                  <a:srgbClr val="231F20"/>
                </a:solidFill>
                <a:latin typeface="TeXGyrePagella"/>
                <a:cs typeface="TeXGyrePagella"/>
              </a:rPr>
              <a:t> </a:t>
            </a:r>
            <a:r>
              <a:rPr dirty="0" sz="1000">
                <a:solidFill>
                  <a:srgbClr val="231F20"/>
                </a:solidFill>
                <a:latin typeface="TeXGyrePagella"/>
                <a:cs typeface="TeXGyrePagella"/>
              </a:rPr>
              <a:t>other)</a:t>
            </a:r>
            <a:r>
              <a:rPr dirty="0" sz="1000" spc="-90">
                <a:solidFill>
                  <a:srgbClr val="231F20"/>
                </a:solidFill>
                <a:latin typeface="TeXGyrePagella"/>
                <a:cs typeface="TeXGyrePagella"/>
              </a:rPr>
              <a:t> </a:t>
            </a:r>
            <a:r>
              <a:rPr dirty="0" sz="1000">
                <a:solidFill>
                  <a:srgbClr val="231F20"/>
                </a:solidFill>
                <a:latin typeface="TeXGyrePagella"/>
                <a:cs typeface="TeXGyrePagella"/>
              </a:rPr>
              <a:t>that</a:t>
            </a:r>
            <a:r>
              <a:rPr dirty="0" sz="1000" spc="-95">
                <a:solidFill>
                  <a:srgbClr val="231F20"/>
                </a:solidFill>
                <a:latin typeface="TeXGyrePagella"/>
                <a:cs typeface="TeXGyrePagella"/>
              </a:rPr>
              <a:t> </a:t>
            </a:r>
            <a:r>
              <a:rPr dirty="0" sz="1000">
                <a:solidFill>
                  <a:srgbClr val="231F20"/>
                </a:solidFill>
                <a:latin typeface="TeXGyrePagella"/>
                <a:cs typeface="TeXGyrePagella"/>
              </a:rPr>
              <a:t>is</a:t>
            </a:r>
            <a:r>
              <a:rPr dirty="0" sz="1000" spc="-10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disseminated</a:t>
            </a:r>
            <a:r>
              <a:rPr dirty="0" sz="1000" spc="-80">
                <a:solidFill>
                  <a:srgbClr val="231F20"/>
                </a:solidFill>
                <a:latin typeface="TeXGyrePagella"/>
                <a:cs typeface="TeXGyrePagella"/>
              </a:rPr>
              <a:t> </a:t>
            </a:r>
            <a:r>
              <a:rPr dirty="0" sz="1000">
                <a:solidFill>
                  <a:srgbClr val="231F20"/>
                </a:solidFill>
                <a:latin typeface="TeXGyrePagella"/>
                <a:cs typeface="TeXGyrePagella"/>
              </a:rPr>
              <a:t>outside</a:t>
            </a:r>
            <a:r>
              <a:rPr dirty="0" sz="1000" spc="-9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institute.</a:t>
            </a:r>
            <a:endParaRPr sz="1000">
              <a:latin typeface="TeXGyrePagella"/>
              <a:cs typeface="TeXGyrePagella"/>
            </a:endParaRPr>
          </a:p>
          <a:p>
            <a:pPr algn="just" marL="302260" marR="7620" indent="-289560">
              <a:lnSpc>
                <a:spcPct val="131100"/>
              </a:lnSpc>
              <a:buFont typeface="TeXGyrePagella"/>
              <a:buChar char="•"/>
              <a:tabLst>
                <a:tab pos="299085" algn="l"/>
              </a:tabLst>
            </a:pPr>
            <a:r>
              <a:rPr dirty="0" sz="1000" b="1">
                <a:solidFill>
                  <a:srgbClr val="231F20"/>
                </a:solidFill>
                <a:latin typeface="TeXGyrePagella"/>
                <a:cs typeface="TeXGyrePagella"/>
              </a:rPr>
              <a:t>Research integrity: </a:t>
            </a:r>
            <a:r>
              <a:rPr dirty="0" sz="1000">
                <a:solidFill>
                  <a:srgbClr val="231F20"/>
                </a:solidFill>
                <a:latin typeface="TeXGyrePagella"/>
                <a:cs typeface="TeXGyrePagella"/>
              </a:rPr>
              <a:t>An active adherence to the ethical principles and professional standards  essential</a:t>
            </a:r>
            <a:r>
              <a:rPr dirty="0" sz="1000" spc="-90">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responsible</a:t>
            </a:r>
            <a:r>
              <a:rPr dirty="0" sz="1000" spc="-85">
                <a:solidFill>
                  <a:srgbClr val="231F20"/>
                </a:solidFill>
                <a:latin typeface="TeXGyrePagella"/>
                <a:cs typeface="TeXGyrePagella"/>
              </a:rPr>
              <a:t> </a:t>
            </a:r>
            <a:r>
              <a:rPr dirty="0" sz="1000">
                <a:solidFill>
                  <a:srgbClr val="231F20"/>
                </a:solidFill>
                <a:latin typeface="TeXGyrePagella"/>
                <a:cs typeface="TeXGyrePagella"/>
              </a:rPr>
              <a:t>conduct</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research.</a:t>
            </a:r>
            <a:endParaRPr sz="1000">
              <a:latin typeface="TeXGyrePagella"/>
              <a:cs typeface="TeXGyrePagella"/>
            </a:endParaRPr>
          </a:p>
          <a:p>
            <a:pPr algn="just" marL="302260" marR="5080" indent="-289560">
              <a:lnSpc>
                <a:spcPct val="131100"/>
              </a:lnSpc>
              <a:buFont typeface="TeXGyrePagella"/>
              <a:buChar char="•"/>
              <a:tabLst>
                <a:tab pos="299085" algn="l"/>
              </a:tabLst>
            </a:pPr>
            <a:r>
              <a:rPr dirty="0" sz="1000" b="1">
                <a:solidFill>
                  <a:srgbClr val="231F20"/>
                </a:solidFill>
                <a:latin typeface="TeXGyrePagella"/>
                <a:cs typeface="TeXGyrePagella"/>
              </a:rPr>
              <a:t>Research misconduct: </a:t>
            </a:r>
            <a:r>
              <a:rPr dirty="0" sz="1000">
                <a:solidFill>
                  <a:srgbClr val="231F20"/>
                </a:solidFill>
                <a:latin typeface="TeXGyrePagella"/>
                <a:cs typeface="TeXGyrePagella"/>
              </a:rPr>
              <a:t>Fabrication, falsiﬁcation, or plagiarism in proposing, performing, or  reviewing</a:t>
            </a:r>
            <a:r>
              <a:rPr dirty="0" sz="1000" spc="-9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85">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reporting</a:t>
            </a:r>
            <a:r>
              <a:rPr dirty="0" sz="1000" spc="-8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0">
                <a:solidFill>
                  <a:srgbClr val="231F20"/>
                </a:solidFill>
                <a:latin typeface="TeXGyrePagella"/>
                <a:cs typeface="TeXGyrePagella"/>
              </a:rPr>
              <a:t> </a:t>
            </a:r>
            <a:r>
              <a:rPr dirty="0" sz="1000">
                <a:solidFill>
                  <a:srgbClr val="231F20"/>
                </a:solidFill>
                <a:latin typeface="TeXGyrePagella"/>
                <a:cs typeface="TeXGyrePagella"/>
              </a:rPr>
              <a:t>results.</a:t>
            </a:r>
            <a:endParaRPr sz="1000">
              <a:latin typeface="TeXGyrePagella"/>
              <a:cs typeface="TeXGyrePagella"/>
            </a:endParaRPr>
          </a:p>
          <a:p>
            <a:pPr algn="just" marL="301625" marR="5715" indent="-289560">
              <a:lnSpc>
                <a:spcPct val="131100"/>
              </a:lnSpc>
              <a:buFont typeface="TeXGyrePagella"/>
              <a:buChar char="•"/>
              <a:tabLst>
                <a:tab pos="298450" algn="l"/>
              </a:tabLst>
            </a:pPr>
            <a:r>
              <a:rPr dirty="0" sz="1000" b="1">
                <a:solidFill>
                  <a:srgbClr val="231F20"/>
                </a:solidFill>
                <a:latin typeface="TeXGyrePagella"/>
                <a:cs typeface="TeXGyrePagella"/>
              </a:rPr>
              <a:t>Transparency:</a:t>
            </a:r>
            <a:r>
              <a:rPr dirty="0" sz="1000" spc="-60" b="1">
                <a:solidFill>
                  <a:srgbClr val="231F20"/>
                </a:solidFill>
                <a:latin typeface="TeXGyrePagella"/>
                <a:cs typeface="TeXGyrePagella"/>
              </a:rPr>
              <a:t> </a:t>
            </a:r>
            <a:r>
              <a:rPr dirty="0" sz="1000">
                <a:solidFill>
                  <a:srgbClr val="231F20"/>
                </a:solidFill>
                <a:latin typeface="TeXGyrePagella"/>
                <a:cs typeface="TeXGyrePagella"/>
              </a:rPr>
              <a:t>An</a:t>
            </a:r>
            <a:r>
              <a:rPr dirty="0" sz="1000" spc="-80">
                <a:solidFill>
                  <a:srgbClr val="231F20"/>
                </a:solidFill>
                <a:latin typeface="TeXGyrePagella"/>
                <a:cs typeface="TeXGyrePagella"/>
              </a:rPr>
              <a:t> </a:t>
            </a:r>
            <a:r>
              <a:rPr dirty="0" sz="1000">
                <a:solidFill>
                  <a:srgbClr val="231F20"/>
                </a:solidFill>
                <a:latin typeface="TeXGyrePagella"/>
                <a:cs typeface="TeXGyrePagella"/>
              </a:rPr>
              <a:t>intentional</a:t>
            </a:r>
            <a:r>
              <a:rPr dirty="0" sz="1000" spc="-60">
                <a:solidFill>
                  <a:srgbClr val="231F20"/>
                </a:solidFill>
                <a:latin typeface="TeXGyrePagella"/>
                <a:cs typeface="TeXGyrePagella"/>
              </a:rPr>
              <a:t> </a:t>
            </a:r>
            <a:r>
              <a:rPr dirty="0" sz="1000">
                <a:solidFill>
                  <a:srgbClr val="231F20"/>
                </a:solidFill>
                <a:latin typeface="TeXGyrePagella"/>
                <a:cs typeface="TeXGyrePagella"/>
              </a:rPr>
              <a:t>openness,</a:t>
            </a:r>
            <a:r>
              <a:rPr dirty="0" sz="1000" spc="-65">
                <a:solidFill>
                  <a:srgbClr val="231F20"/>
                </a:solidFill>
                <a:latin typeface="TeXGyrePagella"/>
                <a:cs typeface="TeXGyrePagella"/>
              </a:rPr>
              <a:t> </a:t>
            </a:r>
            <a:r>
              <a:rPr dirty="0" sz="1000">
                <a:solidFill>
                  <a:srgbClr val="231F20"/>
                </a:solidFill>
                <a:latin typeface="TeXGyrePagella"/>
                <a:cs typeface="TeXGyrePagella"/>
              </a:rPr>
              <a:t>communication</a:t>
            </a:r>
            <a:r>
              <a:rPr dirty="0" sz="1000" spc="-60">
                <a:solidFill>
                  <a:srgbClr val="231F20"/>
                </a:solidFill>
                <a:latin typeface="TeXGyrePagella"/>
                <a:cs typeface="TeXGyrePagella"/>
              </a:rPr>
              <a:t> </a:t>
            </a:r>
            <a:r>
              <a:rPr dirty="0" sz="1000">
                <a:solidFill>
                  <a:srgbClr val="231F20"/>
                </a:solidFill>
                <a:latin typeface="TeXGyrePagella"/>
                <a:cs typeface="TeXGyrePagella"/>
              </a:rPr>
              <a:t>and</a:t>
            </a:r>
            <a:r>
              <a:rPr dirty="0" sz="1000" spc="-80">
                <a:solidFill>
                  <a:srgbClr val="231F20"/>
                </a:solidFill>
                <a:latin typeface="TeXGyrePagella"/>
                <a:cs typeface="TeXGyrePagella"/>
              </a:rPr>
              <a:t> </a:t>
            </a:r>
            <a:r>
              <a:rPr dirty="0" sz="1000">
                <a:solidFill>
                  <a:srgbClr val="231F20"/>
                </a:solidFill>
                <a:latin typeface="TeXGyrePagella"/>
                <a:cs typeface="TeXGyrePagella"/>
              </a:rPr>
              <a:t>accountability</a:t>
            </a:r>
            <a:r>
              <a:rPr dirty="0" sz="1000" spc="-55">
                <a:solidFill>
                  <a:srgbClr val="231F20"/>
                </a:solidFill>
                <a:latin typeface="TeXGyrePagella"/>
                <a:cs typeface="TeXGyrePagella"/>
              </a:rPr>
              <a:t> </a:t>
            </a:r>
            <a:r>
              <a:rPr dirty="0" sz="1000">
                <a:solidFill>
                  <a:srgbClr val="231F20"/>
                </a:solidFill>
                <a:latin typeface="TeXGyrePagella"/>
                <a:cs typeface="TeXGyrePagella"/>
              </a:rPr>
              <a:t>operating</a:t>
            </a:r>
            <a:r>
              <a:rPr dirty="0" sz="1000" spc="-65">
                <a:solidFill>
                  <a:srgbClr val="231F20"/>
                </a:solidFill>
                <a:latin typeface="TeXGyrePagella"/>
                <a:cs typeface="TeXGyrePagella"/>
              </a:rPr>
              <a:t> </a:t>
            </a:r>
            <a:r>
              <a:rPr dirty="0" sz="1000">
                <a:solidFill>
                  <a:srgbClr val="231F20"/>
                </a:solidFill>
                <a:latin typeface="TeXGyrePagella"/>
                <a:cs typeface="TeXGyrePagella"/>
              </a:rPr>
              <a:t>in</a:t>
            </a:r>
            <a:r>
              <a:rPr dirty="0" sz="1000" spc="-80">
                <a:solidFill>
                  <a:srgbClr val="231F20"/>
                </a:solidFill>
                <a:latin typeface="TeXGyrePagella"/>
                <a:cs typeface="TeXGyrePagella"/>
              </a:rPr>
              <a:t> </a:t>
            </a:r>
            <a:r>
              <a:rPr dirty="0" sz="1000">
                <a:solidFill>
                  <a:srgbClr val="231F20"/>
                </a:solidFill>
                <a:latin typeface="TeXGyrePagella"/>
                <a:cs typeface="TeXGyrePagella"/>
              </a:rPr>
              <a:t>such  a</a:t>
            </a:r>
            <a:r>
              <a:rPr dirty="0" sz="1000" spc="-105">
                <a:solidFill>
                  <a:srgbClr val="231F20"/>
                </a:solidFill>
                <a:latin typeface="TeXGyrePagella"/>
                <a:cs typeface="TeXGyrePagella"/>
              </a:rPr>
              <a:t> </a:t>
            </a:r>
            <a:r>
              <a:rPr dirty="0" sz="1000">
                <a:solidFill>
                  <a:srgbClr val="231F20"/>
                </a:solidFill>
                <a:latin typeface="TeXGyrePagella"/>
                <a:cs typeface="TeXGyrePagella"/>
              </a:rPr>
              <a:t>way</a:t>
            </a:r>
            <a:r>
              <a:rPr dirty="0" sz="1000" spc="-100">
                <a:solidFill>
                  <a:srgbClr val="231F20"/>
                </a:solidFill>
                <a:latin typeface="TeXGyrePagella"/>
                <a:cs typeface="TeXGyrePagella"/>
              </a:rPr>
              <a:t> </a:t>
            </a:r>
            <a:r>
              <a:rPr dirty="0" sz="1000">
                <a:solidFill>
                  <a:srgbClr val="231F20"/>
                </a:solidFill>
                <a:latin typeface="TeXGyrePagella"/>
                <a:cs typeface="TeXGyrePagella"/>
              </a:rPr>
              <a:t>that</a:t>
            </a:r>
            <a:r>
              <a:rPr dirty="0" sz="1000" spc="-95">
                <a:solidFill>
                  <a:srgbClr val="231F20"/>
                </a:solidFill>
                <a:latin typeface="TeXGyrePagella"/>
                <a:cs typeface="TeXGyrePagella"/>
              </a:rPr>
              <a:t> </a:t>
            </a:r>
            <a:r>
              <a:rPr dirty="0" sz="1000">
                <a:solidFill>
                  <a:srgbClr val="231F20"/>
                </a:solidFill>
                <a:latin typeface="TeXGyrePagella"/>
                <a:cs typeface="TeXGyrePagella"/>
              </a:rPr>
              <a:t>it</a:t>
            </a:r>
            <a:r>
              <a:rPr dirty="0" sz="1000" spc="-100">
                <a:solidFill>
                  <a:srgbClr val="231F20"/>
                </a:solidFill>
                <a:latin typeface="TeXGyrePagella"/>
                <a:cs typeface="TeXGyrePagella"/>
              </a:rPr>
              <a:t> </a:t>
            </a:r>
            <a:r>
              <a:rPr dirty="0" sz="1000">
                <a:solidFill>
                  <a:srgbClr val="231F20"/>
                </a:solidFill>
                <a:latin typeface="TeXGyrePagella"/>
                <a:cs typeface="TeXGyrePagella"/>
              </a:rPr>
              <a:t>is</a:t>
            </a:r>
            <a:r>
              <a:rPr dirty="0" sz="1000" spc="-100">
                <a:solidFill>
                  <a:srgbClr val="231F20"/>
                </a:solidFill>
                <a:latin typeface="TeXGyrePagella"/>
                <a:cs typeface="TeXGyrePagella"/>
              </a:rPr>
              <a:t> </a:t>
            </a:r>
            <a:r>
              <a:rPr dirty="0" sz="1000">
                <a:solidFill>
                  <a:srgbClr val="231F20"/>
                </a:solidFill>
                <a:latin typeface="TeXGyrePagella"/>
                <a:cs typeface="TeXGyrePagella"/>
              </a:rPr>
              <a:t>easy</a:t>
            </a:r>
            <a:r>
              <a:rPr dirty="0" sz="1000" spc="-100">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others</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see</a:t>
            </a:r>
            <a:r>
              <a:rPr dirty="0" sz="1000" spc="-100">
                <a:solidFill>
                  <a:srgbClr val="231F20"/>
                </a:solidFill>
                <a:latin typeface="TeXGyrePagella"/>
                <a:cs typeface="TeXGyrePagella"/>
              </a:rPr>
              <a:t> </a:t>
            </a:r>
            <a:r>
              <a:rPr dirty="0" sz="1000">
                <a:solidFill>
                  <a:srgbClr val="231F20"/>
                </a:solidFill>
                <a:latin typeface="TeXGyrePagella"/>
                <a:cs typeface="TeXGyrePagella"/>
              </a:rPr>
              <a:t>what</a:t>
            </a:r>
            <a:r>
              <a:rPr dirty="0" sz="1000" spc="-100">
                <a:solidFill>
                  <a:srgbClr val="231F20"/>
                </a:solidFill>
                <a:latin typeface="TeXGyrePagella"/>
                <a:cs typeface="TeXGyrePagella"/>
              </a:rPr>
              <a:t> </a:t>
            </a:r>
            <a:r>
              <a:rPr dirty="0" sz="1000">
                <a:solidFill>
                  <a:srgbClr val="231F20"/>
                </a:solidFill>
                <a:latin typeface="TeXGyrePagella"/>
                <a:cs typeface="TeXGyrePagella"/>
              </a:rPr>
              <a:t>actions</a:t>
            </a:r>
            <a:r>
              <a:rPr dirty="0" sz="1000" spc="-90">
                <a:solidFill>
                  <a:srgbClr val="231F20"/>
                </a:solidFill>
                <a:latin typeface="TeXGyrePagella"/>
                <a:cs typeface="TeXGyrePagella"/>
              </a:rPr>
              <a:t> </a:t>
            </a:r>
            <a:r>
              <a:rPr dirty="0" sz="1000">
                <a:solidFill>
                  <a:srgbClr val="231F20"/>
                </a:solidFill>
                <a:latin typeface="TeXGyrePagella"/>
                <a:cs typeface="TeXGyrePagella"/>
              </a:rPr>
              <a:t>are</a:t>
            </a:r>
            <a:r>
              <a:rPr dirty="0" sz="1000" spc="-100">
                <a:solidFill>
                  <a:srgbClr val="231F20"/>
                </a:solidFill>
                <a:latin typeface="TeXGyrePagella"/>
                <a:cs typeface="TeXGyrePagella"/>
              </a:rPr>
              <a:t> </a:t>
            </a:r>
            <a:r>
              <a:rPr dirty="0" sz="1000">
                <a:solidFill>
                  <a:srgbClr val="231F20"/>
                </a:solidFill>
                <a:latin typeface="TeXGyrePagella"/>
                <a:cs typeface="TeXGyrePagella"/>
              </a:rPr>
              <a:t>performed.</a:t>
            </a:r>
            <a:endParaRPr sz="1000">
              <a:latin typeface="TeXGyrePagella"/>
              <a:cs typeface="TeXGyrePagella"/>
            </a:endParaRPr>
          </a:p>
        </p:txBody>
      </p:sp>
      <p:sp>
        <p:nvSpPr>
          <p:cNvPr id="8" name="object 8"/>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2</a:t>
            </a:r>
          </a:p>
        </p:txBody>
      </p:sp>
      <p:sp>
        <p:nvSpPr>
          <p:cNvPr id="9" name="object 9"/>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7" name="object 7"/>
          <p:cNvSpPr txBox="1"/>
          <p:nvPr/>
        </p:nvSpPr>
        <p:spPr>
          <a:xfrm>
            <a:off x="2929458" y="1027290"/>
            <a:ext cx="770255" cy="208279"/>
          </a:xfrm>
          <a:prstGeom prst="rect">
            <a:avLst/>
          </a:prstGeom>
        </p:spPr>
        <p:txBody>
          <a:bodyPr wrap="square" lIns="0" tIns="12700" rIns="0" bIns="0" rtlCol="0" vert="horz">
            <a:spAutoFit/>
          </a:bodyPr>
          <a:lstStyle/>
          <a:p>
            <a:pPr marL="12700">
              <a:lnSpc>
                <a:spcPct val="100000"/>
              </a:lnSpc>
              <a:spcBef>
                <a:spcPts val="100"/>
              </a:spcBef>
            </a:pPr>
            <a:r>
              <a:rPr dirty="0" u="sng" sz="1200" spc="-100" b="1">
                <a:solidFill>
                  <a:srgbClr val="231F20"/>
                </a:solidFill>
                <a:uFill>
                  <a:solidFill>
                    <a:srgbClr val="231F20"/>
                  </a:solidFill>
                </a:uFill>
                <a:latin typeface="Trebuchet MS"/>
                <a:cs typeface="Trebuchet MS"/>
              </a:rPr>
              <a:t>Annexure</a:t>
            </a:r>
            <a:r>
              <a:rPr dirty="0" u="sng" sz="1200" spc="65" b="1">
                <a:solidFill>
                  <a:srgbClr val="231F20"/>
                </a:solidFill>
                <a:uFill>
                  <a:solidFill>
                    <a:srgbClr val="231F20"/>
                  </a:solidFill>
                </a:uFill>
                <a:latin typeface="Trebuchet MS"/>
                <a:cs typeface="Trebuchet MS"/>
              </a:rPr>
              <a:t> </a:t>
            </a:r>
            <a:r>
              <a:rPr dirty="0" u="sng" sz="1200" spc="20" b="1">
                <a:solidFill>
                  <a:srgbClr val="231F20"/>
                </a:solidFill>
                <a:uFill>
                  <a:solidFill>
                    <a:srgbClr val="231F20"/>
                  </a:solidFill>
                </a:uFill>
                <a:latin typeface="Trebuchet MS"/>
                <a:cs typeface="Trebuchet MS"/>
              </a:rPr>
              <a:t>II</a:t>
            </a:r>
            <a:endParaRPr sz="1200">
              <a:latin typeface="Trebuchet MS"/>
              <a:cs typeface="Trebuchet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FDF1CD"/>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FDF1CD"/>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65718" y="1027290"/>
            <a:ext cx="5497830" cy="4739005"/>
          </a:xfrm>
          <a:prstGeom prst="rect">
            <a:avLst/>
          </a:prstGeom>
        </p:spPr>
        <p:txBody>
          <a:bodyPr wrap="square" lIns="0" tIns="12700" rIns="0" bIns="0" rtlCol="0" vert="horz">
            <a:spAutoFit/>
          </a:bodyPr>
          <a:lstStyle/>
          <a:p>
            <a:pPr algn="ctr" marL="7620">
              <a:lnSpc>
                <a:spcPct val="100000"/>
              </a:lnSpc>
              <a:spcBef>
                <a:spcPts val="100"/>
              </a:spcBef>
            </a:pPr>
            <a:r>
              <a:rPr dirty="0" u="sng" sz="1200" spc="-100" b="1">
                <a:solidFill>
                  <a:srgbClr val="231F20"/>
                </a:solidFill>
                <a:uFill>
                  <a:solidFill>
                    <a:srgbClr val="231F20"/>
                  </a:solidFill>
                </a:uFill>
                <a:latin typeface="Trebuchet MS"/>
                <a:cs typeface="Trebuchet MS"/>
              </a:rPr>
              <a:t>Annexure</a:t>
            </a:r>
            <a:r>
              <a:rPr dirty="0" u="sng" sz="1200" spc="135" b="1">
                <a:solidFill>
                  <a:srgbClr val="231F20"/>
                </a:solidFill>
                <a:uFill>
                  <a:solidFill>
                    <a:srgbClr val="231F20"/>
                  </a:solidFill>
                </a:uFill>
                <a:latin typeface="Trebuchet MS"/>
                <a:cs typeface="Trebuchet MS"/>
              </a:rPr>
              <a:t> </a:t>
            </a:r>
            <a:r>
              <a:rPr dirty="0" u="sng" sz="1200" spc="20" b="1">
                <a:solidFill>
                  <a:srgbClr val="231F20"/>
                </a:solidFill>
                <a:uFill>
                  <a:solidFill>
                    <a:srgbClr val="231F20"/>
                  </a:solidFill>
                </a:uFill>
                <a:latin typeface="Trebuchet MS"/>
                <a:cs typeface="Trebuchet MS"/>
              </a:rPr>
              <a:t>III</a:t>
            </a:r>
            <a:endParaRPr sz="1200">
              <a:latin typeface="Trebuchet MS"/>
              <a:cs typeface="Trebuchet MS"/>
            </a:endParaRPr>
          </a:p>
          <a:p>
            <a:pPr>
              <a:lnSpc>
                <a:spcPct val="100000"/>
              </a:lnSpc>
              <a:spcBef>
                <a:spcPts val="35"/>
              </a:spcBef>
            </a:pPr>
            <a:endParaRPr sz="1250">
              <a:latin typeface="Trebuchet MS"/>
              <a:cs typeface="Trebuchet MS"/>
            </a:endParaRPr>
          </a:p>
          <a:p>
            <a:pPr marL="12700">
              <a:lnSpc>
                <a:spcPct val="100000"/>
              </a:lnSpc>
            </a:pPr>
            <a:r>
              <a:rPr dirty="0" u="sng" sz="1000" b="1">
                <a:solidFill>
                  <a:srgbClr val="231F20"/>
                </a:solidFill>
                <a:uFill>
                  <a:solidFill>
                    <a:srgbClr val="231F20"/>
                  </a:solidFill>
                </a:uFill>
                <a:latin typeface="TeXGyrePagella"/>
                <a:cs typeface="TeXGyrePagella"/>
              </a:rPr>
              <a:t>Guidelines</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for</a:t>
            </a:r>
            <a:r>
              <a:rPr dirty="0" sz="1000" spc="-1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avoiding</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Plagiarism:</a:t>
            </a:r>
            <a:endParaRPr sz="1000">
              <a:latin typeface="TeXGyrePagella"/>
              <a:cs typeface="TeXGyrePagella"/>
            </a:endParaRPr>
          </a:p>
          <a:p>
            <a:pPr algn="just" marL="283210" marR="5080" indent="-270510">
              <a:lnSpc>
                <a:spcPts val="1570"/>
              </a:lnSpc>
              <a:spcBef>
                <a:spcPts val="95"/>
              </a:spcBef>
              <a:buChar char="•"/>
              <a:tabLst>
                <a:tab pos="291465" algn="l"/>
              </a:tabLst>
            </a:pPr>
            <a:r>
              <a:rPr dirty="0" sz="1000">
                <a:solidFill>
                  <a:srgbClr val="231F20"/>
                </a:solidFill>
                <a:latin typeface="TeXGyrePagella"/>
                <a:cs typeface="TeXGyrePagella"/>
              </a:rPr>
              <a:t>“Acknowledgement”</a:t>
            </a:r>
            <a:r>
              <a:rPr dirty="0" sz="1000" spc="-35">
                <a:solidFill>
                  <a:srgbClr val="231F20"/>
                </a:solidFill>
                <a:latin typeface="TeXGyrePagella"/>
                <a:cs typeface="TeXGyrePagella"/>
              </a:rPr>
              <a:t> </a:t>
            </a:r>
            <a:r>
              <a:rPr dirty="0" sz="1000">
                <a:solidFill>
                  <a:srgbClr val="231F20"/>
                </a:solidFill>
                <a:latin typeface="TeXGyrePagella"/>
                <a:cs typeface="TeXGyrePagella"/>
              </a:rPr>
              <a:t>is</a:t>
            </a:r>
            <a:r>
              <a:rPr dirty="0" sz="1000" spc="-65">
                <a:solidFill>
                  <a:srgbClr val="231F20"/>
                </a:solidFill>
                <a:latin typeface="TeXGyrePagella"/>
                <a:cs typeface="TeXGyrePagella"/>
              </a:rPr>
              <a:t> </a:t>
            </a:r>
            <a:r>
              <a:rPr dirty="0" sz="1000">
                <a:solidFill>
                  <a:srgbClr val="231F20"/>
                </a:solidFill>
                <a:latin typeface="TeXGyrePagella"/>
                <a:cs typeface="TeXGyrePagella"/>
              </a:rPr>
              <a:t>the</a:t>
            </a:r>
            <a:r>
              <a:rPr dirty="0" sz="1000" spc="-60">
                <a:solidFill>
                  <a:srgbClr val="231F20"/>
                </a:solidFill>
                <a:latin typeface="TeXGyrePagella"/>
                <a:cs typeface="TeXGyrePagella"/>
              </a:rPr>
              <a:t> </a:t>
            </a:r>
            <a:r>
              <a:rPr dirty="0" sz="1000">
                <a:solidFill>
                  <a:srgbClr val="231F20"/>
                </a:solidFill>
                <a:latin typeface="TeXGyrePagella"/>
                <a:cs typeface="TeXGyrePagella"/>
              </a:rPr>
              <a:t>ethically</a:t>
            </a:r>
            <a:r>
              <a:rPr dirty="0" sz="1000" spc="-55">
                <a:solidFill>
                  <a:srgbClr val="231F20"/>
                </a:solidFill>
                <a:latin typeface="TeXGyrePagella"/>
                <a:cs typeface="TeXGyrePagella"/>
              </a:rPr>
              <a:t> </a:t>
            </a:r>
            <a:r>
              <a:rPr dirty="0" sz="1000">
                <a:solidFill>
                  <a:srgbClr val="231F20"/>
                </a:solidFill>
                <a:latin typeface="TeXGyrePagella"/>
                <a:cs typeface="TeXGyrePagella"/>
              </a:rPr>
              <a:t>right</a:t>
            </a:r>
            <a:r>
              <a:rPr dirty="0" sz="1000" spc="-55">
                <a:solidFill>
                  <a:srgbClr val="231F20"/>
                </a:solidFill>
                <a:latin typeface="TeXGyrePagella"/>
                <a:cs typeface="TeXGyrePagella"/>
              </a:rPr>
              <a:t> </a:t>
            </a:r>
            <a:r>
              <a:rPr dirty="0" sz="1000">
                <a:solidFill>
                  <a:srgbClr val="231F20"/>
                </a:solidFill>
                <a:latin typeface="TeXGyrePagella"/>
                <a:cs typeface="TeXGyrePagella"/>
              </a:rPr>
              <a:t>manner</a:t>
            </a:r>
            <a:r>
              <a:rPr dirty="0" sz="1000" spc="-60">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crediting</a:t>
            </a:r>
            <a:r>
              <a:rPr dirty="0" sz="1000" spc="-55">
                <a:solidFill>
                  <a:srgbClr val="231F20"/>
                </a:solidFill>
                <a:latin typeface="TeXGyrePagella"/>
                <a:cs typeface="TeXGyrePagella"/>
              </a:rPr>
              <a:t> </a:t>
            </a:r>
            <a:r>
              <a:rPr dirty="0" sz="1000">
                <a:solidFill>
                  <a:srgbClr val="231F20"/>
                </a:solidFill>
                <a:latin typeface="TeXGyrePagella"/>
                <a:cs typeface="TeXGyrePagella"/>
              </a:rPr>
              <a:t>someone</a:t>
            </a:r>
            <a:r>
              <a:rPr dirty="0" sz="1000" spc="-55">
                <a:solidFill>
                  <a:srgbClr val="231F20"/>
                </a:solidFill>
                <a:latin typeface="TeXGyrePagella"/>
                <a:cs typeface="TeXGyrePagella"/>
              </a:rPr>
              <a:t> </a:t>
            </a:r>
            <a:r>
              <a:rPr dirty="0" sz="1000">
                <a:solidFill>
                  <a:srgbClr val="231F20"/>
                </a:solidFill>
                <a:latin typeface="TeXGyrePagella"/>
                <a:cs typeface="TeXGyrePagella"/>
              </a:rPr>
              <a:t>else’s</a:t>
            </a:r>
            <a:r>
              <a:rPr dirty="0" sz="1000" spc="-60">
                <a:solidFill>
                  <a:srgbClr val="231F20"/>
                </a:solidFill>
                <a:latin typeface="TeXGyrePagella"/>
                <a:cs typeface="TeXGyrePagella"/>
              </a:rPr>
              <a:t> </a:t>
            </a:r>
            <a:r>
              <a:rPr dirty="0" sz="1000">
                <a:solidFill>
                  <a:srgbClr val="231F20"/>
                </a:solidFill>
                <a:latin typeface="TeXGyrePagella"/>
                <a:cs typeface="TeXGyrePagella"/>
              </a:rPr>
              <a:t>work.</a:t>
            </a:r>
            <a:r>
              <a:rPr dirty="0" sz="1000" spc="-55">
                <a:solidFill>
                  <a:srgbClr val="231F20"/>
                </a:solidFill>
                <a:latin typeface="TeXGyrePagella"/>
                <a:cs typeface="TeXGyrePagella"/>
              </a:rPr>
              <a:t> </a:t>
            </a:r>
            <a:r>
              <a:rPr dirty="0" sz="1000">
                <a:solidFill>
                  <a:srgbClr val="231F20"/>
                </a:solidFill>
                <a:latin typeface="TeXGyrePagella"/>
                <a:cs typeface="TeXGyrePagella"/>
              </a:rPr>
              <a:t>In</a:t>
            </a:r>
            <a:r>
              <a:rPr dirty="0" sz="1000" spc="-65">
                <a:solidFill>
                  <a:srgbClr val="231F20"/>
                </a:solidFill>
                <a:latin typeface="TeXGyrePagella"/>
                <a:cs typeface="TeXGyrePagella"/>
              </a:rPr>
              <a:t> </a:t>
            </a:r>
            <a:r>
              <a:rPr dirty="0" sz="1000">
                <a:solidFill>
                  <a:srgbClr val="231F20"/>
                </a:solidFill>
                <a:latin typeface="TeXGyrePagella"/>
                <a:cs typeface="TeXGyrePagella"/>
              </a:rPr>
              <a:t>case</a:t>
            </a:r>
            <a:r>
              <a:rPr dirty="0" sz="1000" spc="-60">
                <a:solidFill>
                  <a:srgbClr val="231F20"/>
                </a:solidFill>
                <a:latin typeface="TeXGyrePagella"/>
                <a:cs typeface="TeXGyrePagella"/>
              </a:rPr>
              <a:t> </a:t>
            </a:r>
            <a:r>
              <a:rPr dirty="0" sz="1000">
                <a:solidFill>
                  <a:srgbClr val="231F20"/>
                </a:solidFill>
                <a:latin typeface="TeXGyrePagella"/>
                <a:cs typeface="TeXGyrePagella"/>
              </a:rPr>
              <a:t>of  verbatim</a:t>
            </a:r>
            <a:r>
              <a:rPr dirty="0" sz="1000" spc="-95">
                <a:solidFill>
                  <a:srgbClr val="231F20"/>
                </a:solidFill>
                <a:latin typeface="TeXGyrePagella"/>
                <a:cs typeface="TeXGyrePagella"/>
              </a:rPr>
              <a:t> </a:t>
            </a:r>
            <a:r>
              <a:rPr dirty="0" sz="1000">
                <a:solidFill>
                  <a:srgbClr val="231F20"/>
                </a:solidFill>
                <a:latin typeface="TeXGyrePagella"/>
                <a:cs typeface="TeXGyrePagella"/>
              </a:rPr>
              <a:t>text</a:t>
            </a:r>
            <a:r>
              <a:rPr dirty="0" sz="1000" spc="-100">
                <a:solidFill>
                  <a:srgbClr val="231F20"/>
                </a:solidFill>
                <a:latin typeface="TeXGyrePagella"/>
                <a:cs typeface="TeXGyrePagella"/>
              </a:rPr>
              <a:t> </a:t>
            </a:r>
            <a:r>
              <a:rPr dirty="0" sz="1000">
                <a:solidFill>
                  <a:srgbClr val="231F20"/>
                </a:solidFill>
                <a:latin typeface="TeXGyrePagella"/>
                <a:cs typeface="TeXGyrePagella"/>
              </a:rPr>
              <a:t>is</a:t>
            </a:r>
            <a:r>
              <a:rPr dirty="0" sz="1000" spc="-105">
                <a:solidFill>
                  <a:srgbClr val="231F20"/>
                </a:solidFill>
                <a:latin typeface="TeXGyrePagella"/>
                <a:cs typeface="TeXGyrePagella"/>
              </a:rPr>
              <a:t> </a:t>
            </a:r>
            <a:r>
              <a:rPr dirty="0" sz="1000">
                <a:solidFill>
                  <a:srgbClr val="231F20"/>
                </a:solidFill>
                <a:latin typeface="TeXGyrePagella"/>
                <a:cs typeface="TeXGyrePagella"/>
              </a:rPr>
              <a:t>being</a:t>
            </a:r>
            <a:r>
              <a:rPr dirty="0" sz="1000" spc="-100">
                <a:solidFill>
                  <a:srgbClr val="231F20"/>
                </a:solidFill>
                <a:latin typeface="TeXGyrePagella"/>
                <a:cs typeface="TeXGyrePagella"/>
              </a:rPr>
              <a:t> </a:t>
            </a:r>
            <a:r>
              <a:rPr dirty="0" sz="1000">
                <a:solidFill>
                  <a:srgbClr val="231F20"/>
                </a:solidFill>
                <a:latin typeface="TeXGyrePagella"/>
                <a:cs typeface="TeXGyrePagella"/>
              </a:rPr>
              <a:t>taken</a:t>
            </a:r>
            <a:r>
              <a:rPr dirty="0" sz="1000" spc="-105">
                <a:solidFill>
                  <a:srgbClr val="231F20"/>
                </a:solidFill>
                <a:latin typeface="TeXGyrePagella"/>
                <a:cs typeface="TeXGyrePagella"/>
              </a:rPr>
              <a:t> </a:t>
            </a:r>
            <a:r>
              <a:rPr dirty="0" sz="1000">
                <a:solidFill>
                  <a:srgbClr val="231F20"/>
                </a:solidFill>
                <a:latin typeface="TeXGyrePagella"/>
                <a:cs typeface="TeXGyrePagella"/>
              </a:rPr>
              <a:t>from</a:t>
            </a:r>
            <a:r>
              <a:rPr dirty="0" sz="1000" spc="-100">
                <a:solidFill>
                  <a:srgbClr val="231F20"/>
                </a:solidFill>
                <a:latin typeface="TeXGyrePagella"/>
                <a:cs typeface="TeXGyrePagella"/>
              </a:rPr>
              <a:t> </a:t>
            </a:r>
            <a:r>
              <a:rPr dirty="0" sz="1000">
                <a:solidFill>
                  <a:srgbClr val="231F20"/>
                </a:solidFill>
                <a:latin typeface="TeXGyrePagella"/>
                <a:cs typeface="TeXGyrePagella"/>
              </a:rPr>
              <a:t>another</a:t>
            </a:r>
            <a:r>
              <a:rPr dirty="0" sz="1000" spc="-95">
                <a:solidFill>
                  <a:srgbClr val="231F20"/>
                </a:solidFill>
                <a:latin typeface="TeXGyrePagella"/>
                <a:cs typeface="TeXGyrePagella"/>
              </a:rPr>
              <a:t> </a:t>
            </a:r>
            <a:r>
              <a:rPr dirty="0" sz="1000">
                <a:solidFill>
                  <a:srgbClr val="231F20"/>
                </a:solidFill>
                <a:latin typeface="TeXGyrePagella"/>
                <a:cs typeface="TeXGyrePagella"/>
              </a:rPr>
              <a:t>source,</a:t>
            </a:r>
            <a:r>
              <a:rPr dirty="0" sz="1000" spc="-95">
                <a:solidFill>
                  <a:srgbClr val="231F20"/>
                </a:solidFill>
                <a:latin typeface="TeXGyrePagella"/>
                <a:cs typeface="TeXGyrePagella"/>
              </a:rPr>
              <a:t> </a:t>
            </a:r>
            <a:r>
              <a:rPr dirty="0" sz="1000">
                <a:solidFill>
                  <a:srgbClr val="231F20"/>
                </a:solidFill>
                <a:latin typeface="TeXGyrePagella"/>
                <a:cs typeface="TeXGyrePagella"/>
              </a:rPr>
              <a:t>it</a:t>
            </a:r>
            <a:r>
              <a:rPr dirty="0" sz="1000" spc="-110">
                <a:solidFill>
                  <a:srgbClr val="231F20"/>
                </a:solidFill>
                <a:latin typeface="TeXGyrePagella"/>
                <a:cs typeface="TeXGyrePagella"/>
              </a:rPr>
              <a:t> </a:t>
            </a:r>
            <a:r>
              <a:rPr dirty="0" sz="1000">
                <a:solidFill>
                  <a:srgbClr val="231F20"/>
                </a:solidFill>
                <a:latin typeface="TeXGyrePagella"/>
                <a:cs typeface="TeXGyrePagella"/>
              </a:rPr>
              <a:t>must</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enclosed</a:t>
            </a:r>
            <a:r>
              <a:rPr dirty="0" sz="1000" spc="-95">
                <a:solidFill>
                  <a:srgbClr val="231F20"/>
                </a:solidFill>
                <a:latin typeface="TeXGyrePagella"/>
                <a:cs typeface="TeXGyrePagella"/>
              </a:rPr>
              <a:t> </a:t>
            </a:r>
            <a:r>
              <a:rPr dirty="0" sz="1000">
                <a:solidFill>
                  <a:srgbClr val="231F20"/>
                </a:solidFill>
                <a:latin typeface="TeXGyrePagella"/>
                <a:cs typeface="TeXGyrePagella"/>
              </a:rPr>
              <a:t>in</a:t>
            </a:r>
            <a:r>
              <a:rPr dirty="0" sz="1000" spc="-105">
                <a:solidFill>
                  <a:srgbClr val="231F20"/>
                </a:solidFill>
                <a:latin typeface="TeXGyrePagella"/>
                <a:cs typeface="TeXGyrePagella"/>
              </a:rPr>
              <a:t> </a:t>
            </a:r>
            <a:r>
              <a:rPr dirty="0" sz="1000">
                <a:solidFill>
                  <a:srgbClr val="231F20"/>
                </a:solidFill>
                <a:latin typeface="TeXGyrePagella"/>
                <a:cs typeface="TeXGyrePagella"/>
              </a:rPr>
              <a:t>quotation</a:t>
            </a:r>
            <a:r>
              <a:rPr dirty="0" sz="1000" spc="-95">
                <a:solidFill>
                  <a:srgbClr val="231F20"/>
                </a:solidFill>
                <a:latin typeface="TeXGyrePagella"/>
                <a:cs typeface="TeXGyrePagella"/>
              </a:rPr>
              <a:t> </a:t>
            </a:r>
            <a:r>
              <a:rPr dirty="0" sz="1000">
                <a:solidFill>
                  <a:srgbClr val="231F20"/>
                </a:solidFill>
                <a:latin typeface="TeXGyrePagella"/>
                <a:cs typeface="TeXGyrePagella"/>
              </a:rPr>
              <a:t>marks</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by  providing</a:t>
            </a:r>
            <a:r>
              <a:rPr dirty="0" sz="1000" spc="-90">
                <a:solidFill>
                  <a:srgbClr val="231F20"/>
                </a:solidFill>
                <a:latin typeface="TeXGyrePagella"/>
                <a:cs typeface="TeXGyrePagella"/>
              </a:rPr>
              <a:t> </a:t>
            </a:r>
            <a:r>
              <a:rPr dirty="0" sz="1000">
                <a:solidFill>
                  <a:srgbClr val="231F20"/>
                </a:solidFill>
                <a:latin typeface="TeXGyrePagella"/>
                <a:cs typeface="TeXGyrePagella"/>
              </a:rPr>
              <a:t>citation</a:t>
            </a:r>
            <a:r>
              <a:rPr dirty="0" sz="1000" spc="-90">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indicate</a:t>
            </a:r>
            <a:r>
              <a:rPr dirty="0" sz="1000" spc="-90">
                <a:solidFill>
                  <a:srgbClr val="231F20"/>
                </a:solidFill>
                <a:latin typeface="TeXGyrePagella"/>
                <a:cs typeface="TeXGyrePagella"/>
              </a:rPr>
              <a:t> </a:t>
            </a:r>
            <a:r>
              <a:rPr dirty="0" sz="1000">
                <a:solidFill>
                  <a:srgbClr val="231F20"/>
                </a:solidFill>
                <a:latin typeface="TeXGyrePagella"/>
                <a:cs typeface="TeXGyrePagella"/>
              </a:rPr>
              <a:t>its</a:t>
            </a:r>
            <a:r>
              <a:rPr dirty="0" sz="1000" spc="-100">
                <a:solidFill>
                  <a:srgbClr val="231F20"/>
                </a:solidFill>
                <a:latin typeface="TeXGyrePagella"/>
                <a:cs typeface="TeXGyrePagella"/>
              </a:rPr>
              <a:t> </a:t>
            </a:r>
            <a:r>
              <a:rPr dirty="0" sz="1000">
                <a:solidFill>
                  <a:srgbClr val="231F20"/>
                </a:solidFill>
                <a:latin typeface="TeXGyrePagella"/>
                <a:cs typeface="TeXGyrePagella"/>
              </a:rPr>
              <a:t>origin.</a:t>
            </a:r>
            <a:endParaRPr sz="1000">
              <a:latin typeface="TeXGyrePagella"/>
              <a:cs typeface="TeXGyrePagella"/>
            </a:endParaRPr>
          </a:p>
          <a:p>
            <a:pPr algn="just" marL="283210" marR="6350" indent="-270510">
              <a:lnSpc>
                <a:spcPts val="1570"/>
              </a:lnSpc>
              <a:spcBef>
                <a:spcPts val="10"/>
              </a:spcBef>
              <a:buChar char="•"/>
              <a:tabLst>
                <a:tab pos="291465" algn="l"/>
              </a:tabLst>
            </a:pPr>
            <a:r>
              <a:rPr dirty="0" sz="1000">
                <a:solidFill>
                  <a:srgbClr val="231F20"/>
                </a:solidFill>
                <a:latin typeface="TeXGyrePagella"/>
                <a:cs typeface="TeXGyrePagella"/>
              </a:rPr>
              <a:t>Upon</a:t>
            </a:r>
            <a:r>
              <a:rPr dirty="0" sz="1000" spc="-45">
                <a:solidFill>
                  <a:srgbClr val="231F20"/>
                </a:solidFill>
                <a:latin typeface="TeXGyrePagella"/>
                <a:cs typeface="TeXGyrePagella"/>
              </a:rPr>
              <a:t> </a:t>
            </a:r>
            <a:r>
              <a:rPr dirty="0" sz="1000">
                <a:solidFill>
                  <a:srgbClr val="231F20"/>
                </a:solidFill>
                <a:latin typeface="TeXGyrePagella"/>
                <a:cs typeface="TeXGyrePagella"/>
              </a:rPr>
              <a:t>utilisation</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someone</a:t>
            </a:r>
            <a:r>
              <a:rPr dirty="0" sz="1000" spc="-40">
                <a:solidFill>
                  <a:srgbClr val="231F20"/>
                </a:solidFill>
                <a:latin typeface="TeXGyrePagella"/>
                <a:cs typeface="TeXGyrePagella"/>
              </a:rPr>
              <a:t> </a:t>
            </a:r>
            <a:r>
              <a:rPr dirty="0" sz="1000">
                <a:solidFill>
                  <a:srgbClr val="231F20"/>
                </a:solidFill>
                <a:latin typeface="TeXGyrePagella"/>
                <a:cs typeface="TeXGyrePagella"/>
              </a:rPr>
              <a:t>else’s</a:t>
            </a:r>
            <a:r>
              <a:rPr dirty="0" sz="1000" spc="-40">
                <a:solidFill>
                  <a:srgbClr val="231F20"/>
                </a:solidFill>
                <a:latin typeface="TeXGyrePagella"/>
                <a:cs typeface="TeXGyrePagella"/>
              </a:rPr>
              <a:t> </a:t>
            </a:r>
            <a:r>
              <a:rPr dirty="0" sz="1000">
                <a:solidFill>
                  <a:srgbClr val="231F20"/>
                </a:solidFill>
                <a:latin typeface="TeXGyrePagella"/>
                <a:cs typeface="TeXGyrePagella"/>
              </a:rPr>
              <a:t>work,</a:t>
            </a:r>
            <a:r>
              <a:rPr dirty="0" sz="1000" spc="-40">
                <a:solidFill>
                  <a:srgbClr val="231F20"/>
                </a:solidFill>
                <a:latin typeface="TeXGyrePagella"/>
                <a:cs typeface="TeXGyrePagella"/>
              </a:rPr>
              <a:t> </a:t>
            </a: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essence</a:t>
            </a:r>
            <a:r>
              <a:rPr dirty="0" sz="1000" spc="-35">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work</a:t>
            </a:r>
            <a:r>
              <a:rPr dirty="0" sz="1000" spc="-40">
                <a:solidFill>
                  <a:srgbClr val="231F20"/>
                </a:solidFill>
                <a:latin typeface="TeXGyrePagella"/>
                <a:cs typeface="TeXGyrePagella"/>
              </a:rPr>
              <a:t> </a:t>
            </a:r>
            <a:r>
              <a:rPr dirty="0" sz="1000">
                <a:solidFill>
                  <a:srgbClr val="231F20"/>
                </a:solidFill>
                <a:latin typeface="TeXGyrePagella"/>
                <a:cs typeface="TeXGyrePagella"/>
              </a:rPr>
              <a:t>must</a:t>
            </a:r>
            <a:r>
              <a:rPr dirty="0" sz="1000" spc="-40">
                <a:solidFill>
                  <a:srgbClr val="231F20"/>
                </a:solidFill>
                <a:latin typeface="TeXGyrePagella"/>
                <a:cs typeface="TeXGyrePagella"/>
              </a:rPr>
              <a:t> </a:t>
            </a:r>
            <a:r>
              <a:rPr dirty="0" sz="1000">
                <a:solidFill>
                  <a:srgbClr val="231F20"/>
                </a:solidFill>
                <a:latin typeface="TeXGyrePagella"/>
                <a:cs typeface="TeXGyrePagella"/>
              </a:rPr>
              <a:t>be</a:t>
            </a:r>
            <a:r>
              <a:rPr dirty="0" sz="1000" spc="-50">
                <a:solidFill>
                  <a:srgbClr val="231F20"/>
                </a:solidFill>
                <a:latin typeface="TeXGyrePagella"/>
                <a:cs typeface="TeXGyrePagella"/>
              </a:rPr>
              <a:t> </a:t>
            </a:r>
            <a:r>
              <a:rPr dirty="0" sz="1000">
                <a:solidFill>
                  <a:srgbClr val="231F20"/>
                </a:solidFill>
                <a:latin typeface="TeXGyrePagella"/>
                <a:cs typeface="TeXGyrePagella"/>
              </a:rPr>
              <a:t>reframed</a:t>
            </a:r>
            <a:r>
              <a:rPr dirty="0" sz="1000" spc="-35">
                <a:solidFill>
                  <a:srgbClr val="231F20"/>
                </a:solidFill>
                <a:latin typeface="TeXGyrePagella"/>
                <a:cs typeface="TeXGyrePagella"/>
              </a:rPr>
              <a:t> </a:t>
            </a:r>
            <a:r>
              <a:rPr dirty="0" sz="1000">
                <a:solidFill>
                  <a:srgbClr val="231F20"/>
                </a:solidFill>
                <a:latin typeface="TeXGyrePagella"/>
                <a:cs typeface="TeXGyrePagella"/>
              </a:rPr>
              <a:t>in</a:t>
            </a:r>
            <a:r>
              <a:rPr dirty="0" sz="1000" spc="-45">
                <a:solidFill>
                  <a:srgbClr val="231F20"/>
                </a:solidFill>
                <a:latin typeface="TeXGyrePagella"/>
                <a:cs typeface="TeXGyrePagella"/>
              </a:rPr>
              <a:t> </a:t>
            </a:r>
            <a:r>
              <a:rPr dirty="0" sz="1000">
                <a:solidFill>
                  <a:srgbClr val="231F20"/>
                </a:solidFill>
                <a:latin typeface="TeXGyrePagella"/>
                <a:cs typeface="TeXGyrePagella"/>
              </a:rPr>
              <a:t>her/his  own</a:t>
            </a:r>
            <a:r>
              <a:rPr dirty="0" sz="1000" spc="-105">
                <a:solidFill>
                  <a:srgbClr val="231F20"/>
                </a:solidFill>
                <a:latin typeface="TeXGyrePagella"/>
                <a:cs typeface="TeXGyrePagella"/>
              </a:rPr>
              <a:t> </a:t>
            </a:r>
            <a:r>
              <a:rPr dirty="0" sz="1000">
                <a:solidFill>
                  <a:srgbClr val="231F20"/>
                </a:solidFill>
                <a:latin typeface="TeXGyrePagella"/>
                <a:cs typeface="TeXGyrePagella"/>
              </a:rPr>
              <a:t>words</a:t>
            </a:r>
            <a:r>
              <a:rPr dirty="0" sz="1000" spc="-9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a</a:t>
            </a:r>
            <a:r>
              <a:rPr dirty="0" sz="1000" spc="-105">
                <a:solidFill>
                  <a:srgbClr val="231F20"/>
                </a:solidFill>
                <a:latin typeface="TeXGyrePagella"/>
                <a:cs typeface="TeXGyrePagella"/>
              </a:rPr>
              <a:t> </a:t>
            </a:r>
            <a:r>
              <a:rPr dirty="0" sz="1000">
                <a:solidFill>
                  <a:srgbClr val="231F20"/>
                </a:solidFill>
                <a:latin typeface="TeXGyrePagella"/>
                <a:cs typeface="TeXGyrePagella"/>
              </a:rPr>
              <a:t>summarised</a:t>
            </a:r>
            <a:r>
              <a:rPr dirty="0" sz="1000" spc="-85">
                <a:solidFill>
                  <a:srgbClr val="231F20"/>
                </a:solidFill>
                <a:latin typeface="TeXGyrePagella"/>
                <a:cs typeface="TeXGyrePagella"/>
              </a:rPr>
              <a:t> </a:t>
            </a:r>
            <a:r>
              <a:rPr dirty="0" sz="1000">
                <a:solidFill>
                  <a:srgbClr val="231F20"/>
                </a:solidFill>
                <a:latin typeface="TeXGyrePagella"/>
                <a:cs typeface="TeXGyrePagella"/>
              </a:rPr>
              <a:t>version</a:t>
            </a:r>
            <a:r>
              <a:rPr dirty="0" sz="1000" spc="-90">
                <a:solidFill>
                  <a:srgbClr val="231F20"/>
                </a:solidFill>
                <a:latin typeface="TeXGyrePagella"/>
                <a:cs typeface="TeXGyrePagella"/>
              </a:rPr>
              <a:t> </a:t>
            </a:r>
            <a:r>
              <a:rPr dirty="0" sz="1000">
                <a:solidFill>
                  <a:srgbClr val="231F20"/>
                </a:solidFill>
                <a:latin typeface="TeXGyrePagella"/>
                <a:cs typeface="TeXGyrePagella"/>
              </a:rPr>
              <a:t>by</a:t>
            </a:r>
            <a:r>
              <a:rPr dirty="0" sz="1000" spc="-100">
                <a:solidFill>
                  <a:srgbClr val="231F20"/>
                </a:solidFill>
                <a:latin typeface="TeXGyrePagella"/>
                <a:cs typeface="TeXGyrePagella"/>
              </a:rPr>
              <a:t> </a:t>
            </a:r>
            <a:r>
              <a:rPr dirty="0" sz="1000">
                <a:solidFill>
                  <a:srgbClr val="231F20"/>
                </a:solidFill>
                <a:latin typeface="TeXGyrePagella"/>
                <a:cs typeface="TeXGyrePagella"/>
              </a:rPr>
              <a:t>providing</a:t>
            </a:r>
            <a:r>
              <a:rPr dirty="0" sz="1000" spc="-90">
                <a:solidFill>
                  <a:srgbClr val="231F20"/>
                </a:solidFill>
                <a:latin typeface="TeXGyrePagella"/>
                <a:cs typeface="TeXGyrePagella"/>
              </a:rPr>
              <a:t> </a:t>
            </a:r>
            <a:r>
              <a:rPr dirty="0" sz="1000">
                <a:solidFill>
                  <a:srgbClr val="231F20"/>
                </a:solidFill>
                <a:latin typeface="TeXGyrePagella"/>
                <a:cs typeface="TeXGyrePagella"/>
              </a:rPr>
              <a:t>appropriate</a:t>
            </a:r>
            <a:r>
              <a:rPr dirty="0" sz="1000" spc="-80">
                <a:solidFill>
                  <a:srgbClr val="231F20"/>
                </a:solidFill>
                <a:latin typeface="TeXGyrePagella"/>
                <a:cs typeface="TeXGyrePagella"/>
              </a:rPr>
              <a:t> </a:t>
            </a:r>
            <a:r>
              <a:rPr dirty="0" sz="1000">
                <a:solidFill>
                  <a:srgbClr val="231F20"/>
                </a:solidFill>
                <a:latin typeface="TeXGyrePagella"/>
                <a:cs typeface="TeXGyrePagella"/>
              </a:rPr>
              <a:t>citation.</a:t>
            </a:r>
            <a:endParaRPr sz="1000">
              <a:latin typeface="TeXGyrePagella"/>
              <a:cs typeface="TeXGyrePagella"/>
            </a:endParaRPr>
          </a:p>
          <a:p>
            <a:pPr algn="just" marL="283210" marR="22860" indent="-270510">
              <a:lnSpc>
                <a:spcPts val="1570"/>
              </a:lnSpc>
              <a:spcBef>
                <a:spcPts val="5"/>
              </a:spcBef>
              <a:buChar char="•"/>
              <a:tabLst>
                <a:tab pos="291465" algn="l"/>
              </a:tabLst>
            </a:pPr>
            <a:r>
              <a:rPr dirty="0" sz="1000">
                <a:solidFill>
                  <a:srgbClr val="231F20"/>
                </a:solidFill>
                <a:latin typeface="TeXGyrePagella"/>
                <a:cs typeface="TeXGyrePagella"/>
              </a:rPr>
              <a:t>Manipulating references is considered malpractice and is unacceptable. References used in</a:t>
            </a:r>
            <a:r>
              <a:rPr dirty="0" sz="1000" spc="-100">
                <a:solidFill>
                  <a:srgbClr val="231F20"/>
                </a:solidFill>
                <a:latin typeface="TeXGyrePagella"/>
                <a:cs typeface="TeXGyrePagella"/>
              </a:rPr>
              <a:t> </a:t>
            </a:r>
            <a:r>
              <a:rPr dirty="0" sz="1000">
                <a:solidFill>
                  <a:srgbClr val="231F20"/>
                </a:solidFill>
                <a:latin typeface="TeXGyrePagella"/>
                <a:cs typeface="TeXGyrePagella"/>
              </a:rPr>
              <a:t>a  paper</a:t>
            </a:r>
            <a:r>
              <a:rPr dirty="0" sz="1000" spc="-100">
                <a:solidFill>
                  <a:srgbClr val="231F20"/>
                </a:solidFill>
                <a:latin typeface="TeXGyrePagella"/>
                <a:cs typeface="TeXGyrePagella"/>
              </a:rPr>
              <a:t> </a:t>
            </a:r>
            <a:r>
              <a:rPr dirty="0" sz="1000">
                <a:solidFill>
                  <a:srgbClr val="231F20"/>
                </a:solidFill>
                <a:latin typeface="TeXGyrePagella"/>
                <a:cs typeface="TeXGyrePagella"/>
              </a:rPr>
              <a:t>should</a:t>
            </a:r>
            <a:r>
              <a:rPr dirty="0" sz="1000" spc="-100">
                <a:solidFill>
                  <a:srgbClr val="231F20"/>
                </a:solidFill>
                <a:latin typeface="TeXGyrePagella"/>
                <a:cs typeface="TeXGyrePagella"/>
              </a:rPr>
              <a:t> </a:t>
            </a:r>
            <a:r>
              <a:rPr dirty="0" sz="1000">
                <a:solidFill>
                  <a:srgbClr val="231F20"/>
                </a:solidFill>
                <a:latin typeface="TeXGyrePagella"/>
                <a:cs typeface="TeXGyrePagella"/>
              </a:rPr>
              <a:t>only</a:t>
            </a:r>
            <a:r>
              <a:rPr dirty="0" sz="1000" spc="-95">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those</a:t>
            </a:r>
            <a:r>
              <a:rPr dirty="0" sz="1000" spc="-95">
                <a:solidFill>
                  <a:srgbClr val="231F20"/>
                </a:solidFill>
                <a:latin typeface="TeXGyrePagella"/>
                <a:cs typeface="TeXGyrePagella"/>
              </a:rPr>
              <a:t> </a:t>
            </a:r>
            <a:r>
              <a:rPr dirty="0" sz="1000">
                <a:solidFill>
                  <a:srgbClr val="231F20"/>
                </a:solidFill>
                <a:latin typeface="TeXGyrePagella"/>
                <a:cs typeface="TeXGyrePagella"/>
              </a:rPr>
              <a:t>that</a:t>
            </a:r>
            <a:r>
              <a:rPr dirty="0" sz="1000" spc="-100">
                <a:solidFill>
                  <a:srgbClr val="231F20"/>
                </a:solidFill>
                <a:latin typeface="TeXGyrePagella"/>
                <a:cs typeface="TeXGyrePagella"/>
              </a:rPr>
              <a:t> </a:t>
            </a:r>
            <a:r>
              <a:rPr dirty="0" sz="1000">
                <a:solidFill>
                  <a:srgbClr val="231F20"/>
                </a:solidFill>
                <a:latin typeface="TeXGyrePagella"/>
                <a:cs typeface="TeXGyrePagella"/>
              </a:rPr>
              <a:t>are</a:t>
            </a:r>
            <a:r>
              <a:rPr dirty="0" sz="1000" spc="-100">
                <a:solidFill>
                  <a:srgbClr val="231F20"/>
                </a:solidFill>
                <a:latin typeface="TeXGyrePagella"/>
                <a:cs typeface="TeXGyrePagella"/>
              </a:rPr>
              <a:t> </a:t>
            </a:r>
            <a:r>
              <a:rPr dirty="0" sz="1000">
                <a:solidFill>
                  <a:srgbClr val="231F20"/>
                </a:solidFill>
                <a:latin typeface="TeXGyrePagella"/>
                <a:cs typeface="TeXGyrePagella"/>
              </a:rPr>
              <a:t>directly</a:t>
            </a:r>
            <a:r>
              <a:rPr dirty="0" sz="1000" spc="-95">
                <a:solidFill>
                  <a:srgbClr val="231F20"/>
                </a:solidFill>
                <a:latin typeface="TeXGyrePagella"/>
                <a:cs typeface="TeXGyrePagella"/>
              </a:rPr>
              <a:t> </a:t>
            </a:r>
            <a:r>
              <a:rPr dirty="0" sz="1000">
                <a:solidFill>
                  <a:srgbClr val="231F20"/>
                </a:solidFill>
                <a:latin typeface="TeXGyrePagella"/>
                <a:cs typeface="TeXGyrePagella"/>
              </a:rPr>
              <a:t>related</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its</a:t>
            </a:r>
            <a:r>
              <a:rPr dirty="0" sz="1000" spc="-105">
                <a:solidFill>
                  <a:srgbClr val="231F20"/>
                </a:solidFill>
                <a:latin typeface="TeXGyrePagella"/>
                <a:cs typeface="TeXGyrePagella"/>
              </a:rPr>
              <a:t> </a:t>
            </a:r>
            <a:r>
              <a:rPr dirty="0" sz="1000">
                <a:solidFill>
                  <a:srgbClr val="231F20"/>
                </a:solidFill>
                <a:latin typeface="TeXGyrePagella"/>
                <a:cs typeface="TeXGyrePagella"/>
              </a:rPr>
              <a:t>contents</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a</a:t>
            </a:r>
            <a:r>
              <a:rPr dirty="0" sz="1000" spc="-105">
                <a:solidFill>
                  <a:srgbClr val="231F20"/>
                </a:solidFill>
                <a:latin typeface="TeXGyrePagella"/>
                <a:cs typeface="TeXGyrePagella"/>
              </a:rPr>
              <a:t> </a:t>
            </a:r>
            <a:r>
              <a:rPr dirty="0" sz="1000">
                <a:solidFill>
                  <a:srgbClr val="231F20"/>
                </a:solidFill>
                <a:latin typeface="TeXGyrePagella"/>
                <a:cs typeface="TeXGyrePagella"/>
              </a:rPr>
              <a:t>required</a:t>
            </a:r>
            <a:r>
              <a:rPr dirty="0" sz="1000" spc="-95">
                <a:solidFill>
                  <a:srgbClr val="231F20"/>
                </a:solidFill>
                <a:latin typeface="TeXGyrePagella"/>
                <a:cs typeface="TeXGyrePagella"/>
              </a:rPr>
              <a:t> </a:t>
            </a:r>
            <a:r>
              <a:rPr dirty="0" sz="1000">
                <a:solidFill>
                  <a:srgbClr val="231F20"/>
                </a:solidFill>
                <a:latin typeface="TeXGyrePagella"/>
                <a:cs typeface="TeXGyrePagella"/>
              </a:rPr>
              <a:t>style.</a:t>
            </a:r>
            <a:endParaRPr sz="1000">
              <a:latin typeface="TeXGyrePagella"/>
              <a:cs typeface="TeXGyrePagella"/>
            </a:endParaRPr>
          </a:p>
          <a:p>
            <a:pPr>
              <a:lnSpc>
                <a:spcPct val="100000"/>
              </a:lnSpc>
              <a:spcBef>
                <a:spcPts val="35"/>
              </a:spcBef>
              <a:buClr>
                <a:srgbClr val="231F20"/>
              </a:buClr>
              <a:buFont typeface="TeXGyrePagella"/>
              <a:buChar char="•"/>
            </a:pPr>
            <a:endParaRPr sz="1300">
              <a:latin typeface="TeXGyrePagella"/>
              <a:cs typeface="TeXGyrePagella"/>
            </a:endParaRPr>
          </a:p>
          <a:p>
            <a:pPr marL="12700">
              <a:lnSpc>
                <a:spcPct val="100000"/>
              </a:lnSpc>
            </a:pPr>
            <a:r>
              <a:rPr dirty="0" u="sng" sz="1000" b="1">
                <a:solidFill>
                  <a:srgbClr val="231F20"/>
                </a:solidFill>
                <a:uFill>
                  <a:solidFill>
                    <a:srgbClr val="231F20"/>
                  </a:solidFill>
                </a:uFill>
                <a:latin typeface="TeXGyrePagella"/>
                <a:cs typeface="TeXGyrePagella"/>
              </a:rPr>
              <a:t>Types</a:t>
            </a:r>
            <a:r>
              <a:rPr dirty="0" sz="10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of</a:t>
            </a:r>
            <a:r>
              <a:rPr dirty="0" sz="1000" spc="-2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Plagiarism:</a:t>
            </a:r>
            <a:endParaRPr sz="1000">
              <a:latin typeface="TeXGyrePagella"/>
              <a:cs typeface="TeXGyrePagella"/>
            </a:endParaRPr>
          </a:p>
          <a:p>
            <a:pPr algn="just" marL="283210" marR="6350" indent="-270510">
              <a:lnSpc>
                <a:spcPts val="1570"/>
              </a:lnSpc>
              <a:spcBef>
                <a:spcPts val="95"/>
              </a:spcBef>
              <a:buFont typeface="TeXGyrePagella"/>
              <a:buChar char="•"/>
              <a:tabLst>
                <a:tab pos="291465" algn="l"/>
              </a:tabLst>
            </a:pPr>
            <a:r>
              <a:rPr dirty="0" sz="1000" b="1">
                <a:solidFill>
                  <a:srgbClr val="231F20"/>
                </a:solidFill>
                <a:latin typeface="TeXGyrePagella"/>
                <a:cs typeface="TeXGyrePagella"/>
              </a:rPr>
              <a:t>Direct Plagiarism: </a:t>
            </a:r>
            <a:r>
              <a:rPr dirty="0" sz="1000">
                <a:solidFill>
                  <a:srgbClr val="231F20"/>
                </a:solidFill>
                <a:latin typeface="TeXGyrePagella"/>
                <a:cs typeface="TeXGyrePagella"/>
              </a:rPr>
              <a:t>This includes the complete or partial direct copying or word by word  copying</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someone’s</a:t>
            </a:r>
            <a:r>
              <a:rPr dirty="0" sz="1000" spc="-85">
                <a:solidFill>
                  <a:srgbClr val="231F20"/>
                </a:solidFill>
                <a:latin typeface="TeXGyrePagella"/>
                <a:cs typeface="TeXGyrePagella"/>
              </a:rPr>
              <a:t> </a:t>
            </a:r>
            <a:r>
              <a:rPr dirty="0" sz="1000">
                <a:solidFill>
                  <a:srgbClr val="231F20"/>
                </a:solidFill>
                <a:latin typeface="TeXGyrePagella"/>
                <a:cs typeface="TeXGyrePagella"/>
              </a:rPr>
              <a:t>work</a:t>
            </a:r>
            <a:r>
              <a:rPr dirty="0" sz="1000" spc="-100">
                <a:solidFill>
                  <a:srgbClr val="231F20"/>
                </a:solidFill>
                <a:latin typeface="TeXGyrePagella"/>
                <a:cs typeface="TeXGyrePagella"/>
              </a:rPr>
              <a:t> </a:t>
            </a:r>
            <a:r>
              <a:rPr dirty="0" sz="1000">
                <a:solidFill>
                  <a:srgbClr val="231F20"/>
                </a:solidFill>
                <a:latin typeface="TeXGyrePagella"/>
                <a:cs typeface="TeXGyrePagella"/>
              </a:rPr>
              <a:t>without</a:t>
            </a:r>
            <a:r>
              <a:rPr dirty="0" sz="1000" spc="-90">
                <a:solidFill>
                  <a:srgbClr val="231F20"/>
                </a:solidFill>
                <a:latin typeface="TeXGyrePagella"/>
                <a:cs typeface="TeXGyrePagella"/>
              </a:rPr>
              <a:t> </a:t>
            </a:r>
            <a:r>
              <a:rPr dirty="0" sz="1000">
                <a:solidFill>
                  <a:srgbClr val="231F20"/>
                </a:solidFill>
                <a:latin typeface="TeXGyrePagella"/>
                <a:cs typeface="TeXGyrePagella"/>
              </a:rPr>
              <a:t>acknowledging</a:t>
            </a:r>
            <a:r>
              <a:rPr dirty="0" sz="1000" spc="-8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original</a:t>
            </a:r>
            <a:r>
              <a:rPr dirty="0" sz="1000" spc="-95">
                <a:solidFill>
                  <a:srgbClr val="231F20"/>
                </a:solidFill>
                <a:latin typeface="TeXGyrePagella"/>
                <a:cs typeface="TeXGyrePagella"/>
              </a:rPr>
              <a:t> </a:t>
            </a:r>
            <a:r>
              <a:rPr dirty="0" sz="1000">
                <a:solidFill>
                  <a:srgbClr val="231F20"/>
                </a:solidFill>
                <a:latin typeface="TeXGyrePagella"/>
                <a:cs typeface="TeXGyrePagella"/>
              </a:rPr>
              <a:t>author.</a:t>
            </a:r>
            <a:endParaRPr sz="1000">
              <a:latin typeface="TeXGyrePagella"/>
              <a:cs typeface="TeXGyrePagella"/>
            </a:endParaRPr>
          </a:p>
          <a:p>
            <a:pPr algn="just" marL="283210" marR="5080" indent="-270510">
              <a:lnSpc>
                <a:spcPts val="1570"/>
              </a:lnSpc>
              <a:spcBef>
                <a:spcPts val="5"/>
              </a:spcBef>
              <a:buFont typeface="TeXGyrePagella"/>
              <a:buChar char="•"/>
              <a:tabLst>
                <a:tab pos="291465" algn="l"/>
              </a:tabLst>
            </a:pPr>
            <a:r>
              <a:rPr dirty="0" sz="1000" b="1">
                <a:solidFill>
                  <a:srgbClr val="231F20"/>
                </a:solidFill>
                <a:latin typeface="TeXGyrePagella"/>
                <a:cs typeface="TeXGyrePagella"/>
              </a:rPr>
              <a:t>Self-Plagiarism:</a:t>
            </a:r>
            <a:r>
              <a:rPr dirty="0" sz="1000" spc="-80" b="1">
                <a:solidFill>
                  <a:srgbClr val="231F20"/>
                </a:solidFill>
                <a:latin typeface="TeXGyrePagella"/>
                <a:cs typeface="TeXGyrePagella"/>
              </a:rPr>
              <a:t> </a:t>
            </a:r>
            <a:r>
              <a:rPr dirty="0" sz="1000">
                <a:solidFill>
                  <a:srgbClr val="231F20"/>
                </a:solidFill>
                <a:latin typeface="TeXGyrePagella"/>
                <a:cs typeface="TeXGyrePagella"/>
              </a:rPr>
              <a:t>A</a:t>
            </a:r>
            <a:r>
              <a:rPr dirty="0" sz="1000" spc="-110">
                <a:solidFill>
                  <a:srgbClr val="231F20"/>
                </a:solidFill>
                <a:latin typeface="TeXGyrePagella"/>
                <a:cs typeface="TeXGyrePagella"/>
              </a:rPr>
              <a:t> </a:t>
            </a:r>
            <a:r>
              <a:rPr dirty="0" sz="1000">
                <a:solidFill>
                  <a:srgbClr val="231F20"/>
                </a:solidFill>
                <a:latin typeface="TeXGyrePagella"/>
                <a:cs typeface="TeXGyrePagella"/>
              </a:rPr>
              <a:t>situation</a:t>
            </a:r>
            <a:r>
              <a:rPr dirty="0" sz="1000" spc="-95">
                <a:solidFill>
                  <a:srgbClr val="231F20"/>
                </a:solidFill>
                <a:latin typeface="TeXGyrePagella"/>
                <a:cs typeface="TeXGyrePagella"/>
              </a:rPr>
              <a:t> </a:t>
            </a:r>
            <a:r>
              <a:rPr dirty="0" sz="1000">
                <a:solidFill>
                  <a:srgbClr val="231F20"/>
                </a:solidFill>
                <a:latin typeface="TeXGyrePagella"/>
                <a:cs typeface="TeXGyrePagella"/>
              </a:rPr>
              <a:t>where</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10">
                <a:solidFill>
                  <a:srgbClr val="231F20"/>
                </a:solidFill>
                <a:latin typeface="TeXGyrePagella"/>
                <a:cs typeface="TeXGyrePagella"/>
              </a:rPr>
              <a:t> </a:t>
            </a:r>
            <a:r>
              <a:rPr dirty="0" sz="1000">
                <a:solidFill>
                  <a:srgbClr val="231F20"/>
                </a:solidFill>
                <a:latin typeface="TeXGyrePagella"/>
                <a:cs typeface="TeXGyrePagella"/>
              </a:rPr>
              <a:t>person</a:t>
            </a:r>
            <a:r>
              <a:rPr dirty="0" sz="1000" spc="-95">
                <a:solidFill>
                  <a:srgbClr val="231F20"/>
                </a:solidFill>
                <a:latin typeface="TeXGyrePagella"/>
                <a:cs typeface="TeXGyrePagella"/>
              </a:rPr>
              <a:t> </a:t>
            </a:r>
            <a:r>
              <a:rPr dirty="0" sz="1000">
                <a:solidFill>
                  <a:srgbClr val="231F20"/>
                </a:solidFill>
                <a:latin typeface="TeXGyrePagella"/>
                <a:cs typeface="TeXGyrePagella"/>
              </a:rPr>
              <a:t>duplicates</a:t>
            </a:r>
            <a:r>
              <a:rPr dirty="0" sz="1000" spc="-95">
                <a:solidFill>
                  <a:srgbClr val="231F20"/>
                </a:solidFill>
                <a:latin typeface="TeXGyrePagella"/>
                <a:cs typeface="TeXGyrePagella"/>
              </a:rPr>
              <a:t> </a:t>
            </a:r>
            <a:r>
              <a:rPr dirty="0" sz="1000">
                <a:solidFill>
                  <a:srgbClr val="231F20"/>
                </a:solidFill>
                <a:latin typeface="TeXGyrePagella"/>
                <a:cs typeface="TeXGyrePagella"/>
              </a:rPr>
              <a:t>his</a:t>
            </a:r>
            <a:r>
              <a:rPr dirty="0" sz="1000" spc="-110">
                <a:solidFill>
                  <a:srgbClr val="231F20"/>
                </a:solidFill>
                <a:latin typeface="TeXGyrePagella"/>
                <a:cs typeface="TeXGyrePagella"/>
              </a:rPr>
              <a:t> </a:t>
            </a:r>
            <a:r>
              <a:rPr dirty="0" sz="1000">
                <a:solidFill>
                  <a:srgbClr val="231F20"/>
                </a:solidFill>
                <a:latin typeface="TeXGyrePagella"/>
                <a:cs typeface="TeXGyrePagella"/>
              </a:rPr>
              <a:t>previous</a:t>
            </a:r>
            <a:r>
              <a:rPr dirty="0" sz="1000" spc="-95">
                <a:solidFill>
                  <a:srgbClr val="231F20"/>
                </a:solidFill>
                <a:latin typeface="TeXGyrePagella"/>
                <a:cs typeface="TeXGyrePagella"/>
              </a:rPr>
              <a:t> </a:t>
            </a:r>
            <a:r>
              <a:rPr dirty="0" sz="1000">
                <a:solidFill>
                  <a:srgbClr val="231F20"/>
                </a:solidFill>
                <a:latin typeface="TeXGyrePagella"/>
                <a:cs typeface="TeXGyrePagella"/>
              </a:rPr>
              <a:t>works</a:t>
            </a:r>
            <a:r>
              <a:rPr dirty="0" sz="1000" spc="-105">
                <a:solidFill>
                  <a:srgbClr val="231F20"/>
                </a:solidFill>
                <a:latin typeface="TeXGyrePagella"/>
                <a:cs typeface="TeXGyrePagella"/>
              </a:rPr>
              <a:t> </a:t>
            </a:r>
            <a:r>
              <a:rPr dirty="0" sz="1000">
                <a:solidFill>
                  <a:srgbClr val="231F20"/>
                </a:solidFill>
                <a:latin typeface="TeXGyrePagella"/>
                <a:cs typeface="TeXGyrePagella"/>
              </a:rPr>
              <a:t>or</a:t>
            </a:r>
            <a:r>
              <a:rPr dirty="0" sz="1000" spc="-105">
                <a:solidFill>
                  <a:srgbClr val="231F20"/>
                </a:solidFill>
                <a:latin typeface="TeXGyrePagella"/>
                <a:cs typeface="TeXGyrePagella"/>
              </a:rPr>
              <a:t> </a:t>
            </a:r>
            <a:r>
              <a:rPr dirty="0" sz="1000">
                <a:solidFill>
                  <a:srgbClr val="231F20"/>
                </a:solidFill>
                <a:latin typeface="TeXGyrePagella"/>
                <a:cs typeface="TeXGyrePagella"/>
              </a:rPr>
              <a:t>sentences</a:t>
            </a:r>
            <a:r>
              <a:rPr dirty="0" sz="1000" spc="-95">
                <a:solidFill>
                  <a:srgbClr val="231F20"/>
                </a:solidFill>
                <a:latin typeface="TeXGyrePagella"/>
                <a:cs typeface="TeXGyrePagella"/>
              </a:rPr>
              <a:t> </a:t>
            </a:r>
            <a:r>
              <a:rPr dirty="0" sz="1000">
                <a:solidFill>
                  <a:srgbClr val="231F20"/>
                </a:solidFill>
                <a:latin typeface="TeXGyrePagella"/>
                <a:cs typeface="TeXGyrePagella"/>
              </a:rPr>
              <a:t>used  in a new project or new publications. This is also considered an unethical practice in case of  publication in</a:t>
            </a:r>
            <a:r>
              <a:rPr dirty="0" sz="1000" spc="-185">
                <a:solidFill>
                  <a:srgbClr val="231F20"/>
                </a:solidFill>
                <a:latin typeface="TeXGyrePagella"/>
                <a:cs typeface="TeXGyrePagella"/>
              </a:rPr>
              <a:t> </a:t>
            </a:r>
            <a:r>
              <a:rPr dirty="0" sz="1000">
                <a:solidFill>
                  <a:srgbClr val="231F20"/>
                </a:solidFill>
                <a:latin typeface="TeXGyrePagella"/>
                <a:cs typeface="TeXGyrePagella"/>
              </a:rPr>
              <a:t>journals.</a:t>
            </a:r>
            <a:endParaRPr sz="1000">
              <a:latin typeface="TeXGyrePagella"/>
              <a:cs typeface="TeXGyrePagella"/>
            </a:endParaRPr>
          </a:p>
          <a:p>
            <a:pPr algn="just" marL="283210" marR="5080" indent="-270510">
              <a:lnSpc>
                <a:spcPts val="1570"/>
              </a:lnSpc>
              <a:spcBef>
                <a:spcPts val="10"/>
              </a:spcBef>
              <a:buFont typeface="TeXGyrePagella"/>
              <a:buChar char="•"/>
              <a:tabLst>
                <a:tab pos="291465" algn="l"/>
              </a:tabLst>
            </a:pPr>
            <a:r>
              <a:rPr dirty="0" sz="1000" b="1">
                <a:solidFill>
                  <a:srgbClr val="231F20"/>
                </a:solidFill>
                <a:latin typeface="TeXGyrePagella"/>
                <a:cs typeface="TeXGyrePagella"/>
              </a:rPr>
              <a:t>Mosaic Plagiarism: </a:t>
            </a:r>
            <a:r>
              <a:rPr dirty="0" sz="1000">
                <a:solidFill>
                  <a:srgbClr val="231F20"/>
                </a:solidFill>
                <a:latin typeface="TeXGyrePagella"/>
                <a:cs typeface="TeXGyrePagella"/>
              </a:rPr>
              <a:t>Copying of idea and general structure of the concept of someone by  changing</a:t>
            </a:r>
            <a:r>
              <a:rPr dirty="0" sz="1000" spc="-9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phrases</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words</a:t>
            </a:r>
            <a:r>
              <a:rPr dirty="0" sz="1000" spc="-95">
                <a:solidFill>
                  <a:srgbClr val="231F20"/>
                </a:solidFill>
                <a:latin typeface="TeXGyrePagella"/>
                <a:cs typeface="TeXGyrePagella"/>
              </a:rPr>
              <a:t> </a:t>
            </a:r>
            <a:r>
              <a:rPr dirty="0" sz="1000">
                <a:solidFill>
                  <a:srgbClr val="231F20"/>
                </a:solidFill>
                <a:latin typeface="TeXGyrePagella"/>
                <a:cs typeface="TeXGyrePagella"/>
              </a:rPr>
              <a:t>like</a:t>
            </a:r>
            <a:r>
              <a:rPr dirty="0" sz="1000" spc="-95">
                <a:solidFill>
                  <a:srgbClr val="231F20"/>
                </a:solidFill>
                <a:latin typeface="TeXGyrePagella"/>
                <a:cs typeface="TeXGyrePagella"/>
              </a:rPr>
              <a:t> </a:t>
            </a:r>
            <a:r>
              <a:rPr dirty="0" sz="1000">
                <a:solidFill>
                  <a:srgbClr val="231F20"/>
                </a:solidFill>
                <a:latin typeface="TeXGyrePagella"/>
                <a:cs typeface="TeXGyrePagella"/>
              </a:rPr>
              <a:t>using</a:t>
            </a:r>
            <a:r>
              <a:rPr dirty="0" sz="1000" spc="-100">
                <a:solidFill>
                  <a:srgbClr val="231F20"/>
                </a:solidFill>
                <a:latin typeface="TeXGyrePagella"/>
                <a:cs typeface="TeXGyrePagella"/>
              </a:rPr>
              <a:t> </a:t>
            </a:r>
            <a:r>
              <a:rPr dirty="0" sz="1000">
                <a:solidFill>
                  <a:srgbClr val="231F20"/>
                </a:solidFill>
                <a:latin typeface="TeXGyrePagella"/>
                <a:cs typeface="TeXGyrePagella"/>
              </a:rPr>
              <a:t>synonyms</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without</a:t>
            </a:r>
            <a:r>
              <a:rPr dirty="0" sz="1000" spc="-95">
                <a:solidFill>
                  <a:srgbClr val="231F20"/>
                </a:solidFill>
                <a:latin typeface="TeXGyrePagella"/>
                <a:cs typeface="TeXGyrePagella"/>
              </a:rPr>
              <a:t> </a:t>
            </a:r>
            <a:r>
              <a:rPr dirty="0" sz="1000">
                <a:solidFill>
                  <a:srgbClr val="231F20"/>
                </a:solidFill>
                <a:latin typeface="TeXGyrePagella"/>
                <a:cs typeface="TeXGyrePagella"/>
              </a:rPr>
              <a:t>quoting.</a:t>
            </a:r>
            <a:endParaRPr sz="1000">
              <a:latin typeface="TeXGyrePagella"/>
              <a:cs typeface="TeXGyrePagella"/>
            </a:endParaRPr>
          </a:p>
          <a:p>
            <a:pPr algn="just" marL="283210" marR="5715" indent="-270510">
              <a:lnSpc>
                <a:spcPts val="1570"/>
              </a:lnSpc>
              <a:spcBef>
                <a:spcPts val="5"/>
              </a:spcBef>
              <a:buFont typeface="TeXGyrePagella"/>
              <a:buChar char="•"/>
              <a:tabLst>
                <a:tab pos="291465" algn="l"/>
              </a:tabLst>
            </a:pPr>
            <a:r>
              <a:rPr dirty="0" sz="1000" b="1">
                <a:solidFill>
                  <a:srgbClr val="231F20"/>
                </a:solidFill>
                <a:latin typeface="TeXGyrePagella"/>
                <a:cs typeface="TeXGyrePagella"/>
              </a:rPr>
              <a:t>Accidental</a:t>
            </a:r>
            <a:r>
              <a:rPr dirty="0" sz="1000" spc="-30" b="1">
                <a:solidFill>
                  <a:srgbClr val="231F20"/>
                </a:solidFill>
                <a:latin typeface="TeXGyrePagella"/>
                <a:cs typeface="TeXGyrePagella"/>
              </a:rPr>
              <a:t> </a:t>
            </a:r>
            <a:r>
              <a:rPr dirty="0" sz="1000" b="1">
                <a:solidFill>
                  <a:srgbClr val="231F20"/>
                </a:solidFill>
                <a:latin typeface="TeXGyrePagella"/>
                <a:cs typeface="TeXGyrePagella"/>
              </a:rPr>
              <a:t>Plagiarism:</a:t>
            </a:r>
            <a:r>
              <a:rPr dirty="0" sz="1000" spc="-20" b="1">
                <a:solidFill>
                  <a:srgbClr val="231F20"/>
                </a:solidFill>
                <a:latin typeface="TeXGyrePagella"/>
                <a:cs typeface="TeXGyrePagella"/>
              </a:rPr>
              <a:t> </a:t>
            </a:r>
            <a:r>
              <a:rPr dirty="0" sz="1000">
                <a:solidFill>
                  <a:srgbClr val="231F20"/>
                </a:solidFill>
                <a:latin typeface="TeXGyrePagella"/>
                <a:cs typeface="TeXGyrePagella"/>
              </a:rPr>
              <a:t>When</a:t>
            </a:r>
            <a:r>
              <a:rPr dirty="0" sz="1000" spc="-40">
                <a:solidFill>
                  <a:srgbClr val="231F20"/>
                </a:solidFill>
                <a:latin typeface="TeXGyrePagella"/>
                <a:cs typeface="TeXGyrePagella"/>
              </a:rPr>
              <a:t> </a:t>
            </a:r>
            <a:r>
              <a:rPr dirty="0" sz="1000">
                <a:solidFill>
                  <a:srgbClr val="231F20"/>
                </a:solidFill>
                <a:latin typeface="TeXGyrePagella"/>
                <a:cs typeface="TeXGyrePagella"/>
              </a:rPr>
              <a:t>the</a:t>
            </a:r>
            <a:r>
              <a:rPr dirty="0" sz="1000" spc="-40">
                <a:solidFill>
                  <a:srgbClr val="231F20"/>
                </a:solidFill>
                <a:latin typeface="TeXGyrePagella"/>
                <a:cs typeface="TeXGyrePagella"/>
              </a:rPr>
              <a:t> </a:t>
            </a:r>
            <a:r>
              <a:rPr dirty="0" sz="1000">
                <a:solidFill>
                  <a:srgbClr val="231F20"/>
                </a:solidFill>
                <a:latin typeface="TeXGyrePagella"/>
                <a:cs typeface="TeXGyrePagella"/>
              </a:rPr>
              <a:t>author</a:t>
            </a:r>
            <a:r>
              <a:rPr dirty="0" sz="1000" spc="-35">
                <a:solidFill>
                  <a:srgbClr val="231F20"/>
                </a:solidFill>
                <a:latin typeface="TeXGyrePagella"/>
                <a:cs typeface="TeXGyrePagella"/>
              </a:rPr>
              <a:t> </a:t>
            </a:r>
            <a:r>
              <a:rPr dirty="0" sz="1000">
                <a:solidFill>
                  <a:srgbClr val="231F20"/>
                </a:solidFill>
                <a:latin typeface="TeXGyrePagella"/>
                <a:cs typeface="TeXGyrePagella"/>
              </a:rPr>
              <a:t>neglects</a:t>
            </a:r>
            <a:r>
              <a:rPr dirty="0" sz="1000" spc="-30">
                <a:solidFill>
                  <a:srgbClr val="231F20"/>
                </a:solidFill>
                <a:latin typeface="TeXGyrePagella"/>
                <a:cs typeface="TeXGyrePagella"/>
              </a:rPr>
              <a:t> </a:t>
            </a:r>
            <a:r>
              <a:rPr dirty="0" sz="1000">
                <a:solidFill>
                  <a:srgbClr val="231F20"/>
                </a:solidFill>
                <a:latin typeface="TeXGyrePagella"/>
                <a:cs typeface="TeXGyrePagella"/>
              </a:rPr>
              <a:t>or</a:t>
            </a:r>
            <a:r>
              <a:rPr dirty="0" sz="1000" spc="-40">
                <a:solidFill>
                  <a:srgbClr val="231F20"/>
                </a:solidFill>
                <a:latin typeface="TeXGyrePagella"/>
                <a:cs typeface="TeXGyrePagella"/>
              </a:rPr>
              <a:t> </a:t>
            </a:r>
            <a:r>
              <a:rPr dirty="0" sz="1000">
                <a:solidFill>
                  <a:srgbClr val="231F20"/>
                </a:solidFill>
                <a:latin typeface="TeXGyrePagella"/>
                <a:cs typeface="TeXGyrePagella"/>
              </a:rPr>
              <a:t>forgets</a:t>
            </a:r>
            <a:r>
              <a:rPr dirty="0" sz="1000" spc="-35">
                <a:solidFill>
                  <a:srgbClr val="231F20"/>
                </a:solidFill>
                <a:latin typeface="TeXGyrePagella"/>
                <a:cs typeface="TeXGyrePagella"/>
              </a:rPr>
              <a:t> </a:t>
            </a:r>
            <a:r>
              <a:rPr dirty="0" sz="1000">
                <a:solidFill>
                  <a:srgbClr val="231F20"/>
                </a:solidFill>
                <a:latin typeface="TeXGyrePagella"/>
                <a:cs typeface="TeXGyrePagella"/>
              </a:rPr>
              <a:t>to</a:t>
            </a:r>
            <a:r>
              <a:rPr dirty="0" sz="1000" spc="-40">
                <a:solidFill>
                  <a:srgbClr val="231F20"/>
                </a:solidFill>
                <a:latin typeface="TeXGyrePagella"/>
                <a:cs typeface="TeXGyrePagella"/>
              </a:rPr>
              <a:t> </a:t>
            </a:r>
            <a:r>
              <a:rPr dirty="0" sz="1000">
                <a:solidFill>
                  <a:srgbClr val="231F20"/>
                </a:solidFill>
                <a:latin typeface="TeXGyrePagella"/>
                <a:cs typeface="TeXGyrePagella"/>
              </a:rPr>
              <a:t>cite</a:t>
            </a:r>
            <a:r>
              <a:rPr dirty="0" sz="1000" spc="-40">
                <a:solidFill>
                  <a:srgbClr val="231F20"/>
                </a:solidFill>
                <a:latin typeface="TeXGyrePagella"/>
                <a:cs typeface="TeXGyrePagella"/>
              </a:rPr>
              <a:t> </a:t>
            </a:r>
            <a:r>
              <a:rPr dirty="0" sz="1000">
                <a:solidFill>
                  <a:srgbClr val="231F20"/>
                </a:solidFill>
                <a:latin typeface="TeXGyrePagella"/>
                <a:cs typeface="TeXGyrePagella"/>
              </a:rPr>
              <a:t>the</a:t>
            </a:r>
            <a:r>
              <a:rPr dirty="0" sz="1000" spc="-40">
                <a:solidFill>
                  <a:srgbClr val="231F20"/>
                </a:solidFill>
                <a:latin typeface="TeXGyrePagella"/>
                <a:cs typeface="TeXGyrePagella"/>
              </a:rPr>
              <a:t> </a:t>
            </a:r>
            <a:r>
              <a:rPr dirty="0" sz="1000">
                <a:solidFill>
                  <a:srgbClr val="231F20"/>
                </a:solidFill>
                <a:latin typeface="TeXGyrePagella"/>
                <a:cs typeface="TeXGyrePagella"/>
              </a:rPr>
              <a:t>original</a:t>
            </a:r>
            <a:r>
              <a:rPr dirty="0" sz="1000" spc="-30">
                <a:solidFill>
                  <a:srgbClr val="231F20"/>
                </a:solidFill>
                <a:latin typeface="TeXGyrePagella"/>
                <a:cs typeface="TeXGyrePagella"/>
              </a:rPr>
              <a:t> </a:t>
            </a:r>
            <a:r>
              <a:rPr dirty="0" sz="1000">
                <a:solidFill>
                  <a:srgbClr val="231F20"/>
                </a:solidFill>
                <a:latin typeface="TeXGyrePagella"/>
                <a:cs typeface="TeXGyrePagella"/>
              </a:rPr>
              <a:t>source</a:t>
            </a:r>
            <a:r>
              <a:rPr dirty="0" sz="1000" spc="-40">
                <a:solidFill>
                  <a:srgbClr val="231F20"/>
                </a:solidFill>
                <a:latin typeface="TeXGyrePagella"/>
                <a:cs typeface="TeXGyrePagella"/>
              </a:rPr>
              <a:t> </a:t>
            </a:r>
            <a:r>
              <a:rPr dirty="0" sz="1000">
                <a:solidFill>
                  <a:srgbClr val="231F20"/>
                </a:solidFill>
                <a:latin typeface="TeXGyrePagella"/>
                <a:cs typeface="TeXGyrePagella"/>
              </a:rPr>
              <a:t>or</a:t>
            </a:r>
            <a:r>
              <a:rPr dirty="0" sz="1000" spc="-40">
                <a:solidFill>
                  <a:srgbClr val="231F20"/>
                </a:solidFill>
                <a:latin typeface="TeXGyrePagella"/>
                <a:cs typeface="TeXGyrePagella"/>
              </a:rPr>
              <a:t> </a:t>
            </a:r>
            <a:r>
              <a:rPr dirty="0" sz="1000">
                <a:solidFill>
                  <a:srgbClr val="231F20"/>
                </a:solidFill>
                <a:latin typeface="TeXGyrePagella"/>
                <a:cs typeface="TeXGyrePagella"/>
              </a:rPr>
              <a:t>refer  to a wrong source or unintentionally paraphrases someone’s idea by using similar words,  groups</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words,</a:t>
            </a:r>
            <a:r>
              <a:rPr dirty="0" sz="1000" spc="-95">
                <a:solidFill>
                  <a:srgbClr val="231F20"/>
                </a:solidFill>
                <a:latin typeface="TeXGyrePagella"/>
                <a:cs typeface="TeXGyrePagella"/>
              </a:rPr>
              <a:t> </a:t>
            </a:r>
            <a:r>
              <a:rPr dirty="0" sz="1000">
                <a:solidFill>
                  <a:srgbClr val="231F20"/>
                </a:solidFill>
                <a:latin typeface="TeXGyrePagella"/>
                <a:cs typeface="TeXGyrePagella"/>
              </a:rPr>
              <a:t>and/or</a:t>
            </a:r>
            <a:r>
              <a:rPr dirty="0" sz="1000" spc="-95">
                <a:solidFill>
                  <a:srgbClr val="231F20"/>
                </a:solidFill>
                <a:latin typeface="TeXGyrePagella"/>
                <a:cs typeface="TeXGyrePagella"/>
              </a:rPr>
              <a:t> </a:t>
            </a:r>
            <a:r>
              <a:rPr dirty="0" sz="1000">
                <a:solidFill>
                  <a:srgbClr val="231F20"/>
                </a:solidFill>
                <a:latin typeface="TeXGyrePagella"/>
                <a:cs typeface="TeXGyrePagella"/>
              </a:rPr>
              <a:t>sentence</a:t>
            </a:r>
            <a:r>
              <a:rPr dirty="0" sz="1000" spc="-95">
                <a:solidFill>
                  <a:srgbClr val="231F20"/>
                </a:solidFill>
                <a:latin typeface="TeXGyrePagella"/>
                <a:cs typeface="TeXGyrePagella"/>
              </a:rPr>
              <a:t> </a:t>
            </a:r>
            <a:r>
              <a:rPr dirty="0" sz="1000">
                <a:solidFill>
                  <a:srgbClr val="231F20"/>
                </a:solidFill>
                <a:latin typeface="TeXGyrePagella"/>
                <a:cs typeface="TeXGyrePagella"/>
              </a:rPr>
              <a:t>structure</a:t>
            </a:r>
            <a:r>
              <a:rPr dirty="0" sz="1000" spc="-85">
                <a:solidFill>
                  <a:srgbClr val="231F20"/>
                </a:solidFill>
                <a:latin typeface="TeXGyrePagella"/>
                <a:cs typeface="TeXGyrePagella"/>
              </a:rPr>
              <a:t> </a:t>
            </a:r>
            <a:r>
              <a:rPr dirty="0" sz="1000">
                <a:solidFill>
                  <a:srgbClr val="231F20"/>
                </a:solidFill>
                <a:latin typeface="TeXGyrePagella"/>
                <a:cs typeface="TeXGyrePagella"/>
              </a:rPr>
              <a:t>without</a:t>
            </a:r>
            <a:r>
              <a:rPr dirty="0" sz="1000" spc="-90">
                <a:solidFill>
                  <a:srgbClr val="231F20"/>
                </a:solidFill>
                <a:latin typeface="TeXGyrePagella"/>
                <a:cs typeface="TeXGyrePagella"/>
              </a:rPr>
              <a:t> </a:t>
            </a:r>
            <a:r>
              <a:rPr dirty="0" sz="1000">
                <a:solidFill>
                  <a:srgbClr val="231F20"/>
                </a:solidFill>
                <a:latin typeface="TeXGyrePagella"/>
                <a:cs typeface="TeXGyrePagella"/>
              </a:rPr>
              <a:t>attribution.</a:t>
            </a:r>
            <a:endParaRPr sz="1000">
              <a:latin typeface="TeXGyrePagella"/>
              <a:cs typeface="TeXGyrePagella"/>
            </a:endParaRPr>
          </a:p>
          <a:p>
            <a:pPr algn="just" marL="282575" marR="6350" indent="-270510">
              <a:lnSpc>
                <a:spcPts val="1570"/>
              </a:lnSpc>
              <a:spcBef>
                <a:spcPts val="10"/>
              </a:spcBef>
              <a:buFont typeface="TeXGyrePagella"/>
              <a:buChar char="•"/>
              <a:tabLst>
                <a:tab pos="290830" algn="l"/>
              </a:tabLst>
            </a:pPr>
            <a:r>
              <a:rPr dirty="0" sz="1000" b="1">
                <a:solidFill>
                  <a:srgbClr val="231F20"/>
                </a:solidFill>
                <a:latin typeface="TeXGyrePagella"/>
                <a:cs typeface="TeXGyrePagella"/>
              </a:rPr>
              <a:t>Redundant</a:t>
            </a:r>
            <a:r>
              <a:rPr dirty="0" sz="1000" spc="-30" b="1">
                <a:solidFill>
                  <a:srgbClr val="231F20"/>
                </a:solidFill>
                <a:latin typeface="TeXGyrePagella"/>
                <a:cs typeface="TeXGyrePagella"/>
              </a:rPr>
              <a:t> </a:t>
            </a:r>
            <a:r>
              <a:rPr dirty="0" sz="1000" b="1">
                <a:solidFill>
                  <a:srgbClr val="231F20"/>
                </a:solidFill>
                <a:latin typeface="TeXGyrePagella"/>
                <a:cs typeface="TeXGyrePagella"/>
              </a:rPr>
              <a:t>publications</a:t>
            </a:r>
            <a:r>
              <a:rPr dirty="0" sz="1000" spc="-25" b="1">
                <a:solidFill>
                  <a:srgbClr val="231F20"/>
                </a:solidFill>
                <a:latin typeface="TeXGyrePagella"/>
                <a:cs typeface="TeXGyrePagella"/>
              </a:rPr>
              <a:t> </a:t>
            </a:r>
            <a:r>
              <a:rPr dirty="0" sz="1000" b="1">
                <a:solidFill>
                  <a:srgbClr val="231F20"/>
                </a:solidFill>
                <a:latin typeface="TeXGyrePagella"/>
                <a:cs typeface="TeXGyrePagella"/>
              </a:rPr>
              <a:t>('salami'</a:t>
            </a:r>
            <a:r>
              <a:rPr dirty="0" sz="1000" spc="-30" b="1">
                <a:solidFill>
                  <a:srgbClr val="231F20"/>
                </a:solidFill>
                <a:latin typeface="TeXGyrePagella"/>
                <a:cs typeface="TeXGyrePagella"/>
              </a:rPr>
              <a:t> </a:t>
            </a:r>
            <a:r>
              <a:rPr dirty="0" sz="1000" b="1">
                <a:solidFill>
                  <a:srgbClr val="231F20"/>
                </a:solidFill>
                <a:latin typeface="TeXGyrePagella"/>
                <a:cs typeface="TeXGyrePagella"/>
              </a:rPr>
              <a:t>publications):</a:t>
            </a:r>
            <a:r>
              <a:rPr dirty="0" sz="1000" spc="-20" b="1">
                <a:solidFill>
                  <a:srgbClr val="231F20"/>
                </a:solidFill>
                <a:latin typeface="TeXGyrePagella"/>
                <a:cs typeface="TeXGyrePagella"/>
              </a:rPr>
              <a:t> </a:t>
            </a:r>
            <a:r>
              <a:rPr dirty="0" sz="1000">
                <a:solidFill>
                  <a:srgbClr val="231F20"/>
                </a:solidFill>
                <a:latin typeface="TeXGyrePagella"/>
                <a:cs typeface="TeXGyrePagella"/>
              </a:rPr>
              <a:t>This</a:t>
            </a:r>
            <a:r>
              <a:rPr dirty="0" sz="1000" spc="-35">
                <a:solidFill>
                  <a:srgbClr val="231F20"/>
                </a:solidFill>
                <a:latin typeface="TeXGyrePagella"/>
                <a:cs typeface="TeXGyrePagella"/>
              </a:rPr>
              <a:t> </a:t>
            </a:r>
            <a:r>
              <a:rPr dirty="0" sz="1000">
                <a:solidFill>
                  <a:srgbClr val="231F20"/>
                </a:solidFill>
                <a:latin typeface="TeXGyrePagella"/>
                <a:cs typeface="TeXGyrePagella"/>
              </a:rPr>
              <a:t>refers</a:t>
            </a:r>
            <a:r>
              <a:rPr dirty="0" sz="1000" spc="-35">
                <a:solidFill>
                  <a:srgbClr val="231F20"/>
                </a:solidFill>
                <a:latin typeface="TeXGyrePagella"/>
                <a:cs typeface="TeXGyrePagella"/>
              </a:rPr>
              <a:t> </a:t>
            </a:r>
            <a:r>
              <a:rPr dirty="0" sz="1000">
                <a:solidFill>
                  <a:srgbClr val="231F20"/>
                </a:solidFill>
                <a:latin typeface="TeXGyrePagella"/>
                <a:cs typeface="TeXGyrePagella"/>
              </a:rPr>
              <a:t>to</a:t>
            </a:r>
            <a:r>
              <a:rPr dirty="0" sz="1000" spc="-40">
                <a:solidFill>
                  <a:srgbClr val="231F20"/>
                </a:solidFill>
                <a:latin typeface="TeXGyrePagella"/>
                <a:cs typeface="TeXGyrePagella"/>
              </a:rPr>
              <a:t> </a:t>
            </a:r>
            <a:r>
              <a:rPr dirty="0" sz="1000">
                <a:solidFill>
                  <a:srgbClr val="231F20"/>
                </a:solidFill>
                <a:latin typeface="TeXGyrePagella"/>
                <a:cs typeface="TeXGyrePagella"/>
              </a:rPr>
              <a:t>publishing</a:t>
            </a:r>
            <a:r>
              <a:rPr dirty="0" sz="1000" spc="-25">
                <a:solidFill>
                  <a:srgbClr val="231F20"/>
                </a:solidFill>
                <a:latin typeface="TeXGyrePagella"/>
                <a:cs typeface="TeXGyrePagella"/>
              </a:rPr>
              <a:t> </a:t>
            </a:r>
            <a:r>
              <a:rPr dirty="0" sz="1000">
                <a:solidFill>
                  <a:srgbClr val="231F20"/>
                </a:solidFill>
                <a:latin typeface="TeXGyrePagella"/>
                <a:cs typeface="TeXGyrePagella"/>
              </a:rPr>
              <a:t>many</a:t>
            </a:r>
            <a:r>
              <a:rPr dirty="0" sz="1000" spc="-40">
                <a:solidFill>
                  <a:srgbClr val="231F20"/>
                </a:solidFill>
                <a:latin typeface="TeXGyrePagella"/>
                <a:cs typeface="TeXGyrePagella"/>
              </a:rPr>
              <a:t> </a:t>
            </a:r>
            <a:r>
              <a:rPr dirty="0" sz="1000">
                <a:solidFill>
                  <a:srgbClr val="231F20"/>
                </a:solidFill>
                <a:latin typeface="TeXGyrePagella"/>
                <a:cs typeface="TeXGyrePagella"/>
              </a:rPr>
              <a:t>very</a:t>
            </a:r>
            <a:r>
              <a:rPr dirty="0" sz="1000" spc="-40">
                <a:solidFill>
                  <a:srgbClr val="231F20"/>
                </a:solidFill>
                <a:latin typeface="TeXGyrePagella"/>
                <a:cs typeface="TeXGyrePagella"/>
              </a:rPr>
              <a:t> </a:t>
            </a:r>
            <a:r>
              <a:rPr dirty="0" sz="1000">
                <a:solidFill>
                  <a:srgbClr val="231F20"/>
                </a:solidFill>
                <a:latin typeface="TeXGyrePagella"/>
                <a:cs typeface="TeXGyrePagella"/>
              </a:rPr>
              <a:t>similar  manuscripts/reports</a:t>
            </a:r>
            <a:r>
              <a:rPr dirty="0" sz="1000" spc="-70">
                <a:solidFill>
                  <a:srgbClr val="231F20"/>
                </a:solidFill>
                <a:latin typeface="TeXGyrePagella"/>
                <a:cs typeface="TeXGyrePagella"/>
              </a:rPr>
              <a:t> </a:t>
            </a:r>
            <a:r>
              <a:rPr dirty="0" sz="1000">
                <a:solidFill>
                  <a:srgbClr val="231F20"/>
                </a:solidFill>
                <a:latin typeface="TeXGyrePagella"/>
                <a:cs typeface="TeXGyrePagella"/>
              </a:rPr>
              <a:t>based</a:t>
            </a:r>
            <a:r>
              <a:rPr dirty="0" sz="1000" spc="-95">
                <a:solidFill>
                  <a:srgbClr val="231F20"/>
                </a:solidFill>
                <a:latin typeface="TeXGyrePagella"/>
                <a:cs typeface="TeXGyrePagella"/>
              </a:rPr>
              <a:t> </a:t>
            </a:r>
            <a:r>
              <a:rPr dirty="0" sz="1000">
                <a:solidFill>
                  <a:srgbClr val="231F20"/>
                </a:solidFill>
                <a:latin typeface="TeXGyrePagella"/>
                <a:cs typeface="TeXGyrePagella"/>
              </a:rPr>
              <a:t>on</a:t>
            </a:r>
            <a:r>
              <a:rPr dirty="0" sz="1000" spc="-10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same</a:t>
            </a:r>
            <a:r>
              <a:rPr dirty="0" sz="1000" spc="-95">
                <a:solidFill>
                  <a:srgbClr val="231F20"/>
                </a:solidFill>
                <a:latin typeface="TeXGyrePagella"/>
                <a:cs typeface="TeXGyrePagella"/>
              </a:rPr>
              <a:t> </a:t>
            </a:r>
            <a:r>
              <a:rPr dirty="0" sz="1000">
                <a:solidFill>
                  <a:srgbClr val="231F20"/>
                </a:solidFill>
                <a:latin typeface="TeXGyrePagella"/>
                <a:cs typeface="TeXGyrePagella"/>
              </a:rPr>
              <a:t>experiments</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same</a:t>
            </a:r>
            <a:r>
              <a:rPr dirty="0" sz="1000" spc="-95">
                <a:solidFill>
                  <a:srgbClr val="231F20"/>
                </a:solidFill>
                <a:latin typeface="TeXGyrePagella"/>
                <a:cs typeface="TeXGyrePagella"/>
              </a:rPr>
              <a:t> </a:t>
            </a:r>
            <a:r>
              <a:rPr dirty="0" sz="1000">
                <a:solidFill>
                  <a:srgbClr val="231F20"/>
                </a:solidFill>
                <a:latin typeface="TeXGyrePagella"/>
                <a:cs typeface="TeXGyrePagella"/>
              </a:rPr>
              <a:t>work</a:t>
            </a:r>
            <a:r>
              <a:rPr dirty="0" sz="1000" spc="-100">
                <a:solidFill>
                  <a:srgbClr val="231F20"/>
                </a:solidFill>
                <a:latin typeface="TeXGyrePagella"/>
                <a:cs typeface="TeXGyrePagella"/>
              </a:rPr>
              <a:t> </a:t>
            </a:r>
            <a:r>
              <a:rPr dirty="0" sz="1000">
                <a:solidFill>
                  <a:srgbClr val="231F20"/>
                </a:solidFill>
                <a:latin typeface="TeXGyrePagella"/>
                <a:cs typeface="TeXGyrePagella"/>
              </a:rPr>
              <a:t>design.</a:t>
            </a:r>
            <a:endParaRPr sz="1000">
              <a:latin typeface="TeXGyrePagella"/>
              <a:cs typeface="TeXGyrePagella"/>
            </a:endParaRPr>
          </a:p>
        </p:txBody>
      </p:sp>
      <p:sp>
        <p:nvSpPr>
          <p:cNvPr id="7" name="object 7"/>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3</a:t>
            </a:r>
          </a:p>
        </p:txBody>
      </p:sp>
      <p:sp>
        <p:nvSpPr>
          <p:cNvPr id="8" name="object 8"/>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D3DBE4"/>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D3DBE4"/>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65546" y="985791"/>
            <a:ext cx="5497830" cy="7006590"/>
          </a:xfrm>
          <a:prstGeom prst="rect">
            <a:avLst/>
          </a:prstGeom>
        </p:spPr>
        <p:txBody>
          <a:bodyPr wrap="square" lIns="0" tIns="53975" rIns="0" bIns="0" rtlCol="0" vert="horz">
            <a:spAutoFit/>
          </a:bodyPr>
          <a:lstStyle/>
          <a:p>
            <a:pPr algn="ctr" marL="8890">
              <a:lnSpc>
                <a:spcPct val="100000"/>
              </a:lnSpc>
              <a:spcBef>
                <a:spcPts val="425"/>
              </a:spcBef>
            </a:pPr>
            <a:r>
              <a:rPr dirty="0" u="sng" sz="1200" spc="-100" b="1">
                <a:solidFill>
                  <a:srgbClr val="231F20"/>
                </a:solidFill>
                <a:uFill>
                  <a:solidFill>
                    <a:srgbClr val="231F20"/>
                  </a:solidFill>
                </a:uFill>
                <a:latin typeface="Trebuchet MS"/>
                <a:cs typeface="Trebuchet MS"/>
              </a:rPr>
              <a:t>Annexure</a:t>
            </a:r>
            <a:r>
              <a:rPr dirty="0" u="sng" sz="1200" spc="135" b="1">
                <a:solidFill>
                  <a:srgbClr val="231F20"/>
                </a:solidFill>
                <a:uFill>
                  <a:solidFill>
                    <a:srgbClr val="231F20"/>
                  </a:solidFill>
                </a:uFill>
                <a:latin typeface="Trebuchet MS"/>
                <a:cs typeface="Trebuchet MS"/>
              </a:rPr>
              <a:t> </a:t>
            </a:r>
            <a:r>
              <a:rPr dirty="0" u="sng" sz="1200" spc="-30" b="1">
                <a:solidFill>
                  <a:srgbClr val="231F20"/>
                </a:solidFill>
                <a:uFill>
                  <a:solidFill>
                    <a:srgbClr val="231F20"/>
                  </a:solidFill>
                </a:uFill>
                <a:latin typeface="Trebuchet MS"/>
                <a:cs typeface="Trebuchet MS"/>
              </a:rPr>
              <a:t>IV</a:t>
            </a:r>
            <a:endParaRPr sz="1200">
              <a:latin typeface="Trebuchet MS"/>
              <a:cs typeface="Trebuchet MS"/>
            </a:endParaRPr>
          </a:p>
          <a:p>
            <a:pPr algn="just" marL="16510" marR="5080" indent="-3810">
              <a:lnSpc>
                <a:spcPts val="1570"/>
              </a:lnSpc>
              <a:spcBef>
                <a:spcPts val="15"/>
              </a:spcBef>
            </a:pPr>
            <a:r>
              <a:rPr dirty="0" u="sng" sz="1000" b="1">
                <a:solidFill>
                  <a:srgbClr val="231F20"/>
                </a:solidFill>
                <a:uFill>
                  <a:solidFill>
                    <a:srgbClr val="231F20"/>
                  </a:solidFill>
                </a:uFill>
                <a:latin typeface="TeXGyrePagella"/>
                <a:cs typeface="TeXGyrePagella"/>
              </a:rPr>
              <a:t>PREDATORY</a:t>
            </a:r>
            <a:r>
              <a:rPr dirty="0" u="sng" sz="1000" spc="-55" b="1">
                <a:solidFill>
                  <a:srgbClr val="231F20"/>
                </a:solidFill>
                <a:uFill>
                  <a:solidFill>
                    <a:srgbClr val="231F20"/>
                  </a:solidFill>
                </a:uFill>
                <a:latin typeface="TeXGyrePagella"/>
                <a:cs typeface="TeXGyrePagella"/>
              </a:rPr>
              <a:t> </a:t>
            </a:r>
            <a:r>
              <a:rPr dirty="0" u="sng" sz="1000" b="1">
                <a:solidFill>
                  <a:srgbClr val="231F20"/>
                </a:solidFill>
                <a:uFill>
                  <a:solidFill>
                    <a:srgbClr val="231F20"/>
                  </a:solidFill>
                </a:uFill>
                <a:latin typeface="TeXGyrePagella"/>
                <a:cs typeface="TeXGyrePagella"/>
              </a:rPr>
              <a:t>JOURNALS:</a:t>
            </a:r>
            <a:r>
              <a:rPr dirty="0" sz="1000" spc="-55" b="1">
                <a:solidFill>
                  <a:srgbClr val="231F20"/>
                </a:solidFill>
                <a:latin typeface="TeXGyrePagella"/>
                <a:cs typeface="TeXGyrePagella"/>
              </a:rPr>
              <a:t> </a:t>
            </a:r>
            <a:r>
              <a:rPr dirty="0" sz="1000">
                <a:solidFill>
                  <a:srgbClr val="231F20"/>
                </a:solidFill>
                <a:latin typeface="TeXGyrePagella"/>
                <a:cs typeface="TeXGyrePagella"/>
              </a:rPr>
              <a:t>Worldwide</a:t>
            </a:r>
            <a:r>
              <a:rPr dirty="0" sz="1000" spc="-55">
                <a:solidFill>
                  <a:srgbClr val="231F20"/>
                </a:solidFill>
                <a:latin typeface="TeXGyrePagella"/>
                <a:cs typeface="TeXGyrePagella"/>
              </a:rPr>
              <a:t> </a:t>
            </a:r>
            <a:r>
              <a:rPr dirty="0" sz="1000">
                <a:solidFill>
                  <a:srgbClr val="231F20"/>
                </a:solidFill>
                <a:latin typeface="TeXGyrePagella"/>
                <a:cs typeface="TeXGyrePagella"/>
              </a:rPr>
              <a:t>there</a:t>
            </a:r>
            <a:r>
              <a:rPr dirty="0" sz="1000" spc="-60">
                <a:solidFill>
                  <a:srgbClr val="231F20"/>
                </a:solidFill>
                <a:latin typeface="TeXGyrePagella"/>
                <a:cs typeface="TeXGyrePagella"/>
              </a:rPr>
              <a:t> </a:t>
            </a:r>
            <a:r>
              <a:rPr dirty="0" sz="1000">
                <a:solidFill>
                  <a:srgbClr val="231F20"/>
                </a:solidFill>
                <a:latin typeface="TeXGyrePagella"/>
                <a:cs typeface="TeXGyrePagella"/>
              </a:rPr>
              <a:t>is</a:t>
            </a:r>
            <a:r>
              <a:rPr dirty="0" sz="1000" spc="-65">
                <a:solidFill>
                  <a:srgbClr val="231F20"/>
                </a:solidFill>
                <a:latin typeface="TeXGyrePagella"/>
                <a:cs typeface="TeXGyrePagella"/>
              </a:rPr>
              <a:t> </a:t>
            </a:r>
            <a:r>
              <a:rPr dirty="0" sz="1000">
                <a:solidFill>
                  <a:srgbClr val="231F20"/>
                </a:solidFill>
                <a:latin typeface="TeXGyrePagella"/>
                <a:cs typeface="TeXGyrePagella"/>
              </a:rPr>
              <a:t>an</a:t>
            </a:r>
            <a:r>
              <a:rPr dirty="0" sz="1000" spc="-70">
                <a:solidFill>
                  <a:srgbClr val="231F20"/>
                </a:solidFill>
                <a:latin typeface="TeXGyrePagella"/>
                <a:cs typeface="TeXGyrePagella"/>
              </a:rPr>
              <a:t> </a:t>
            </a:r>
            <a:r>
              <a:rPr dirty="0" sz="1000">
                <a:solidFill>
                  <a:srgbClr val="231F20"/>
                </a:solidFill>
                <a:latin typeface="TeXGyrePagella"/>
                <a:cs typeface="TeXGyrePagella"/>
              </a:rPr>
              <a:t>increase</a:t>
            </a:r>
            <a:r>
              <a:rPr dirty="0" sz="1000" spc="-55">
                <a:solidFill>
                  <a:srgbClr val="231F20"/>
                </a:solidFill>
                <a:latin typeface="TeXGyrePagella"/>
                <a:cs typeface="TeXGyrePagella"/>
              </a:rPr>
              <a:t> </a:t>
            </a:r>
            <a:r>
              <a:rPr dirty="0" sz="1000">
                <a:solidFill>
                  <a:srgbClr val="231F20"/>
                </a:solidFill>
                <a:latin typeface="TeXGyrePagella"/>
                <a:cs typeface="TeXGyrePagella"/>
              </a:rPr>
              <a:t>in</a:t>
            </a:r>
            <a:r>
              <a:rPr dirty="0" sz="1000" spc="-70">
                <a:solidFill>
                  <a:srgbClr val="231F20"/>
                </a:solidFill>
                <a:latin typeface="TeXGyrePagella"/>
                <a:cs typeface="TeXGyrePagella"/>
              </a:rPr>
              <a:t> </a:t>
            </a:r>
            <a:r>
              <a:rPr dirty="0" sz="1000">
                <a:solidFill>
                  <a:srgbClr val="231F20"/>
                </a:solidFill>
                <a:latin typeface="TeXGyrePagella"/>
                <a:cs typeface="TeXGyrePagella"/>
              </a:rPr>
              <a:t>deceptive</a:t>
            </a:r>
            <a:r>
              <a:rPr dirty="0" sz="1000" spc="-50">
                <a:solidFill>
                  <a:srgbClr val="231F20"/>
                </a:solidFill>
                <a:latin typeface="TeXGyrePagella"/>
                <a:cs typeface="TeXGyrePagella"/>
              </a:rPr>
              <a:t> </a:t>
            </a:r>
            <a:r>
              <a:rPr dirty="0" sz="1000">
                <a:solidFill>
                  <a:srgbClr val="231F20"/>
                </a:solidFill>
                <a:latin typeface="TeXGyrePagella"/>
                <a:cs typeface="TeXGyrePagella"/>
              </a:rPr>
              <a:t>publications</a:t>
            </a:r>
            <a:r>
              <a:rPr dirty="0" sz="1000" spc="-50">
                <a:solidFill>
                  <a:srgbClr val="231F20"/>
                </a:solidFill>
                <a:latin typeface="TeXGyrePagella"/>
                <a:cs typeface="TeXGyrePagella"/>
              </a:rPr>
              <a:t> </a:t>
            </a:r>
            <a:r>
              <a:rPr dirty="0" sz="1000">
                <a:solidFill>
                  <a:srgbClr val="231F20"/>
                </a:solidFill>
                <a:latin typeface="TeXGyrePagella"/>
                <a:cs typeface="TeXGyrePagella"/>
              </a:rPr>
              <a:t>in</a:t>
            </a:r>
            <a:r>
              <a:rPr dirty="0" sz="1000" spc="-70">
                <a:solidFill>
                  <a:srgbClr val="231F20"/>
                </a:solidFill>
                <a:latin typeface="TeXGyrePagella"/>
                <a:cs typeface="TeXGyrePagella"/>
              </a:rPr>
              <a:t> </a:t>
            </a:r>
            <a:r>
              <a:rPr dirty="0" sz="1000">
                <a:solidFill>
                  <a:srgbClr val="231F20"/>
                </a:solidFill>
                <a:latin typeface="TeXGyrePagella"/>
                <a:cs typeface="TeXGyrePagella"/>
              </a:rPr>
              <a:t>predatory  journals which are usually online and offer the incentive of immediate/overnight  publications/free/or at low cost. Due to the academic pressure to publish or perish many  researchers take this short cut route and the number of such predatory journals is increasing  exponentially. Most of the academic and research organizations give considerable weight to  number of research publications in a year while assessing them for promotions. In India, ICMR,  UGC and other agencies have recommended academic as well as scientiﬁc community to avoid  publication</a:t>
            </a:r>
            <a:r>
              <a:rPr dirty="0" sz="1000" spc="-8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85">
                <a:solidFill>
                  <a:srgbClr val="231F20"/>
                </a:solidFill>
                <a:latin typeface="TeXGyrePagella"/>
                <a:cs typeface="TeXGyrePagella"/>
              </a:rPr>
              <a:t> </a:t>
            </a:r>
            <a:r>
              <a:rPr dirty="0" sz="1000">
                <a:solidFill>
                  <a:srgbClr val="231F20"/>
                </a:solidFill>
                <a:latin typeface="TeXGyrePagella"/>
                <a:cs typeface="TeXGyrePagella"/>
              </a:rPr>
              <a:t>journals</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conferences.</a:t>
            </a:r>
            <a:endParaRPr sz="1000">
              <a:latin typeface="TeXGyrePagella"/>
              <a:cs typeface="TeXGyrePagella"/>
            </a:endParaRPr>
          </a:p>
          <a:p>
            <a:pPr marL="283210" marR="5080" indent="-270510">
              <a:lnSpc>
                <a:spcPts val="1570"/>
              </a:lnSpc>
              <a:spcBef>
                <a:spcPts val="25"/>
              </a:spcBef>
              <a:buChar char="•"/>
              <a:tabLst>
                <a:tab pos="290830" algn="l"/>
                <a:tab pos="291465" algn="l"/>
              </a:tabLst>
            </a:pPr>
            <a:r>
              <a:rPr dirty="0" sz="1000">
                <a:solidFill>
                  <a:srgbClr val="231F20"/>
                </a:solidFill>
                <a:latin typeface="TeXGyrePagella"/>
                <a:cs typeface="TeXGyrePagella"/>
              </a:rPr>
              <a:t>The Consortium for Academic and Research Ethics (UGC-CARE) has listed legitimate and  good quality journals and also reported about the increase in number of publications in  predatory journals within a very short span of time without valid peer review and editorial  board in last consecutive years. The predatory journals are accepting poor quality scientiﬁc  research</a:t>
            </a:r>
            <a:r>
              <a:rPr dirty="0" sz="1000" spc="-35">
                <a:solidFill>
                  <a:srgbClr val="231F20"/>
                </a:solidFill>
                <a:latin typeface="TeXGyrePagella"/>
                <a:cs typeface="TeXGyrePagella"/>
              </a:rPr>
              <a:t> </a:t>
            </a:r>
            <a:r>
              <a:rPr dirty="0" sz="1000">
                <a:solidFill>
                  <a:srgbClr val="231F20"/>
                </a:solidFill>
                <a:latin typeface="TeXGyrePagella"/>
                <a:cs typeface="TeXGyrePagella"/>
              </a:rPr>
              <a:t>without</a:t>
            </a:r>
            <a:r>
              <a:rPr dirty="0" sz="1000" spc="-35">
                <a:solidFill>
                  <a:srgbClr val="231F20"/>
                </a:solidFill>
                <a:latin typeface="TeXGyrePagella"/>
                <a:cs typeface="TeXGyrePagella"/>
              </a:rPr>
              <a:t> </a:t>
            </a:r>
            <a:r>
              <a:rPr dirty="0" sz="1000">
                <a:solidFill>
                  <a:srgbClr val="231F20"/>
                </a:solidFill>
                <a:latin typeface="TeXGyrePagella"/>
                <a:cs typeface="TeXGyrePagella"/>
              </a:rPr>
              <a:t>any</a:t>
            </a:r>
            <a:r>
              <a:rPr dirty="0" sz="1000" spc="-40">
                <a:solidFill>
                  <a:srgbClr val="231F20"/>
                </a:solidFill>
                <a:latin typeface="TeXGyrePagella"/>
                <a:cs typeface="TeXGyrePagella"/>
              </a:rPr>
              <a:t> </a:t>
            </a:r>
            <a:r>
              <a:rPr dirty="0" sz="1000">
                <a:solidFill>
                  <a:srgbClr val="231F20"/>
                </a:solidFill>
                <a:latin typeface="TeXGyrePagella"/>
                <a:cs typeface="TeXGyrePagella"/>
              </a:rPr>
              <a:t>peer</a:t>
            </a:r>
            <a:r>
              <a:rPr dirty="0" sz="1000" spc="-40">
                <a:solidFill>
                  <a:srgbClr val="231F20"/>
                </a:solidFill>
                <a:latin typeface="TeXGyrePagella"/>
                <a:cs typeface="TeXGyrePagella"/>
              </a:rPr>
              <a:t> </a:t>
            </a:r>
            <a:r>
              <a:rPr dirty="0" sz="1000">
                <a:solidFill>
                  <a:srgbClr val="231F20"/>
                </a:solidFill>
                <a:latin typeface="TeXGyrePagella"/>
                <a:cs typeface="TeXGyrePagella"/>
              </a:rPr>
              <a:t>review</a:t>
            </a:r>
            <a:r>
              <a:rPr dirty="0" sz="1000" spc="-30">
                <a:solidFill>
                  <a:srgbClr val="231F20"/>
                </a:solidFill>
                <a:latin typeface="TeXGyrePagella"/>
                <a:cs typeface="TeXGyrePagella"/>
              </a:rPr>
              <a:t> </a:t>
            </a:r>
            <a:r>
              <a:rPr dirty="0" sz="1000">
                <a:solidFill>
                  <a:srgbClr val="231F20"/>
                </a:solidFill>
                <a:latin typeface="TeXGyrePagella"/>
                <a:cs typeface="TeXGyrePagella"/>
              </a:rPr>
              <a:t>and</a:t>
            </a:r>
            <a:r>
              <a:rPr dirty="0" sz="1000" spc="-45">
                <a:solidFill>
                  <a:srgbClr val="231F20"/>
                </a:solidFill>
                <a:latin typeface="TeXGyrePagella"/>
                <a:cs typeface="TeXGyrePagella"/>
              </a:rPr>
              <a:t> </a:t>
            </a:r>
            <a:r>
              <a:rPr dirty="0" sz="1000">
                <a:solidFill>
                  <a:srgbClr val="231F20"/>
                </a:solidFill>
                <a:latin typeface="TeXGyrePagella"/>
                <a:cs typeface="TeXGyrePagella"/>
              </a:rPr>
              <a:t>charging</a:t>
            </a:r>
            <a:r>
              <a:rPr dirty="0" sz="1000" spc="-30">
                <a:solidFill>
                  <a:srgbClr val="231F20"/>
                </a:solidFill>
                <a:latin typeface="TeXGyrePagella"/>
                <a:cs typeface="TeXGyrePagella"/>
              </a:rPr>
              <a:t> </a:t>
            </a:r>
            <a:r>
              <a:rPr dirty="0" sz="1000">
                <a:solidFill>
                  <a:srgbClr val="231F20"/>
                </a:solidFill>
                <a:latin typeface="TeXGyrePagella"/>
                <a:cs typeface="TeXGyrePagella"/>
              </a:rPr>
              <a:t>payment</a:t>
            </a:r>
            <a:r>
              <a:rPr dirty="0" sz="1000" spc="-35">
                <a:solidFill>
                  <a:srgbClr val="231F20"/>
                </a:solidFill>
                <a:latin typeface="TeXGyrePagella"/>
                <a:cs typeface="TeXGyrePagella"/>
              </a:rPr>
              <a:t> </a:t>
            </a:r>
            <a:r>
              <a:rPr dirty="0" sz="1000">
                <a:solidFill>
                  <a:srgbClr val="231F20"/>
                </a:solidFill>
                <a:latin typeface="TeXGyrePagella"/>
                <a:cs typeface="TeXGyrePagella"/>
              </a:rPr>
              <a:t>fees</a:t>
            </a:r>
            <a:r>
              <a:rPr dirty="0" sz="1000" spc="-35">
                <a:solidFill>
                  <a:srgbClr val="231F20"/>
                </a:solidFill>
                <a:latin typeface="TeXGyrePagella"/>
                <a:cs typeface="TeXGyrePagella"/>
              </a:rPr>
              <a:t> </a:t>
            </a:r>
            <a:r>
              <a:rPr dirty="0" sz="1000">
                <a:solidFill>
                  <a:srgbClr val="231F20"/>
                </a:solidFill>
                <a:latin typeface="TeXGyrePagella"/>
                <a:cs typeface="TeXGyrePagella"/>
              </a:rPr>
              <a:t>for</a:t>
            </a:r>
            <a:r>
              <a:rPr dirty="0" sz="1000" spc="-45">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20">
                <a:solidFill>
                  <a:srgbClr val="231F20"/>
                </a:solidFill>
                <a:latin typeface="TeXGyrePagella"/>
                <a:cs typeface="TeXGyrePagella"/>
              </a:rPr>
              <a:t> </a:t>
            </a:r>
            <a:r>
              <a:rPr dirty="0" sz="1000">
                <a:solidFill>
                  <a:srgbClr val="231F20"/>
                </a:solidFill>
                <a:latin typeface="TeXGyrePagella"/>
                <a:cs typeface="TeXGyrePagella"/>
              </a:rPr>
              <a:t>A</a:t>
            </a:r>
            <a:r>
              <a:rPr dirty="0" sz="1000" spc="-50">
                <a:solidFill>
                  <a:srgbClr val="231F20"/>
                </a:solidFill>
                <a:latin typeface="TeXGyrePagella"/>
                <a:cs typeface="TeXGyrePagella"/>
              </a:rPr>
              <a:t> </a:t>
            </a:r>
            <a:r>
              <a:rPr dirty="0" sz="1000">
                <a:solidFill>
                  <a:srgbClr val="231F20"/>
                </a:solidFill>
                <a:latin typeface="TeXGyrePagella"/>
                <a:cs typeface="TeXGyrePagella"/>
              </a:rPr>
              <a:t>‘UGC-</a:t>
            </a:r>
            <a:r>
              <a:rPr dirty="0" sz="1000" spc="-35">
                <a:solidFill>
                  <a:srgbClr val="231F20"/>
                </a:solidFill>
                <a:latin typeface="TeXGyrePagella"/>
                <a:cs typeface="TeXGyrePagella"/>
              </a:rPr>
              <a:t> </a:t>
            </a:r>
            <a:r>
              <a:rPr dirty="0" sz="1000">
                <a:solidFill>
                  <a:srgbClr val="231F20"/>
                </a:solidFill>
                <a:latin typeface="TeXGyrePagella"/>
                <a:cs typeface="TeXGyrePagella"/>
              </a:rPr>
              <a:t>CARE  Reference List of Quality Journals’ across various disciplines was posted at:  https://ugccare.unipune.ac.in/site/website/index.aspx</a:t>
            </a:r>
            <a:endParaRPr sz="1000">
              <a:latin typeface="TeXGyrePagella"/>
              <a:cs typeface="TeXGyrePagella"/>
            </a:endParaRPr>
          </a:p>
          <a:p>
            <a:pPr marL="283210" indent="-270510">
              <a:lnSpc>
                <a:spcPct val="100000"/>
              </a:lnSpc>
              <a:spcBef>
                <a:spcPts val="280"/>
              </a:spcBef>
              <a:buChar char="•"/>
              <a:tabLst>
                <a:tab pos="290830" algn="l"/>
                <a:tab pos="291465" algn="l"/>
              </a:tabLst>
            </a:pPr>
            <a:r>
              <a:rPr dirty="0" sz="1000">
                <a:solidFill>
                  <a:srgbClr val="231F20"/>
                </a:solidFill>
                <a:latin typeface="TeXGyrePagella"/>
                <a:cs typeface="TeXGyrePagella"/>
              </a:rPr>
              <a:t>UGC</a:t>
            </a:r>
            <a:r>
              <a:rPr dirty="0" sz="1000" spc="30">
                <a:solidFill>
                  <a:srgbClr val="231F20"/>
                </a:solidFill>
                <a:latin typeface="TeXGyrePagella"/>
                <a:cs typeface="TeXGyrePagella"/>
              </a:rPr>
              <a:t> </a:t>
            </a:r>
            <a:r>
              <a:rPr dirty="0" sz="1000">
                <a:solidFill>
                  <a:srgbClr val="231F20"/>
                </a:solidFill>
                <a:latin typeface="TeXGyrePagella"/>
                <a:cs typeface="TeXGyrePagella"/>
              </a:rPr>
              <a:t>has</a:t>
            </a:r>
            <a:r>
              <a:rPr dirty="0" sz="1000" spc="35">
                <a:solidFill>
                  <a:srgbClr val="231F20"/>
                </a:solidFill>
                <a:latin typeface="TeXGyrePagella"/>
                <a:cs typeface="TeXGyrePagella"/>
              </a:rPr>
              <a:t> </a:t>
            </a:r>
            <a:r>
              <a:rPr dirty="0" sz="1000">
                <a:solidFill>
                  <a:srgbClr val="231F20"/>
                </a:solidFill>
                <a:latin typeface="TeXGyrePagella"/>
                <a:cs typeface="TeXGyrePagella"/>
              </a:rPr>
              <a:t>released</a:t>
            </a:r>
            <a:r>
              <a:rPr dirty="0" sz="1000" spc="45">
                <a:solidFill>
                  <a:srgbClr val="231F20"/>
                </a:solidFill>
                <a:latin typeface="TeXGyrePagella"/>
                <a:cs typeface="TeXGyrePagella"/>
              </a:rPr>
              <a:t> </a:t>
            </a:r>
            <a:r>
              <a:rPr dirty="0" sz="1000">
                <a:solidFill>
                  <a:srgbClr val="231F20"/>
                </a:solidFill>
                <a:latin typeface="TeXGyrePagella"/>
                <a:cs typeface="TeXGyrePagella"/>
              </a:rPr>
              <a:t>in</a:t>
            </a:r>
            <a:r>
              <a:rPr dirty="0" sz="1000" spc="25">
                <a:solidFill>
                  <a:srgbClr val="231F20"/>
                </a:solidFill>
                <a:latin typeface="TeXGyrePagella"/>
                <a:cs typeface="TeXGyrePagella"/>
              </a:rPr>
              <a:t> </a:t>
            </a:r>
            <a:r>
              <a:rPr dirty="0" sz="1000">
                <a:solidFill>
                  <a:srgbClr val="231F20"/>
                </a:solidFill>
                <a:latin typeface="TeXGyrePagella"/>
                <a:cs typeface="TeXGyrePagella"/>
              </a:rPr>
              <a:t>a</a:t>
            </a:r>
            <a:r>
              <a:rPr dirty="0" sz="1000" spc="30">
                <a:solidFill>
                  <a:srgbClr val="231F20"/>
                </a:solidFill>
                <a:latin typeface="TeXGyrePagella"/>
                <a:cs typeface="TeXGyrePagella"/>
              </a:rPr>
              <a:t> </a:t>
            </a:r>
            <a:r>
              <a:rPr dirty="0" sz="1000">
                <a:solidFill>
                  <a:srgbClr val="231F20"/>
                </a:solidFill>
                <a:latin typeface="TeXGyrePagella"/>
                <a:cs typeface="TeXGyrePagella"/>
              </a:rPr>
              <a:t>public</a:t>
            </a:r>
            <a:r>
              <a:rPr dirty="0" sz="1000" spc="40">
                <a:solidFill>
                  <a:srgbClr val="231F20"/>
                </a:solidFill>
                <a:latin typeface="TeXGyrePagella"/>
                <a:cs typeface="TeXGyrePagella"/>
              </a:rPr>
              <a:t> </a:t>
            </a:r>
            <a:r>
              <a:rPr dirty="0" sz="1000">
                <a:solidFill>
                  <a:srgbClr val="231F20"/>
                </a:solidFill>
                <a:latin typeface="TeXGyrePagella"/>
                <a:cs typeface="TeXGyrePagella"/>
              </a:rPr>
              <a:t>notice</a:t>
            </a:r>
            <a:r>
              <a:rPr dirty="0" sz="1000" spc="35">
                <a:solidFill>
                  <a:srgbClr val="231F20"/>
                </a:solidFill>
                <a:latin typeface="TeXGyrePagella"/>
                <a:cs typeface="TeXGyrePagella"/>
              </a:rPr>
              <a:t> </a:t>
            </a:r>
            <a:r>
              <a:rPr dirty="0" sz="1000">
                <a:solidFill>
                  <a:srgbClr val="231F20"/>
                </a:solidFill>
                <a:latin typeface="TeXGyrePagella"/>
                <a:cs typeface="TeXGyrePagella"/>
              </a:rPr>
              <a:t>on</a:t>
            </a:r>
            <a:r>
              <a:rPr dirty="0" sz="1000" spc="30">
                <a:solidFill>
                  <a:srgbClr val="231F20"/>
                </a:solidFill>
                <a:latin typeface="TeXGyrePagella"/>
                <a:cs typeface="TeXGyrePagella"/>
              </a:rPr>
              <a:t> </a:t>
            </a:r>
            <a:r>
              <a:rPr dirty="0" sz="1000">
                <a:solidFill>
                  <a:srgbClr val="231F20"/>
                </a:solidFill>
                <a:latin typeface="TeXGyrePagella"/>
                <a:cs typeface="TeXGyrePagella"/>
              </a:rPr>
              <a:t>Academic</a:t>
            </a:r>
            <a:r>
              <a:rPr dirty="0" sz="1000" spc="4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45">
                <a:solidFill>
                  <a:srgbClr val="231F20"/>
                </a:solidFill>
                <a:latin typeface="TeXGyrePagella"/>
                <a:cs typeface="TeXGyrePagella"/>
              </a:rPr>
              <a:t> </a:t>
            </a:r>
            <a:r>
              <a:rPr dirty="0" sz="1000">
                <a:solidFill>
                  <a:srgbClr val="231F20"/>
                </a:solidFill>
                <a:latin typeface="TeXGyrePagella"/>
                <a:cs typeface="TeXGyrePagella"/>
              </a:rPr>
              <a:t>dated</a:t>
            </a:r>
            <a:r>
              <a:rPr dirty="0" sz="1000" spc="30">
                <a:solidFill>
                  <a:srgbClr val="231F20"/>
                </a:solidFill>
                <a:latin typeface="TeXGyrePagella"/>
                <a:cs typeface="TeXGyrePagella"/>
              </a:rPr>
              <a:t> </a:t>
            </a:r>
            <a:r>
              <a:rPr dirty="0" sz="1000">
                <a:solidFill>
                  <a:srgbClr val="231F20"/>
                </a:solidFill>
                <a:latin typeface="TeXGyrePagella"/>
                <a:cs typeface="TeXGyrePagella"/>
              </a:rPr>
              <a:t>14th</a:t>
            </a:r>
            <a:r>
              <a:rPr dirty="0" sz="1000" spc="35">
                <a:solidFill>
                  <a:srgbClr val="231F20"/>
                </a:solidFill>
                <a:latin typeface="TeXGyrePagella"/>
                <a:cs typeface="TeXGyrePagella"/>
              </a:rPr>
              <a:t> </a:t>
            </a:r>
            <a:r>
              <a:rPr dirty="0" sz="1000">
                <a:solidFill>
                  <a:srgbClr val="231F20"/>
                </a:solidFill>
                <a:latin typeface="TeXGyrePagella"/>
                <a:cs typeface="TeXGyrePagella"/>
              </a:rPr>
              <a:t>June</a:t>
            </a:r>
            <a:r>
              <a:rPr dirty="0" sz="1000" spc="35">
                <a:solidFill>
                  <a:srgbClr val="231F20"/>
                </a:solidFill>
                <a:latin typeface="TeXGyrePagella"/>
                <a:cs typeface="TeXGyrePagella"/>
              </a:rPr>
              <a:t> </a:t>
            </a:r>
            <a:r>
              <a:rPr dirty="0" sz="1000">
                <a:solidFill>
                  <a:srgbClr val="231F20"/>
                </a:solidFill>
                <a:latin typeface="TeXGyrePagella"/>
                <a:cs typeface="TeXGyrePagella"/>
              </a:rPr>
              <a:t>2019</a:t>
            </a:r>
            <a:r>
              <a:rPr dirty="0" sz="1000" spc="30">
                <a:solidFill>
                  <a:srgbClr val="231F20"/>
                </a:solidFill>
                <a:latin typeface="TeXGyrePagella"/>
                <a:cs typeface="TeXGyrePagella"/>
              </a:rPr>
              <a:t> </a:t>
            </a:r>
            <a:r>
              <a:rPr dirty="0" sz="1000">
                <a:solidFill>
                  <a:srgbClr val="231F20"/>
                </a:solidFill>
                <a:latin typeface="TeXGyrePagella"/>
                <a:cs typeface="TeXGyrePagella"/>
              </a:rPr>
              <a:t>stated</a:t>
            </a:r>
            <a:r>
              <a:rPr dirty="0" sz="1000" spc="40">
                <a:solidFill>
                  <a:srgbClr val="231F20"/>
                </a:solidFill>
                <a:latin typeface="TeXGyrePagella"/>
                <a:cs typeface="TeXGyrePagella"/>
              </a:rPr>
              <a:t> </a:t>
            </a:r>
            <a:r>
              <a:rPr dirty="0" sz="1000">
                <a:solidFill>
                  <a:srgbClr val="231F20"/>
                </a:solidFill>
                <a:latin typeface="TeXGyrePagella"/>
                <a:cs typeface="TeXGyrePagella"/>
              </a:rPr>
              <a:t>that</a:t>
            </a:r>
            <a:endParaRPr sz="1000">
              <a:latin typeface="TeXGyrePagella"/>
              <a:cs typeface="TeXGyrePagella"/>
            </a:endParaRPr>
          </a:p>
          <a:p>
            <a:pPr algn="just" marL="283210" marR="5080">
              <a:lnSpc>
                <a:spcPct val="128899"/>
              </a:lnSpc>
              <a:spcBef>
                <a:spcPts val="20"/>
              </a:spcBef>
            </a:pPr>
            <a:r>
              <a:rPr dirty="0" sz="1000" b="1">
                <a:solidFill>
                  <a:srgbClr val="231F20"/>
                </a:solidFill>
                <a:latin typeface="TeXGyrePagella"/>
                <a:cs typeface="TeXGyrePagella"/>
              </a:rPr>
              <a:t>“Any publication in predatory/dubious journals or presentations in predatory/dubious  conferences should not be considered for academic credit for selection, conﬁrmation,  promotion, performance appraisal, award of scholarship or academic degrees or credits in  any form. Vice Chancellors, selection committees, research supervisors/guides and such  other experts involved in academic evaluation/assessment are hereby advised that they  must ensure that their decisions are primarily based on quality of research work and not  merely</a:t>
            </a:r>
            <a:r>
              <a:rPr dirty="0" sz="1000" spc="-95" b="1">
                <a:solidFill>
                  <a:srgbClr val="231F20"/>
                </a:solidFill>
                <a:latin typeface="TeXGyrePagella"/>
                <a:cs typeface="TeXGyrePagella"/>
              </a:rPr>
              <a:t> </a:t>
            </a:r>
            <a:r>
              <a:rPr dirty="0" sz="1000" b="1">
                <a:solidFill>
                  <a:srgbClr val="231F20"/>
                </a:solidFill>
                <a:latin typeface="TeXGyrePagella"/>
                <a:cs typeface="TeXGyrePagella"/>
              </a:rPr>
              <a:t>on</a:t>
            </a:r>
            <a:r>
              <a:rPr dirty="0" sz="1000" spc="-100" b="1">
                <a:solidFill>
                  <a:srgbClr val="231F20"/>
                </a:solidFill>
                <a:latin typeface="TeXGyrePagella"/>
                <a:cs typeface="TeXGyrePagella"/>
              </a:rPr>
              <a:t> </a:t>
            </a:r>
            <a:r>
              <a:rPr dirty="0" sz="1000" b="1">
                <a:solidFill>
                  <a:srgbClr val="231F20"/>
                </a:solidFill>
                <a:latin typeface="TeXGyrePagella"/>
                <a:cs typeface="TeXGyrePagella"/>
              </a:rPr>
              <a:t>number</a:t>
            </a:r>
            <a:r>
              <a:rPr dirty="0" sz="1000" spc="-95" b="1">
                <a:solidFill>
                  <a:srgbClr val="231F20"/>
                </a:solidFill>
                <a:latin typeface="TeXGyrePagella"/>
                <a:cs typeface="TeXGyrePagella"/>
              </a:rPr>
              <a:t> </a:t>
            </a:r>
            <a:r>
              <a:rPr dirty="0" sz="1000" b="1">
                <a:solidFill>
                  <a:srgbClr val="231F20"/>
                </a:solidFill>
                <a:latin typeface="TeXGyrePagella"/>
                <a:cs typeface="TeXGyrePagella"/>
              </a:rPr>
              <a:t>of</a:t>
            </a:r>
            <a:r>
              <a:rPr dirty="0" sz="1000" spc="-100" b="1">
                <a:solidFill>
                  <a:srgbClr val="231F20"/>
                </a:solidFill>
                <a:latin typeface="TeXGyrePagella"/>
                <a:cs typeface="TeXGyrePagella"/>
              </a:rPr>
              <a:t> </a:t>
            </a:r>
            <a:r>
              <a:rPr dirty="0" sz="1000" b="1">
                <a:solidFill>
                  <a:srgbClr val="231F20"/>
                </a:solidFill>
                <a:latin typeface="TeXGyrePagella"/>
                <a:cs typeface="TeXGyrePagella"/>
              </a:rPr>
              <a:t>publications”.</a:t>
            </a:r>
            <a:endParaRPr sz="1000">
              <a:latin typeface="TeXGyrePagella"/>
              <a:cs typeface="TeXGyrePagella"/>
            </a:endParaRPr>
          </a:p>
          <a:p>
            <a:pPr algn="just" marL="283210" marR="6350" indent="-270510">
              <a:lnSpc>
                <a:spcPts val="1570"/>
              </a:lnSpc>
              <a:spcBef>
                <a:spcPts val="95"/>
              </a:spcBef>
              <a:buChar char="•"/>
              <a:tabLst>
                <a:tab pos="291465" algn="l"/>
              </a:tabLst>
            </a:pPr>
            <a:r>
              <a:rPr dirty="0" sz="1000">
                <a:solidFill>
                  <a:srgbClr val="231F20"/>
                </a:solidFill>
                <a:latin typeface="TeXGyrePagella"/>
                <a:cs typeface="TeXGyrePagella"/>
              </a:rPr>
              <a:t>It is often not easy to identify predatory journals as they name themselves and present  themselves in a highly reputed manner. It is important for researchers to identify non-  predatory journals for publishing research. Relevant agencies must also plan action against  predatory</a:t>
            </a:r>
            <a:r>
              <a:rPr dirty="0" sz="1000" spc="-90">
                <a:solidFill>
                  <a:srgbClr val="231F20"/>
                </a:solidFill>
                <a:latin typeface="TeXGyrePagella"/>
                <a:cs typeface="TeXGyrePagella"/>
              </a:rPr>
              <a:t> </a:t>
            </a:r>
            <a:r>
              <a:rPr dirty="0" sz="1000">
                <a:solidFill>
                  <a:srgbClr val="231F20"/>
                </a:solidFill>
                <a:latin typeface="TeXGyrePagella"/>
                <a:cs typeface="TeXGyrePagella"/>
              </a:rPr>
              <a:t>journals.</a:t>
            </a:r>
            <a:endParaRPr sz="1000">
              <a:latin typeface="TeXGyrePagella"/>
              <a:cs typeface="TeXGyrePagella"/>
            </a:endParaRPr>
          </a:p>
          <a:p>
            <a:pPr algn="just" marL="283210" marR="5080" indent="-270510">
              <a:lnSpc>
                <a:spcPts val="1570"/>
              </a:lnSpc>
              <a:spcBef>
                <a:spcPts val="10"/>
              </a:spcBef>
              <a:buChar char="•"/>
              <a:tabLst>
                <a:tab pos="291465" algn="l"/>
              </a:tabLst>
            </a:pPr>
            <a:r>
              <a:rPr dirty="0" sz="1000">
                <a:solidFill>
                  <a:srgbClr val="231F20"/>
                </a:solidFill>
                <a:latin typeface="TeXGyrePagella"/>
                <a:cs typeface="TeXGyrePagella"/>
              </a:rPr>
              <a:t>There is a need to further discuss ways to separate out academic assessments required for  promotions</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career</a:t>
            </a:r>
            <a:r>
              <a:rPr dirty="0" sz="1000" spc="-95">
                <a:solidFill>
                  <a:srgbClr val="231F20"/>
                </a:solidFill>
                <a:latin typeface="TeXGyrePagella"/>
                <a:cs typeface="TeXGyrePagella"/>
              </a:rPr>
              <a:t> </a:t>
            </a:r>
            <a:r>
              <a:rPr dirty="0" sz="1000">
                <a:solidFill>
                  <a:srgbClr val="231F20"/>
                </a:solidFill>
                <a:latin typeface="TeXGyrePagella"/>
                <a:cs typeface="TeXGyrePagella"/>
              </a:rPr>
              <a:t>progression</a:t>
            </a:r>
            <a:r>
              <a:rPr dirty="0" sz="1000" spc="-90">
                <a:solidFill>
                  <a:srgbClr val="231F20"/>
                </a:solidFill>
                <a:latin typeface="TeXGyrePagella"/>
                <a:cs typeface="TeXGyrePagella"/>
              </a:rPr>
              <a:t> </a:t>
            </a:r>
            <a:r>
              <a:rPr dirty="0" sz="1000">
                <a:solidFill>
                  <a:srgbClr val="231F20"/>
                </a:solidFill>
                <a:latin typeface="TeXGyrePagella"/>
                <a:cs typeface="TeXGyrePagella"/>
              </a:rPr>
              <a:t>from</a:t>
            </a:r>
            <a:r>
              <a:rPr dirty="0" sz="1000" spc="-95">
                <a:solidFill>
                  <a:srgbClr val="231F20"/>
                </a:solidFill>
                <a:latin typeface="TeXGyrePagella"/>
                <a:cs typeface="TeXGyrePagella"/>
              </a:rPr>
              <a:t> </a:t>
            </a:r>
            <a:r>
              <a:rPr dirty="0" sz="1000">
                <a:solidFill>
                  <a:srgbClr val="231F20"/>
                </a:solidFill>
                <a:latin typeface="TeXGyrePagella"/>
                <a:cs typeface="TeXGyrePagella"/>
              </a:rPr>
              <a:t>number</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5">
                <a:solidFill>
                  <a:srgbClr val="231F20"/>
                </a:solidFill>
                <a:latin typeface="TeXGyrePagella"/>
                <a:cs typeface="TeXGyrePagella"/>
              </a:rPr>
              <a:t> </a:t>
            </a:r>
            <a:r>
              <a:rPr dirty="0" sz="1000">
                <a:solidFill>
                  <a:srgbClr val="231F20"/>
                </a:solidFill>
                <a:latin typeface="TeXGyrePagella"/>
                <a:cs typeface="TeXGyrePagella"/>
              </a:rPr>
              <a:t>publications</a:t>
            </a:r>
            <a:r>
              <a:rPr dirty="0" sz="1000" spc="-80">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year.</a:t>
            </a:r>
            <a:endParaRPr sz="1000">
              <a:latin typeface="TeXGyrePagella"/>
              <a:cs typeface="TeXGyrePagella"/>
            </a:endParaRPr>
          </a:p>
          <a:p>
            <a:pPr algn="just" marL="282575" marR="5080" indent="-270510">
              <a:lnSpc>
                <a:spcPts val="1570"/>
              </a:lnSpc>
              <a:spcBef>
                <a:spcPts val="10"/>
              </a:spcBef>
              <a:buChar char="•"/>
              <a:tabLst>
                <a:tab pos="290830" algn="l"/>
              </a:tabLst>
            </a:pPr>
            <a:r>
              <a:rPr dirty="0" sz="1000">
                <a:solidFill>
                  <a:srgbClr val="231F20"/>
                </a:solidFill>
                <a:latin typeface="TeXGyrePagella"/>
                <a:cs typeface="TeXGyrePagella"/>
              </a:rPr>
              <a:t>At</a:t>
            </a:r>
            <a:r>
              <a:rPr dirty="0" sz="1000" spc="-40">
                <a:solidFill>
                  <a:srgbClr val="231F20"/>
                </a:solidFill>
                <a:latin typeface="TeXGyrePagella"/>
                <a:cs typeface="TeXGyrePagella"/>
              </a:rPr>
              <a:t> </a:t>
            </a:r>
            <a:r>
              <a:rPr dirty="0" sz="1000">
                <a:solidFill>
                  <a:srgbClr val="231F20"/>
                </a:solidFill>
                <a:latin typeface="TeXGyrePagella"/>
                <a:cs typeface="TeXGyrePagella"/>
              </a:rPr>
              <a:t>present</a:t>
            </a:r>
            <a:r>
              <a:rPr dirty="0" sz="1000" spc="-25">
                <a:solidFill>
                  <a:srgbClr val="231F20"/>
                </a:solidFill>
                <a:latin typeface="TeXGyrePagella"/>
                <a:cs typeface="TeXGyrePagella"/>
              </a:rPr>
              <a:t> </a:t>
            </a:r>
            <a:r>
              <a:rPr dirty="0" sz="1000">
                <a:solidFill>
                  <a:srgbClr val="231F20"/>
                </a:solidFill>
                <a:latin typeface="TeXGyrePagella"/>
                <a:cs typeface="TeXGyrePagella"/>
              </a:rPr>
              <a:t>an</a:t>
            </a:r>
            <a:r>
              <a:rPr dirty="0" sz="1000" spc="-40">
                <a:solidFill>
                  <a:srgbClr val="231F20"/>
                </a:solidFill>
                <a:latin typeface="TeXGyrePagella"/>
                <a:cs typeface="TeXGyrePagella"/>
              </a:rPr>
              <a:t> </a:t>
            </a:r>
            <a:r>
              <a:rPr dirty="0" sz="1000">
                <a:solidFill>
                  <a:srgbClr val="231F20"/>
                </a:solidFill>
                <a:latin typeface="TeXGyrePagella"/>
                <a:cs typeface="TeXGyrePagella"/>
              </a:rPr>
              <a:t>updated</a:t>
            </a:r>
            <a:r>
              <a:rPr dirty="0" sz="1000" spc="-25">
                <a:solidFill>
                  <a:srgbClr val="231F20"/>
                </a:solidFill>
                <a:latin typeface="TeXGyrePagella"/>
                <a:cs typeface="TeXGyrePagella"/>
              </a:rPr>
              <a:t> </a:t>
            </a:r>
            <a:r>
              <a:rPr dirty="0" sz="1000">
                <a:solidFill>
                  <a:srgbClr val="231F20"/>
                </a:solidFill>
                <a:latin typeface="TeXGyrePagella"/>
                <a:cs typeface="TeXGyrePagella"/>
              </a:rPr>
              <a:t>database</a:t>
            </a:r>
            <a:r>
              <a:rPr dirty="0" sz="1000" spc="-25">
                <a:solidFill>
                  <a:srgbClr val="231F20"/>
                </a:solidFill>
                <a:latin typeface="TeXGyrePagella"/>
                <a:cs typeface="TeXGyrePagella"/>
              </a:rPr>
              <a:t> </a:t>
            </a:r>
            <a:r>
              <a:rPr dirty="0" sz="1000">
                <a:solidFill>
                  <a:srgbClr val="231F20"/>
                </a:solidFill>
                <a:latin typeface="TeXGyrePagella"/>
                <a:cs typeface="TeXGyrePagella"/>
              </a:rPr>
              <a:t>listing</a:t>
            </a:r>
            <a:r>
              <a:rPr dirty="0" sz="1000" spc="-30">
                <a:solidFill>
                  <a:srgbClr val="231F20"/>
                </a:solidFill>
                <a:latin typeface="TeXGyrePagella"/>
                <a:cs typeface="TeXGyrePagella"/>
              </a:rPr>
              <a:t> </a:t>
            </a:r>
            <a:r>
              <a:rPr dirty="0" sz="1000">
                <a:solidFill>
                  <a:srgbClr val="231F20"/>
                </a:solidFill>
                <a:latin typeface="TeXGyrePagella"/>
                <a:cs typeface="TeXGyrePagella"/>
              </a:rPr>
              <a:t>of</a:t>
            </a:r>
            <a:r>
              <a:rPr dirty="0" sz="1000" spc="-35">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25">
                <a:solidFill>
                  <a:srgbClr val="231F20"/>
                </a:solidFill>
                <a:latin typeface="TeXGyrePagella"/>
                <a:cs typeface="TeXGyrePagella"/>
              </a:rPr>
              <a:t> </a:t>
            </a:r>
            <a:r>
              <a:rPr dirty="0" sz="1000">
                <a:solidFill>
                  <a:srgbClr val="231F20"/>
                </a:solidFill>
                <a:latin typeface="TeXGyrePagella"/>
                <a:cs typeface="TeXGyrePagella"/>
              </a:rPr>
              <a:t>journals</a:t>
            </a:r>
            <a:r>
              <a:rPr dirty="0" sz="1000" spc="-20">
                <a:solidFill>
                  <a:srgbClr val="231F20"/>
                </a:solidFill>
                <a:latin typeface="TeXGyrePagella"/>
                <a:cs typeface="TeXGyrePagella"/>
              </a:rPr>
              <a:t> </a:t>
            </a:r>
            <a:r>
              <a:rPr dirty="0" sz="1000">
                <a:solidFill>
                  <a:srgbClr val="231F20"/>
                </a:solidFill>
                <a:latin typeface="TeXGyrePagella"/>
                <a:cs typeface="TeXGyrePagella"/>
              </a:rPr>
              <a:t>is</a:t>
            </a:r>
            <a:r>
              <a:rPr dirty="0" sz="1000" spc="-40">
                <a:solidFill>
                  <a:srgbClr val="231F20"/>
                </a:solidFill>
                <a:latin typeface="TeXGyrePagella"/>
                <a:cs typeface="TeXGyrePagella"/>
              </a:rPr>
              <a:t> </a:t>
            </a:r>
            <a:r>
              <a:rPr dirty="0" sz="1000">
                <a:solidFill>
                  <a:srgbClr val="231F20"/>
                </a:solidFill>
                <a:latin typeface="TeXGyrePagella"/>
                <a:cs typeface="TeXGyrePagella"/>
              </a:rPr>
              <a:t>not</a:t>
            </a:r>
            <a:r>
              <a:rPr dirty="0" sz="1000" spc="-30">
                <a:solidFill>
                  <a:srgbClr val="231F20"/>
                </a:solidFill>
                <a:latin typeface="TeXGyrePagella"/>
                <a:cs typeface="TeXGyrePagella"/>
              </a:rPr>
              <a:t> </a:t>
            </a:r>
            <a:r>
              <a:rPr dirty="0" sz="1000">
                <a:solidFill>
                  <a:srgbClr val="231F20"/>
                </a:solidFill>
                <a:latin typeface="TeXGyrePagella"/>
                <a:cs typeface="TeXGyrePagella"/>
              </a:rPr>
              <a:t>available.</a:t>
            </a:r>
            <a:r>
              <a:rPr dirty="0" sz="1000" spc="-25">
                <a:solidFill>
                  <a:srgbClr val="231F20"/>
                </a:solidFill>
                <a:latin typeface="TeXGyrePagella"/>
                <a:cs typeface="TeXGyrePagella"/>
              </a:rPr>
              <a:t> </a:t>
            </a:r>
            <a:r>
              <a:rPr dirty="0" sz="1000">
                <a:solidFill>
                  <a:srgbClr val="231F20"/>
                </a:solidFill>
                <a:latin typeface="TeXGyrePagella"/>
                <a:cs typeface="TeXGyrePagella"/>
              </a:rPr>
              <a:t>ICMR</a:t>
            </a:r>
            <a:r>
              <a:rPr dirty="0" sz="1000" spc="-30">
                <a:solidFill>
                  <a:srgbClr val="231F20"/>
                </a:solidFill>
                <a:latin typeface="TeXGyrePagella"/>
                <a:cs typeface="TeXGyrePagella"/>
              </a:rPr>
              <a:t> </a:t>
            </a:r>
            <a:r>
              <a:rPr dirty="0" sz="1000">
                <a:solidFill>
                  <a:srgbClr val="231F20"/>
                </a:solidFill>
                <a:latin typeface="TeXGyrePagella"/>
                <a:cs typeface="TeXGyrePagella"/>
              </a:rPr>
              <a:t>Scientists  and</a:t>
            </a:r>
            <a:r>
              <a:rPr dirty="0" sz="1000" spc="-85">
                <a:solidFill>
                  <a:srgbClr val="231F20"/>
                </a:solidFill>
                <a:latin typeface="TeXGyrePagella"/>
                <a:cs typeface="TeXGyrePagella"/>
              </a:rPr>
              <a:t> </a:t>
            </a:r>
            <a:r>
              <a:rPr dirty="0" sz="1000">
                <a:solidFill>
                  <a:srgbClr val="231F20"/>
                </a:solidFill>
                <a:latin typeface="TeXGyrePagella"/>
                <a:cs typeface="TeXGyrePagella"/>
              </a:rPr>
              <a:t>ICMR</a:t>
            </a:r>
            <a:r>
              <a:rPr dirty="0" sz="1000" spc="-80">
                <a:solidFill>
                  <a:srgbClr val="231F20"/>
                </a:solidFill>
                <a:latin typeface="TeXGyrePagella"/>
                <a:cs typeface="TeXGyrePagella"/>
              </a:rPr>
              <a:t> </a:t>
            </a:r>
            <a:r>
              <a:rPr dirty="0" sz="1000">
                <a:solidFill>
                  <a:srgbClr val="231F20"/>
                </a:solidFill>
                <a:latin typeface="TeXGyrePagella"/>
                <a:cs typeface="TeXGyrePagella"/>
              </a:rPr>
              <a:t>network</a:t>
            </a:r>
            <a:r>
              <a:rPr dirty="0" sz="1000" spc="-75">
                <a:solidFill>
                  <a:srgbClr val="231F20"/>
                </a:solidFill>
                <a:latin typeface="TeXGyrePagella"/>
                <a:cs typeface="TeXGyrePagella"/>
              </a:rPr>
              <a:t> </a:t>
            </a:r>
            <a:r>
              <a:rPr dirty="0" sz="1000">
                <a:solidFill>
                  <a:srgbClr val="231F20"/>
                </a:solidFill>
                <a:latin typeface="TeXGyrePagella"/>
                <a:cs typeface="TeXGyrePagella"/>
              </a:rPr>
              <a:t>of</a:t>
            </a:r>
            <a:r>
              <a:rPr dirty="0" sz="1000" spc="-85">
                <a:solidFill>
                  <a:srgbClr val="231F20"/>
                </a:solidFill>
                <a:latin typeface="TeXGyrePagella"/>
                <a:cs typeface="TeXGyrePagella"/>
              </a:rPr>
              <a:t> </a:t>
            </a:r>
            <a:r>
              <a:rPr dirty="0" sz="1000">
                <a:solidFill>
                  <a:srgbClr val="231F20"/>
                </a:solidFill>
                <a:latin typeface="TeXGyrePagella"/>
                <a:cs typeface="TeXGyrePagella"/>
              </a:rPr>
              <a:t>Institutes</a:t>
            </a:r>
            <a:r>
              <a:rPr dirty="0" sz="1000" spc="-70">
                <a:solidFill>
                  <a:srgbClr val="231F20"/>
                </a:solidFill>
                <a:latin typeface="TeXGyrePagella"/>
                <a:cs typeface="TeXGyrePagella"/>
              </a:rPr>
              <a:t> </a:t>
            </a:r>
            <a:r>
              <a:rPr dirty="0" sz="1000">
                <a:solidFill>
                  <a:srgbClr val="231F20"/>
                </a:solidFill>
                <a:latin typeface="TeXGyrePagella"/>
                <a:cs typeface="TeXGyrePagella"/>
              </a:rPr>
              <a:t>to</a:t>
            </a:r>
            <a:r>
              <a:rPr dirty="0" sz="1000" spc="-85">
                <a:solidFill>
                  <a:srgbClr val="231F20"/>
                </a:solidFill>
                <a:latin typeface="TeXGyrePagella"/>
                <a:cs typeface="TeXGyrePagella"/>
              </a:rPr>
              <a:t> </a:t>
            </a:r>
            <a:r>
              <a:rPr dirty="0" sz="1000">
                <a:solidFill>
                  <a:srgbClr val="231F20"/>
                </a:solidFill>
                <a:latin typeface="TeXGyrePagella"/>
                <a:cs typeface="TeXGyrePagella"/>
              </a:rPr>
              <a:t>remain</a:t>
            </a:r>
            <a:r>
              <a:rPr dirty="0" sz="1000" spc="-75">
                <a:solidFill>
                  <a:srgbClr val="231F20"/>
                </a:solidFill>
                <a:latin typeface="TeXGyrePagella"/>
                <a:cs typeface="TeXGyrePagella"/>
              </a:rPr>
              <a:t> </a:t>
            </a:r>
            <a:r>
              <a:rPr dirty="0" sz="1000">
                <a:solidFill>
                  <a:srgbClr val="231F20"/>
                </a:solidFill>
                <a:latin typeface="TeXGyrePagella"/>
                <a:cs typeface="TeXGyrePagella"/>
              </a:rPr>
              <a:t>vigilant</a:t>
            </a:r>
            <a:r>
              <a:rPr dirty="0" sz="1000" spc="-70">
                <a:solidFill>
                  <a:srgbClr val="231F20"/>
                </a:solidFill>
                <a:latin typeface="TeXGyrePagella"/>
                <a:cs typeface="TeXGyrePagella"/>
              </a:rPr>
              <a:t> </a:t>
            </a:r>
            <a:r>
              <a:rPr dirty="0" sz="1000">
                <a:solidFill>
                  <a:srgbClr val="231F20"/>
                </a:solidFill>
                <a:latin typeface="TeXGyrePagella"/>
                <a:cs typeface="TeXGyrePagella"/>
              </a:rPr>
              <a:t>and</a:t>
            </a:r>
            <a:r>
              <a:rPr dirty="0" sz="1000" spc="-85">
                <a:solidFill>
                  <a:srgbClr val="231F20"/>
                </a:solidFill>
                <a:latin typeface="TeXGyrePagella"/>
                <a:cs typeface="TeXGyrePagella"/>
              </a:rPr>
              <a:t> </a:t>
            </a:r>
            <a:r>
              <a:rPr dirty="0" sz="1000">
                <a:solidFill>
                  <a:srgbClr val="231F20"/>
                </a:solidFill>
                <a:latin typeface="TeXGyrePagella"/>
                <a:cs typeface="TeXGyrePagella"/>
              </a:rPr>
              <a:t>may</a:t>
            </a:r>
            <a:r>
              <a:rPr dirty="0" sz="1000" spc="-80">
                <a:solidFill>
                  <a:srgbClr val="231F20"/>
                </a:solidFill>
                <a:latin typeface="TeXGyrePagella"/>
                <a:cs typeface="TeXGyrePagella"/>
              </a:rPr>
              <a:t> </a:t>
            </a:r>
            <a:r>
              <a:rPr dirty="0" sz="1000">
                <a:solidFill>
                  <a:srgbClr val="231F20"/>
                </a:solidFill>
                <a:latin typeface="TeXGyrePagella"/>
                <a:cs typeface="TeXGyrePagella"/>
              </a:rPr>
              <a:t>report</a:t>
            </a:r>
            <a:r>
              <a:rPr dirty="0" sz="1000" spc="-75">
                <a:solidFill>
                  <a:srgbClr val="231F20"/>
                </a:solidFill>
                <a:latin typeface="TeXGyrePagella"/>
                <a:cs typeface="TeXGyrePagella"/>
              </a:rPr>
              <a:t> </a:t>
            </a:r>
            <a:r>
              <a:rPr dirty="0" sz="1000">
                <a:solidFill>
                  <a:srgbClr val="231F20"/>
                </a:solidFill>
                <a:latin typeface="TeXGyrePagella"/>
                <a:cs typeface="TeXGyrePagella"/>
              </a:rPr>
              <a:t>from</a:t>
            </a:r>
            <a:r>
              <a:rPr dirty="0" sz="1000" spc="-80">
                <a:solidFill>
                  <a:srgbClr val="231F20"/>
                </a:solidFill>
                <a:latin typeface="TeXGyrePagella"/>
                <a:cs typeface="TeXGyrePagella"/>
              </a:rPr>
              <a:t> </a:t>
            </a:r>
            <a:r>
              <a:rPr dirty="0" sz="1000">
                <a:solidFill>
                  <a:srgbClr val="231F20"/>
                </a:solidFill>
                <a:latin typeface="TeXGyrePagella"/>
                <a:cs typeface="TeXGyrePagella"/>
              </a:rPr>
              <a:t>time</a:t>
            </a:r>
            <a:r>
              <a:rPr dirty="0" sz="1000" spc="-80">
                <a:solidFill>
                  <a:srgbClr val="231F20"/>
                </a:solidFill>
                <a:latin typeface="TeXGyrePagella"/>
                <a:cs typeface="TeXGyrePagella"/>
              </a:rPr>
              <a:t> </a:t>
            </a:r>
            <a:r>
              <a:rPr dirty="0" sz="1000">
                <a:solidFill>
                  <a:srgbClr val="231F20"/>
                </a:solidFill>
                <a:latin typeface="TeXGyrePagella"/>
                <a:cs typeface="TeXGyrePagella"/>
              </a:rPr>
              <a:t>to</a:t>
            </a:r>
            <a:r>
              <a:rPr dirty="0" sz="1000" spc="-90">
                <a:solidFill>
                  <a:srgbClr val="231F20"/>
                </a:solidFill>
                <a:latin typeface="TeXGyrePagella"/>
                <a:cs typeface="TeXGyrePagella"/>
              </a:rPr>
              <a:t> </a:t>
            </a:r>
            <a:r>
              <a:rPr dirty="0" sz="1000">
                <a:solidFill>
                  <a:srgbClr val="231F20"/>
                </a:solidFill>
                <a:latin typeface="TeXGyrePagella"/>
                <a:cs typeface="TeXGyrePagella"/>
              </a:rPr>
              <a:t>time</a:t>
            </a:r>
            <a:r>
              <a:rPr dirty="0" sz="1000" spc="-80">
                <a:solidFill>
                  <a:srgbClr val="231F20"/>
                </a:solidFill>
                <a:latin typeface="TeXGyrePagella"/>
                <a:cs typeface="TeXGyrePagella"/>
              </a:rPr>
              <a:t> </a:t>
            </a:r>
            <a:r>
              <a:rPr dirty="0" sz="1000">
                <a:solidFill>
                  <a:srgbClr val="231F20"/>
                </a:solidFill>
                <a:latin typeface="TeXGyrePagella"/>
                <a:cs typeface="TeXGyrePagella"/>
              </a:rPr>
              <a:t>the</a:t>
            </a:r>
            <a:r>
              <a:rPr dirty="0" sz="1000" spc="-80">
                <a:solidFill>
                  <a:srgbClr val="231F20"/>
                </a:solidFill>
                <a:latin typeface="TeXGyrePagella"/>
                <a:cs typeface="TeXGyrePagella"/>
              </a:rPr>
              <a:t> </a:t>
            </a:r>
            <a:r>
              <a:rPr dirty="0" sz="1000">
                <a:solidFill>
                  <a:srgbClr val="231F20"/>
                </a:solidFill>
                <a:latin typeface="TeXGyrePagella"/>
                <a:cs typeface="TeXGyrePagella"/>
              </a:rPr>
              <a:t>names  and web links of predatory journals to RIU as they come across any. RIO’s can consult  researchers</a:t>
            </a:r>
            <a:r>
              <a:rPr dirty="0" sz="1000" spc="-15">
                <a:solidFill>
                  <a:srgbClr val="231F20"/>
                </a:solidFill>
                <a:latin typeface="TeXGyrePagella"/>
                <a:cs typeface="TeXGyrePagella"/>
              </a:rPr>
              <a:t> </a:t>
            </a:r>
            <a:r>
              <a:rPr dirty="0" sz="1000">
                <a:solidFill>
                  <a:srgbClr val="231F20"/>
                </a:solidFill>
                <a:latin typeface="TeXGyrePagella"/>
                <a:cs typeface="TeXGyrePagella"/>
              </a:rPr>
              <a:t>to</a:t>
            </a:r>
            <a:r>
              <a:rPr dirty="0" sz="1000" spc="-25">
                <a:solidFill>
                  <a:srgbClr val="231F20"/>
                </a:solidFill>
                <a:latin typeface="TeXGyrePagella"/>
                <a:cs typeface="TeXGyrePagella"/>
              </a:rPr>
              <a:t> </a:t>
            </a:r>
            <a:r>
              <a:rPr dirty="0" sz="1000">
                <a:solidFill>
                  <a:srgbClr val="231F20"/>
                </a:solidFill>
                <a:latin typeface="TeXGyrePagella"/>
                <a:cs typeface="TeXGyrePagella"/>
              </a:rPr>
              <a:t>prepare</a:t>
            </a:r>
            <a:r>
              <a:rPr dirty="0" sz="1000" spc="-15">
                <a:solidFill>
                  <a:srgbClr val="231F20"/>
                </a:solidFill>
                <a:latin typeface="TeXGyrePagella"/>
                <a:cs typeface="TeXGyrePagella"/>
              </a:rPr>
              <a:t> </a:t>
            </a:r>
            <a:r>
              <a:rPr dirty="0" sz="1000">
                <a:solidFill>
                  <a:srgbClr val="231F20"/>
                </a:solidFill>
                <a:latin typeface="TeXGyrePagella"/>
                <a:cs typeface="TeXGyrePagella"/>
              </a:rPr>
              <a:t>a</a:t>
            </a:r>
            <a:r>
              <a:rPr dirty="0" sz="1000" spc="-30">
                <a:solidFill>
                  <a:srgbClr val="231F20"/>
                </a:solidFill>
                <a:latin typeface="TeXGyrePagella"/>
                <a:cs typeface="TeXGyrePagella"/>
              </a:rPr>
              <a:t> </a:t>
            </a:r>
            <a:r>
              <a:rPr dirty="0" sz="1000">
                <a:solidFill>
                  <a:srgbClr val="231F20"/>
                </a:solidFill>
                <a:latin typeface="TeXGyrePagella"/>
                <a:cs typeface="TeXGyrePagella"/>
              </a:rPr>
              <a:t>list</a:t>
            </a:r>
            <a:r>
              <a:rPr dirty="0" sz="1000" spc="-20">
                <a:solidFill>
                  <a:srgbClr val="231F20"/>
                </a:solidFill>
                <a:latin typeface="TeXGyrePagella"/>
                <a:cs typeface="TeXGyrePagella"/>
              </a:rPr>
              <a:t> </a:t>
            </a:r>
            <a:r>
              <a:rPr dirty="0" sz="1000">
                <a:solidFill>
                  <a:srgbClr val="231F20"/>
                </a:solidFill>
                <a:latin typeface="TeXGyrePagella"/>
                <a:cs typeface="TeXGyrePagella"/>
              </a:rPr>
              <a:t>of</a:t>
            </a:r>
            <a:r>
              <a:rPr dirty="0" sz="1000" spc="-25">
                <a:solidFill>
                  <a:srgbClr val="231F20"/>
                </a:solidFill>
                <a:latin typeface="TeXGyrePagella"/>
                <a:cs typeface="TeXGyrePagella"/>
              </a:rPr>
              <a:t> </a:t>
            </a:r>
            <a:r>
              <a:rPr dirty="0" sz="1000">
                <a:solidFill>
                  <a:srgbClr val="231F20"/>
                </a:solidFill>
                <a:latin typeface="TeXGyrePagella"/>
                <a:cs typeface="TeXGyrePagella"/>
              </a:rPr>
              <a:t>such</a:t>
            </a:r>
            <a:r>
              <a:rPr dirty="0" sz="1000" spc="-25">
                <a:solidFill>
                  <a:srgbClr val="231F20"/>
                </a:solidFill>
                <a:latin typeface="TeXGyrePagella"/>
                <a:cs typeface="TeXGyrePagella"/>
              </a:rPr>
              <a:t> </a:t>
            </a:r>
            <a:r>
              <a:rPr dirty="0" sz="1000">
                <a:solidFill>
                  <a:srgbClr val="231F20"/>
                </a:solidFill>
                <a:latin typeface="TeXGyrePagella"/>
                <a:cs typeface="TeXGyrePagella"/>
              </a:rPr>
              <a:t>journals</a:t>
            </a:r>
            <a:r>
              <a:rPr dirty="0" sz="1000" spc="-15">
                <a:solidFill>
                  <a:srgbClr val="231F20"/>
                </a:solidFill>
                <a:latin typeface="TeXGyrePagella"/>
                <a:cs typeface="TeXGyrePagella"/>
              </a:rPr>
              <a:t> </a:t>
            </a:r>
            <a:r>
              <a:rPr dirty="0" sz="1000">
                <a:solidFill>
                  <a:srgbClr val="231F20"/>
                </a:solidFill>
                <a:latin typeface="TeXGyrePagella"/>
                <a:cs typeface="TeXGyrePagella"/>
              </a:rPr>
              <a:t>in</a:t>
            </a:r>
            <a:r>
              <a:rPr dirty="0" sz="1000" spc="-25">
                <a:solidFill>
                  <a:srgbClr val="231F20"/>
                </a:solidFill>
                <a:latin typeface="TeXGyrePagella"/>
                <a:cs typeface="TeXGyrePagella"/>
              </a:rPr>
              <a:t> </a:t>
            </a:r>
            <a:r>
              <a:rPr dirty="0" sz="1000">
                <a:solidFill>
                  <a:srgbClr val="231F20"/>
                </a:solidFill>
                <a:latin typeface="TeXGyrePagella"/>
                <a:cs typeface="TeXGyrePagella"/>
              </a:rPr>
              <a:t>their</a:t>
            </a:r>
            <a:r>
              <a:rPr dirty="0" sz="1000" spc="-20">
                <a:solidFill>
                  <a:srgbClr val="231F20"/>
                </a:solidFill>
                <a:latin typeface="TeXGyrePagella"/>
                <a:cs typeface="TeXGyrePagella"/>
              </a:rPr>
              <a:t> </a:t>
            </a:r>
            <a:r>
              <a:rPr dirty="0" sz="1000">
                <a:solidFill>
                  <a:srgbClr val="231F20"/>
                </a:solidFill>
                <a:latin typeface="TeXGyrePagella"/>
                <a:cs typeface="TeXGyrePagella"/>
              </a:rPr>
              <a:t>areas</a:t>
            </a:r>
            <a:r>
              <a:rPr dirty="0" sz="1000" spc="-20">
                <a:solidFill>
                  <a:srgbClr val="231F20"/>
                </a:solidFill>
                <a:latin typeface="TeXGyrePagella"/>
                <a:cs typeface="TeXGyrePagella"/>
              </a:rPr>
              <a:t> </a:t>
            </a:r>
            <a:r>
              <a:rPr dirty="0" sz="1000">
                <a:solidFill>
                  <a:srgbClr val="231F20"/>
                </a:solidFill>
                <a:latin typeface="TeXGyrePagella"/>
                <a:cs typeface="TeXGyrePagella"/>
              </a:rPr>
              <a:t>of</a:t>
            </a:r>
            <a:r>
              <a:rPr dirty="0" sz="1000" spc="-2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20">
                <a:solidFill>
                  <a:srgbClr val="231F20"/>
                </a:solidFill>
                <a:latin typeface="TeXGyrePagella"/>
                <a:cs typeface="TeXGyrePagella"/>
              </a:rPr>
              <a:t> </a:t>
            </a:r>
            <a:r>
              <a:rPr dirty="0" sz="1000">
                <a:solidFill>
                  <a:srgbClr val="231F20"/>
                </a:solidFill>
                <a:latin typeface="TeXGyrePagella"/>
                <a:cs typeface="TeXGyrePagella"/>
              </a:rPr>
              <a:t>and</a:t>
            </a:r>
            <a:r>
              <a:rPr dirty="0" sz="1000" spc="-25">
                <a:solidFill>
                  <a:srgbClr val="231F20"/>
                </a:solidFill>
                <a:latin typeface="TeXGyrePagella"/>
                <a:cs typeface="TeXGyrePagella"/>
              </a:rPr>
              <a:t> </a:t>
            </a:r>
            <a:r>
              <a:rPr dirty="0" sz="1000">
                <a:solidFill>
                  <a:srgbClr val="231F20"/>
                </a:solidFill>
                <a:latin typeface="TeXGyrePagella"/>
                <a:cs typeface="TeXGyrePagella"/>
              </a:rPr>
              <a:t>provide</a:t>
            </a:r>
            <a:r>
              <a:rPr dirty="0" sz="1000" spc="-15">
                <a:solidFill>
                  <a:srgbClr val="231F20"/>
                </a:solidFill>
                <a:latin typeface="TeXGyrePagella"/>
                <a:cs typeface="TeXGyrePagella"/>
              </a:rPr>
              <a:t> </a:t>
            </a:r>
            <a:r>
              <a:rPr dirty="0" sz="1000">
                <a:solidFill>
                  <a:srgbClr val="231F20"/>
                </a:solidFill>
                <a:latin typeface="TeXGyrePagella"/>
                <a:cs typeface="TeXGyrePagella"/>
              </a:rPr>
              <a:t>this</a:t>
            </a:r>
            <a:r>
              <a:rPr dirty="0" sz="1000" spc="-20">
                <a:solidFill>
                  <a:srgbClr val="231F20"/>
                </a:solidFill>
                <a:latin typeface="TeXGyrePagella"/>
                <a:cs typeface="TeXGyrePagella"/>
              </a:rPr>
              <a:t> </a:t>
            </a:r>
            <a:r>
              <a:rPr dirty="0" sz="1000">
                <a:solidFill>
                  <a:srgbClr val="231F20"/>
                </a:solidFill>
                <a:latin typeface="TeXGyrePagella"/>
                <a:cs typeface="TeXGyrePagella"/>
              </a:rPr>
              <a:t>to</a:t>
            </a:r>
            <a:r>
              <a:rPr dirty="0" sz="1000" spc="-25">
                <a:solidFill>
                  <a:srgbClr val="231F20"/>
                </a:solidFill>
                <a:latin typeface="TeXGyrePagella"/>
                <a:cs typeface="TeXGyrePagella"/>
              </a:rPr>
              <a:t> </a:t>
            </a:r>
            <a:r>
              <a:rPr dirty="0" sz="1000">
                <a:solidFill>
                  <a:srgbClr val="231F20"/>
                </a:solidFill>
                <a:latin typeface="TeXGyrePagella"/>
                <a:cs typeface="TeXGyrePagella"/>
              </a:rPr>
              <a:t>RIU  for</a:t>
            </a:r>
            <a:r>
              <a:rPr dirty="0" sz="1000" spc="-105">
                <a:solidFill>
                  <a:srgbClr val="231F20"/>
                </a:solidFill>
                <a:latin typeface="TeXGyrePagella"/>
                <a:cs typeface="TeXGyrePagella"/>
              </a:rPr>
              <a:t> </a:t>
            </a:r>
            <a:r>
              <a:rPr dirty="0" sz="1000">
                <a:solidFill>
                  <a:srgbClr val="231F20"/>
                </a:solidFill>
                <a:latin typeface="TeXGyrePagella"/>
                <a:cs typeface="TeXGyrePagella"/>
              </a:rPr>
              <a:t>creating</a:t>
            </a:r>
            <a:r>
              <a:rPr dirty="0" sz="1000" spc="-95">
                <a:solidFill>
                  <a:srgbClr val="231F20"/>
                </a:solidFill>
                <a:latin typeface="TeXGyrePagella"/>
                <a:cs typeface="TeXGyrePagella"/>
              </a:rPr>
              <a:t> </a:t>
            </a:r>
            <a:r>
              <a:rPr dirty="0" sz="1000">
                <a:solidFill>
                  <a:srgbClr val="231F20"/>
                </a:solidFill>
                <a:latin typeface="TeXGyrePagella"/>
                <a:cs typeface="TeXGyrePagella"/>
              </a:rPr>
              <a:t>a</a:t>
            </a:r>
            <a:r>
              <a:rPr dirty="0" sz="1000" spc="-100">
                <a:solidFill>
                  <a:srgbClr val="231F20"/>
                </a:solidFill>
                <a:latin typeface="TeXGyrePagella"/>
                <a:cs typeface="TeXGyrePagella"/>
              </a:rPr>
              <a:t> </a:t>
            </a:r>
            <a:r>
              <a:rPr dirty="0" sz="1000">
                <a:solidFill>
                  <a:srgbClr val="231F20"/>
                </a:solidFill>
                <a:latin typeface="TeXGyrePagella"/>
                <a:cs typeface="TeXGyrePagella"/>
              </a:rPr>
              <a:t>central</a:t>
            </a:r>
            <a:r>
              <a:rPr dirty="0" sz="1000" spc="-95">
                <a:solidFill>
                  <a:srgbClr val="231F20"/>
                </a:solidFill>
                <a:latin typeface="TeXGyrePagella"/>
                <a:cs typeface="TeXGyrePagella"/>
              </a:rPr>
              <a:t> </a:t>
            </a:r>
            <a:r>
              <a:rPr dirty="0" sz="1000">
                <a:solidFill>
                  <a:srgbClr val="231F20"/>
                </a:solidFill>
                <a:latin typeface="TeXGyrePagella"/>
                <a:cs typeface="TeXGyrePagella"/>
              </a:rPr>
              <a:t>register</a:t>
            </a:r>
            <a:r>
              <a:rPr dirty="0" sz="1000" spc="-95">
                <a:solidFill>
                  <a:srgbClr val="231F20"/>
                </a:solidFill>
                <a:latin typeface="TeXGyrePagella"/>
                <a:cs typeface="TeXGyrePagella"/>
              </a:rPr>
              <a:t> </a:t>
            </a:r>
            <a:r>
              <a:rPr dirty="0" sz="1000">
                <a:solidFill>
                  <a:srgbClr val="231F20"/>
                </a:solidFill>
                <a:latin typeface="TeXGyrePagella"/>
                <a:cs typeface="TeXGyrePagella"/>
              </a:rPr>
              <a:t>which</a:t>
            </a:r>
            <a:r>
              <a:rPr dirty="0" sz="1000" spc="-100">
                <a:solidFill>
                  <a:srgbClr val="231F20"/>
                </a:solidFill>
                <a:latin typeface="TeXGyrePagella"/>
                <a:cs typeface="TeXGyrePagella"/>
              </a:rPr>
              <a:t> </a:t>
            </a:r>
            <a:r>
              <a:rPr dirty="0" sz="1000">
                <a:solidFill>
                  <a:srgbClr val="231F20"/>
                </a:solidFill>
                <a:latin typeface="TeXGyrePagella"/>
                <a:cs typeface="TeXGyrePagella"/>
              </a:rPr>
              <a:t>can</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updated</a:t>
            </a:r>
            <a:r>
              <a:rPr dirty="0" sz="1000" spc="-95">
                <a:solidFill>
                  <a:srgbClr val="231F20"/>
                </a:solidFill>
                <a:latin typeface="TeXGyrePagella"/>
                <a:cs typeface="TeXGyrePagella"/>
              </a:rPr>
              <a:t> </a:t>
            </a:r>
            <a:r>
              <a:rPr dirty="0" sz="1000">
                <a:solidFill>
                  <a:srgbClr val="231F20"/>
                </a:solidFill>
                <a:latin typeface="TeXGyrePagella"/>
                <a:cs typeface="TeXGyrePagella"/>
              </a:rPr>
              <a:t>based</a:t>
            </a:r>
            <a:r>
              <a:rPr dirty="0" sz="1000" spc="-95">
                <a:solidFill>
                  <a:srgbClr val="231F20"/>
                </a:solidFill>
                <a:latin typeface="TeXGyrePagella"/>
                <a:cs typeface="TeXGyrePagella"/>
              </a:rPr>
              <a:t> </a:t>
            </a:r>
            <a:r>
              <a:rPr dirty="0" sz="1000">
                <a:solidFill>
                  <a:srgbClr val="231F20"/>
                </a:solidFill>
                <a:latin typeface="TeXGyrePagella"/>
                <a:cs typeface="TeXGyrePagella"/>
              </a:rPr>
              <a:t>on</a:t>
            </a:r>
            <a:r>
              <a:rPr dirty="0" sz="1000" spc="-105">
                <a:solidFill>
                  <a:srgbClr val="231F20"/>
                </a:solidFill>
                <a:latin typeface="TeXGyrePagella"/>
                <a:cs typeface="TeXGyrePagella"/>
              </a:rPr>
              <a:t> </a:t>
            </a:r>
            <a:r>
              <a:rPr dirty="0" sz="1000">
                <a:solidFill>
                  <a:srgbClr val="231F20"/>
                </a:solidFill>
                <a:latin typeface="TeXGyrePagella"/>
                <a:cs typeface="TeXGyrePagella"/>
              </a:rPr>
              <a:t>inputs</a:t>
            </a:r>
            <a:r>
              <a:rPr dirty="0" sz="1000" spc="-95">
                <a:solidFill>
                  <a:srgbClr val="231F20"/>
                </a:solidFill>
                <a:latin typeface="TeXGyrePagella"/>
                <a:cs typeface="TeXGyrePagella"/>
              </a:rPr>
              <a:t> </a:t>
            </a:r>
            <a:r>
              <a:rPr dirty="0" sz="1000">
                <a:solidFill>
                  <a:srgbClr val="231F20"/>
                </a:solidFill>
                <a:latin typeface="TeXGyrePagella"/>
                <a:cs typeface="TeXGyrePagella"/>
              </a:rPr>
              <a:t>from</a:t>
            </a:r>
            <a:r>
              <a:rPr dirty="0" sz="1000" spc="-95">
                <a:solidFill>
                  <a:srgbClr val="231F20"/>
                </a:solidFill>
                <a:latin typeface="TeXGyrePagella"/>
                <a:cs typeface="TeXGyrePagella"/>
              </a:rPr>
              <a:t> </a:t>
            </a:r>
            <a:r>
              <a:rPr dirty="0" sz="1000">
                <a:solidFill>
                  <a:srgbClr val="231F20"/>
                </a:solidFill>
                <a:latin typeface="TeXGyrePagella"/>
                <a:cs typeface="TeXGyrePagella"/>
              </a:rPr>
              <a:t>ICMR</a:t>
            </a:r>
            <a:r>
              <a:rPr dirty="0" sz="1000" spc="-100">
                <a:solidFill>
                  <a:srgbClr val="231F20"/>
                </a:solidFill>
                <a:latin typeface="TeXGyrePagella"/>
                <a:cs typeface="TeXGyrePagella"/>
              </a:rPr>
              <a:t> </a:t>
            </a:r>
            <a:r>
              <a:rPr dirty="0" sz="1000">
                <a:solidFill>
                  <a:srgbClr val="231F20"/>
                </a:solidFill>
                <a:latin typeface="TeXGyrePagella"/>
                <a:cs typeface="TeXGyrePagella"/>
              </a:rPr>
              <a:t>institutes.</a:t>
            </a:r>
            <a:endParaRPr sz="1000">
              <a:latin typeface="TeXGyrePagella"/>
              <a:cs typeface="TeXGyrePagella"/>
            </a:endParaRPr>
          </a:p>
        </p:txBody>
      </p:sp>
      <p:sp>
        <p:nvSpPr>
          <p:cNvPr id="7" name="object 7"/>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4</a:t>
            </a:r>
          </a:p>
        </p:txBody>
      </p:sp>
      <p:sp>
        <p:nvSpPr>
          <p:cNvPr id="8" name="object 8"/>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FBE3D4"/>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FBE3D4"/>
          </a:solidFill>
        </p:spPr>
        <p:txBody>
          <a:bodyPr wrap="square" lIns="0" tIns="0" rIns="0" bIns="0" rtlCol="0"/>
          <a:lstStyle/>
          <a:p/>
        </p:txBody>
      </p:sp>
      <p:sp>
        <p:nvSpPr>
          <p:cNvPr id="4" name="object 4"/>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5" name="object 5"/>
          <p:cNvSpPr txBox="1"/>
          <p:nvPr/>
        </p:nvSpPr>
        <p:spPr>
          <a:xfrm>
            <a:off x="566003" y="865402"/>
            <a:ext cx="3234690" cy="355600"/>
          </a:xfrm>
          <a:prstGeom prst="rect">
            <a:avLst/>
          </a:prstGeom>
        </p:spPr>
        <p:txBody>
          <a:bodyPr wrap="square" lIns="0" tIns="12700" rIns="0" bIns="0" rtlCol="0" vert="horz">
            <a:spAutoFit/>
          </a:bodyPr>
          <a:lstStyle/>
          <a:p>
            <a:pPr algn="r" marR="107950">
              <a:lnSpc>
                <a:spcPts val="1420"/>
              </a:lnSpc>
              <a:spcBef>
                <a:spcPts val="100"/>
              </a:spcBef>
            </a:pPr>
            <a:r>
              <a:rPr dirty="0" u="sng" sz="1200" spc="-100" b="1">
                <a:solidFill>
                  <a:srgbClr val="231F20"/>
                </a:solidFill>
                <a:uFill>
                  <a:solidFill>
                    <a:srgbClr val="231F20"/>
                  </a:solidFill>
                </a:uFill>
                <a:latin typeface="Trebuchet MS"/>
                <a:cs typeface="Trebuchet MS"/>
              </a:rPr>
              <a:t>Annexure</a:t>
            </a:r>
            <a:r>
              <a:rPr dirty="0" sz="1200" spc="40" b="1">
                <a:solidFill>
                  <a:srgbClr val="231F20"/>
                </a:solidFill>
                <a:latin typeface="Trebuchet MS"/>
                <a:cs typeface="Trebuchet MS"/>
              </a:rPr>
              <a:t> </a:t>
            </a:r>
            <a:r>
              <a:rPr dirty="0" u="sng" sz="1200" spc="-75" b="1">
                <a:solidFill>
                  <a:srgbClr val="231F20"/>
                </a:solidFill>
                <a:uFill>
                  <a:solidFill>
                    <a:srgbClr val="231F20"/>
                  </a:solidFill>
                </a:uFill>
                <a:latin typeface="Trebuchet MS"/>
                <a:cs typeface="Trebuchet MS"/>
              </a:rPr>
              <a:t>V</a:t>
            </a:r>
            <a:endParaRPr sz="1200">
              <a:latin typeface="Trebuchet MS"/>
              <a:cs typeface="Trebuchet MS"/>
            </a:endParaRPr>
          </a:p>
          <a:p>
            <a:pPr marL="12700">
              <a:lnSpc>
                <a:spcPts val="1180"/>
              </a:lnSpc>
            </a:pPr>
            <a:r>
              <a:rPr dirty="0" u="sng" sz="1000" b="1">
                <a:solidFill>
                  <a:srgbClr val="231F20"/>
                </a:solidFill>
                <a:uFill>
                  <a:solidFill>
                    <a:srgbClr val="231F20"/>
                  </a:solidFill>
                </a:uFill>
                <a:latin typeface="TeXGyrePagella"/>
                <a:cs typeface="TeXGyrePagella"/>
              </a:rPr>
              <a:t>List of relevant National and International</a:t>
            </a:r>
            <a:r>
              <a:rPr dirty="0" u="sng" sz="1000" spc="215" b="1">
                <a:solidFill>
                  <a:srgbClr val="231F20"/>
                </a:solidFill>
                <a:uFill>
                  <a:solidFill>
                    <a:srgbClr val="231F20"/>
                  </a:solidFill>
                </a:uFill>
                <a:latin typeface="TeXGyrePagella"/>
                <a:cs typeface="TeXGyrePagella"/>
              </a:rPr>
              <a:t> </a:t>
            </a:r>
            <a:r>
              <a:rPr dirty="0" u="sng" sz="1000" b="1">
                <a:solidFill>
                  <a:srgbClr val="231F20"/>
                </a:solidFill>
                <a:uFill>
                  <a:solidFill>
                    <a:srgbClr val="231F20"/>
                  </a:solidFill>
                </a:uFill>
                <a:latin typeface="TeXGyrePagella"/>
                <a:cs typeface="TeXGyrePagella"/>
              </a:rPr>
              <a:t>guidelines</a:t>
            </a:r>
            <a:endParaRPr sz="1000">
              <a:latin typeface="TeXGyrePagella"/>
              <a:cs typeface="TeXGyrePagella"/>
            </a:endParaRPr>
          </a:p>
        </p:txBody>
      </p:sp>
      <p:sp>
        <p:nvSpPr>
          <p:cNvPr id="7" name="object 7"/>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5</a:t>
            </a:r>
          </a:p>
        </p:txBody>
      </p:sp>
      <p:sp>
        <p:nvSpPr>
          <p:cNvPr id="8" name="object 8"/>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graphicFrame>
        <p:nvGraphicFramePr>
          <p:cNvPr id="6" name="object 6"/>
          <p:cNvGraphicFramePr>
            <a:graphicFrameLocks noGrp="1"/>
          </p:cNvGraphicFramePr>
          <p:nvPr/>
        </p:nvGraphicFramePr>
        <p:xfrm>
          <a:off x="574139" y="1233690"/>
          <a:ext cx="5494020" cy="6768465"/>
        </p:xfrm>
        <a:graphic>
          <a:graphicData uri="http://schemas.openxmlformats.org/drawingml/2006/table">
            <a:tbl>
              <a:tblPr firstRow="1" bandRow="1">
                <a:tableStyleId>{2D5ABB26-0587-4C30-8999-92F81FD0307C}</a:tableStyleId>
              </a:tblPr>
              <a:tblGrid>
                <a:gridCol w="1233805"/>
                <a:gridCol w="4250690"/>
              </a:tblGrid>
              <a:tr h="209054">
                <a:tc>
                  <a:txBody>
                    <a:bodyPr/>
                    <a:lstStyle/>
                    <a:p>
                      <a:pPr marL="241300" marR="3175">
                        <a:lnSpc>
                          <a:spcPct val="100000"/>
                        </a:lnSpc>
                        <a:spcBef>
                          <a:spcPts val="90"/>
                        </a:spcBef>
                      </a:pPr>
                      <a:r>
                        <a:rPr dirty="0" sz="1000" b="1">
                          <a:solidFill>
                            <a:srgbClr val="231F20"/>
                          </a:solidFill>
                          <a:latin typeface="TeXGyrePagella"/>
                          <a:cs typeface="TeXGyrePagella"/>
                        </a:rPr>
                        <a:t>Organization</a:t>
                      </a:r>
                      <a:endParaRPr sz="1000">
                        <a:latin typeface="TeXGyrePagella"/>
                        <a:cs typeface="TeXGyrePagella"/>
                      </a:endParaRPr>
                    </a:p>
                  </a:txBody>
                  <a:tcPr marL="0" marR="0" marB="0" marT="1143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algn="ctr" marR="364490">
                        <a:lnSpc>
                          <a:spcPct val="100000"/>
                        </a:lnSpc>
                        <a:spcBef>
                          <a:spcPts val="65"/>
                        </a:spcBef>
                      </a:pPr>
                      <a:r>
                        <a:rPr dirty="0" sz="1000" b="1">
                          <a:solidFill>
                            <a:srgbClr val="231F20"/>
                          </a:solidFill>
                          <a:latin typeface="TeXGyrePagella"/>
                          <a:cs typeface="TeXGyrePagella"/>
                        </a:rPr>
                        <a:t>Document</a:t>
                      </a:r>
                      <a:endParaRPr sz="1000">
                        <a:latin typeface="TeXGyrePagella"/>
                        <a:cs typeface="TeXGyrePagella"/>
                      </a:endParaRPr>
                    </a:p>
                  </a:txBody>
                  <a:tcPr marL="0" marR="0" marB="0" marT="825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131318">
                <a:tc>
                  <a:txBody>
                    <a:bodyPr/>
                    <a:lstStyle/>
                    <a:p>
                      <a:pPr marL="97155" marR="3175">
                        <a:lnSpc>
                          <a:spcPts val="935"/>
                        </a:lnSpc>
                      </a:pPr>
                      <a:r>
                        <a:rPr dirty="0" sz="1000" b="1">
                          <a:solidFill>
                            <a:srgbClr val="231F20"/>
                          </a:solidFill>
                          <a:latin typeface="TeXGyrePagella"/>
                          <a:cs typeface="TeXGyrePagella"/>
                        </a:rPr>
                        <a:t>International</a:t>
                      </a:r>
                      <a:endParaRPr sz="1000">
                        <a:latin typeface="TeXGyrePagella"/>
                        <a:cs typeface="TeXGyrePagella"/>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a:lnSpc>
                          <a:spcPct val="100000"/>
                        </a:lnSpc>
                      </a:pPr>
                      <a:endParaRPr sz="700">
                        <a:latin typeface="Times New Roman"/>
                        <a:cs typeface="Times New Roman"/>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543661">
                <a:tc>
                  <a:txBody>
                    <a:bodyPr/>
                    <a:lstStyle/>
                    <a:p>
                      <a:pPr marL="99060" marR="287020">
                        <a:lnSpc>
                          <a:spcPct val="121000"/>
                        </a:lnSpc>
                        <a:spcBef>
                          <a:spcPts val="254"/>
                        </a:spcBef>
                      </a:pPr>
                      <a:r>
                        <a:rPr dirty="0" sz="800">
                          <a:solidFill>
                            <a:srgbClr val="231F20"/>
                          </a:solidFill>
                          <a:latin typeface="TeXGyrePagella"/>
                          <a:cs typeface="TeXGyrePagella"/>
                        </a:rPr>
                        <a:t>Ofﬁce of Research  Integrity</a:t>
                      </a:r>
                      <a:r>
                        <a:rPr dirty="0" sz="800" spc="90">
                          <a:solidFill>
                            <a:srgbClr val="231F20"/>
                          </a:solidFill>
                          <a:latin typeface="TeXGyrePagella"/>
                          <a:cs typeface="TeXGyrePagella"/>
                        </a:rPr>
                        <a:t> </a:t>
                      </a:r>
                      <a:r>
                        <a:rPr dirty="0" sz="800">
                          <a:solidFill>
                            <a:srgbClr val="231F20"/>
                          </a:solidFill>
                          <a:latin typeface="TeXGyrePagella"/>
                          <a:cs typeface="TeXGyrePagella"/>
                        </a:rPr>
                        <a:t>(ORI)</a:t>
                      </a:r>
                      <a:endParaRPr sz="800">
                        <a:latin typeface="TeXGyrePagella"/>
                        <a:cs typeface="TeXGyrePagella"/>
                      </a:endParaRPr>
                    </a:p>
                  </a:txBody>
                  <a:tcPr marL="0" marR="0" marB="0" marT="32384">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algn="just" marL="299720" marR="83185" indent="-205104">
                        <a:lnSpc>
                          <a:spcPct val="121000"/>
                        </a:lnSpc>
                        <a:spcBef>
                          <a:spcPts val="70"/>
                        </a:spcBef>
                        <a:buChar char="•"/>
                        <a:tabLst>
                          <a:tab pos="290195" algn="l"/>
                        </a:tabLst>
                      </a:pPr>
                      <a:r>
                        <a:rPr dirty="0" sz="800">
                          <a:solidFill>
                            <a:srgbClr val="231F20"/>
                          </a:solidFill>
                          <a:latin typeface="TeXGyrePagella"/>
                          <a:cs typeface="TeXGyrePagella"/>
                        </a:rPr>
                        <a:t>First attempts to tackle scientiﬁc misconduct and dishonesty were made in the U.S. in  1992 by launching the “Ofﬁce of Research Integrity (ORI)”. Available at:  https://ori.hhs.gov/ori-policy-plagiarism</a:t>
                      </a:r>
                      <a:endParaRPr sz="800">
                        <a:latin typeface="TeXGyrePagella"/>
                        <a:cs typeface="TeXGyrePagella"/>
                      </a:endParaRPr>
                    </a:p>
                  </a:txBody>
                  <a:tcPr marL="0" marR="0" marB="0" marT="889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485876">
                <a:tc>
                  <a:txBody>
                    <a:bodyPr/>
                    <a:lstStyle/>
                    <a:p>
                      <a:pPr marL="99060" marR="302260">
                        <a:lnSpc>
                          <a:spcPct val="121000"/>
                        </a:lnSpc>
                        <a:spcBef>
                          <a:spcPts val="20"/>
                        </a:spcBef>
                      </a:pPr>
                      <a:r>
                        <a:rPr dirty="0" sz="800">
                          <a:solidFill>
                            <a:srgbClr val="231F20"/>
                          </a:solidFill>
                          <a:latin typeface="TeXGyrePagella"/>
                          <a:cs typeface="TeXGyrePagella"/>
                        </a:rPr>
                        <a:t>Committee on  Publication Ethics  (COPE)</a:t>
                      </a:r>
                      <a:endParaRPr sz="800">
                        <a:latin typeface="TeXGyrePagella"/>
                        <a:cs typeface="TeXGyrePagella"/>
                      </a:endParaRPr>
                    </a:p>
                  </a:txBody>
                  <a:tcPr marL="0" marR="0" marB="0" marT="254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89560" indent="-194945">
                        <a:lnSpc>
                          <a:spcPct val="100000"/>
                        </a:lnSpc>
                        <a:spcBef>
                          <a:spcPts val="250"/>
                        </a:spcBef>
                        <a:buChar char="•"/>
                        <a:tabLst>
                          <a:tab pos="289560" algn="l"/>
                          <a:tab pos="290195" algn="l"/>
                        </a:tabLst>
                      </a:pPr>
                      <a:r>
                        <a:rPr dirty="0" sz="800">
                          <a:solidFill>
                            <a:srgbClr val="231F20"/>
                          </a:solidFill>
                          <a:latin typeface="TeXGyrePagella"/>
                          <a:cs typeface="TeXGyrePagella"/>
                        </a:rPr>
                        <a:t>COPE</a:t>
                      </a:r>
                      <a:r>
                        <a:rPr dirty="0" sz="800" spc="-45">
                          <a:solidFill>
                            <a:srgbClr val="231F20"/>
                          </a:solidFill>
                          <a:latin typeface="TeXGyrePagella"/>
                          <a:cs typeface="TeXGyrePagella"/>
                        </a:rPr>
                        <a:t> </a:t>
                      </a:r>
                      <a:r>
                        <a:rPr dirty="0" sz="800">
                          <a:solidFill>
                            <a:srgbClr val="231F20"/>
                          </a:solidFill>
                          <a:latin typeface="TeXGyrePagella"/>
                          <a:cs typeface="TeXGyrePagella"/>
                        </a:rPr>
                        <a:t>developed</a:t>
                      </a:r>
                      <a:r>
                        <a:rPr dirty="0" sz="800" spc="-30">
                          <a:solidFill>
                            <a:srgbClr val="231F20"/>
                          </a:solidFill>
                          <a:latin typeface="TeXGyrePagella"/>
                          <a:cs typeface="TeXGyrePagella"/>
                        </a:rPr>
                        <a:t> </a:t>
                      </a:r>
                      <a:r>
                        <a:rPr dirty="0" sz="800">
                          <a:solidFill>
                            <a:srgbClr val="231F20"/>
                          </a:solidFill>
                          <a:latin typeface="TeXGyrePagella"/>
                          <a:cs typeface="TeXGyrePagella"/>
                        </a:rPr>
                        <a:t>Guidelines</a:t>
                      </a:r>
                      <a:r>
                        <a:rPr dirty="0" sz="800" spc="-30">
                          <a:solidFill>
                            <a:srgbClr val="231F20"/>
                          </a:solidFill>
                          <a:latin typeface="TeXGyrePagella"/>
                          <a:cs typeface="TeXGyrePagella"/>
                        </a:rPr>
                        <a:t> </a:t>
                      </a:r>
                      <a:r>
                        <a:rPr dirty="0" sz="800">
                          <a:solidFill>
                            <a:srgbClr val="231F20"/>
                          </a:solidFill>
                          <a:latin typeface="TeXGyrePagella"/>
                          <a:cs typeface="TeXGyrePagella"/>
                        </a:rPr>
                        <a:t>on</a:t>
                      </a:r>
                      <a:r>
                        <a:rPr dirty="0" sz="800" spc="-40">
                          <a:solidFill>
                            <a:srgbClr val="231F20"/>
                          </a:solidFill>
                          <a:latin typeface="TeXGyrePagella"/>
                          <a:cs typeface="TeXGyrePagella"/>
                        </a:rPr>
                        <a:t> </a:t>
                      </a:r>
                      <a:r>
                        <a:rPr dirty="0" sz="800">
                          <a:solidFill>
                            <a:srgbClr val="231F20"/>
                          </a:solidFill>
                          <a:latin typeface="TeXGyrePagella"/>
                          <a:cs typeface="TeXGyrePagella"/>
                        </a:rPr>
                        <a:t>Good</a:t>
                      </a:r>
                      <a:r>
                        <a:rPr dirty="0" sz="800" spc="-45">
                          <a:solidFill>
                            <a:srgbClr val="231F20"/>
                          </a:solidFill>
                          <a:latin typeface="TeXGyrePagella"/>
                          <a:cs typeface="TeXGyrePagella"/>
                        </a:rPr>
                        <a:t> </a:t>
                      </a:r>
                      <a:r>
                        <a:rPr dirty="0" sz="800">
                          <a:solidFill>
                            <a:srgbClr val="231F20"/>
                          </a:solidFill>
                          <a:latin typeface="TeXGyrePagella"/>
                          <a:cs typeface="TeXGyrePagella"/>
                        </a:rPr>
                        <a:t>Publication</a:t>
                      </a:r>
                      <a:r>
                        <a:rPr dirty="0" sz="800" spc="-25">
                          <a:solidFill>
                            <a:srgbClr val="231F20"/>
                          </a:solidFill>
                          <a:latin typeface="TeXGyrePagella"/>
                          <a:cs typeface="TeXGyrePagella"/>
                        </a:rPr>
                        <a:t> </a:t>
                      </a:r>
                      <a:r>
                        <a:rPr dirty="0" sz="800">
                          <a:solidFill>
                            <a:srgbClr val="231F20"/>
                          </a:solidFill>
                          <a:latin typeface="TeXGyrePagella"/>
                          <a:cs typeface="TeXGyrePagella"/>
                        </a:rPr>
                        <a:t>Practice</a:t>
                      </a:r>
                      <a:r>
                        <a:rPr dirty="0" sz="800" spc="-30">
                          <a:solidFill>
                            <a:srgbClr val="231F20"/>
                          </a:solidFill>
                          <a:latin typeface="TeXGyrePagella"/>
                          <a:cs typeface="TeXGyrePagella"/>
                        </a:rPr>
                        <a:t> </a:t>
                      </a:r>
                      <a:r>
                        <a:rPr dirty="0" sz="800">
                          <a:solidFill>
                            <a:srgbClr val="231F20"/>
                          </a:solidFill>
                          <a:latin typeface="TeXGyrePagella"/>
                          <a:cs typeface="TeXGyrePagella"/>
                        </a:rPr>
                        <a:t>and</a:t>
                      </a:r>
                      <a:r>
                        <a:rPr dirty="0" sz="800" spc="-40">
                          <a:solidFill>
                            <a:srgbClr val="231F20"/>
                          </a:solidFill>
                          <a:latin typeface="TeXGyrePagella"/>
                          <a:cs typeface="TeXGyrePagella"/>
                        </a:rPr>
                        <a:t> </a:t>
                      </a:r>
                      <a:r>
                        <a:rPr dirty="0" sz="800">
                          <a:solidFill>
                            <a:srgbClr val="231F20"/>
                          </a:solidFill>
                          <a:latin typeface="TeXGyrePagella"/>
                          <a:cs typeface="TeXGyrePagella"/>
                        </a:rPr>
                        <a:t>most</a:t>
                      </a:r>
                      <a:r>
                        <a:rPr dirty="0" sz="800" spc="-40">
                          <a:solidFill>
                            <a:srgbClr val="231F20"/>
                          </a:solidFill>
                          <a:latin typeface="TeXGyrePagella"/>
                          <a:cs typeface="TeXGyrePagella"/>
                        </a:rPr>
                        <a:t> </a:t>
                      </a:r>
                      <a:r>
                        <a:rPr dirty="0" sz="800">
                          <a:solidFill>
                            <a:srgbClr val="231F20"/>
                          </a:solidFill>
                          <a:latin typeface="TeXGyrePagella"/>
                          <a:cs typeface="TeXGyrePagella"/>
                        </a:rPr>
                        <a:t>of</a:t>
                      </a:r>
                      <a:r>
                        <a:rPr dirty="0" sz="800" spc="-45">
                          <a:solidFill>
                            <a:srgbClr val="231F20"/>
                          </a:solidFill>
                          <a:latin typeface="TeXGyrePagella"/>
                          <a:cs typeface="TeXGyrePagella"/>
                        </a:rPr>
                        <a:t> </a:t>
                      </a:r>
                      <a:r>
                        <a:rPr dirty="0" sz="800">
                          <a:solidFill>
                            <a:srgbClr val="231F20"/>
                          </a:solidFill>
                          <a:latin typeface="TeXGyrePagella"/>
                          <a:cs typeface="TeXGyrePagella"/>
                        </a:rPr>
                        <a:t>the</a:t>
                      </a:r>
                      <a:r>
                        <a:rPr dirty="0" sz="800" spc="-40">
                          <a:solidFill>
                            <a:srgbClr val="231F20"/>
                          </a:solidFill>
                          <a:latin typeface="TeXGyrePagella"/>
                          <a:cs typeface="TeXGyrePagella"/>
                        </a:rPr>
                        <a:t> </a:t>
                      </a:r>
                      <a:r>
                        <a:rPr dirty="0" sz="800">
                          <a:solidFill>
                            <a:srgbClr val="231F20"/>
                          </a:solidFill>
                          <a:latin typeface="TeXGyrePagella"/>
                          <a:cs typeface="TeXGyrePagella"/>
                        </a:rPr>
                        <a:t>journals</a:t>
                      </a:r>
                      <a:r>
                        <a:rPr dirty="0" sz="800" spc="-35">
                          <a:solidFill>
                            <a:srgbClr val="231F20"/>
                          </a:solidFill>
                          <a:latin typeface="TeXGyrePagella"/>
                          <a:cs typeface="TeXGyrePagella"/>
                        </a:rPr>
                        <a:t> </a:t>
                      </a:r>
                      <a:r>
                        <a:rPr dirty="0" sz="800">
                          <a:solidFill>
                            <a:srgbClr val="231F20"/>
                          </a:solidFill>
                          <a:latin typeface="TeXGyrePagella"/>
                          <a:cs typeface="TeXGyrePagella"/>
                        </a:rPr>
                        <a:t>use</a:t>
                      </a:r>
                      <a:endParaRPr sz="800">
                        <a:latin typeface="TeXGyrePagella"/>
                        <a:cs typeface="TeXGyrePagella"/>
                      </a:endParaRPr>
                    </a:p>
                    <a:p>
                      <a:pPr marL="289560" marR="591185" indent="9525">
                        <a:lnSpc>
                          <a:spcPct val="100000"/>
                        </a:lnSpc>
                        <a:spcBef>
                          <a:spcPts val="200"/>
                        </a:spcBef>
                      </a:pPr>
                      <a:r>
                        <a:rPr dirty="0" sz="800">
                          <a:solidFill>
                            <a:srgbClr val="231F20"/>
                          </a:solidFill>
                          <a:latin typeface="TeXGyrePagella"/>
                          <a:cs typeface="TeXGyrePagella"/>
                        </a:rPr>
                        <a:t>COPE</a:t>
                      </a:r>
                      <a:r>
                        <a:rPr dirty="0" sz="800" spc="-90">
                          <a:solidFill>
                            <a:srgbClr val="231F20"/>
                          </a:solidFill>
                          <a:latin typeface="TeXGyrePagella"/>
                          <a:cs typeface="TeXGyrePagella"/>
                        </a:rPr>
                        <a:t> </a:t>
                      </a:r>
                      <a:r>
                        <a:rPr dirty="0" sz="800">
                          <a:solidFill>
                            <a:srgbClr val="231F20"/>
                          </a:solidFill>
                          <a:latin typeface="TeXGyrePagella"/>
                          <a:cs typeface="TeXGyrePagella"/>
                        </a:rPr>
                        <a:t>guidelines</a:t>
                      </a:r>
                      <a:r>
                        <a:rPr dirty="0" sz="800" spc="-80">
                          <a:solidFill>
                            <a:srgbClr val="231F20"/>
                          </a:solidFill>
                          <a:latin typeface="TeXGyrePagella"/>
                          <a:cs typeface="TeXGyrePagella"/>
                        </a:rPr>
                        <a:t> </a:t>
                      </a:r>
                      <a:r>
                        <a:rPr dirty="0" sz="800">
                          <a:solidFill>
                            <a:srgbClr val="231F20"/>
                          </a:solidFill>
                          <a:latin typeface="TeXGyrePagella"/>
                          <a:cs typeface="TeXGyrePagella"/>
                        </a:rPr>
                        <a:t>to</a:t>
                      </a:r>
                      <a:r>
                        <a:rPr dirty="0" sz="800" spc="-90">
                          <a:solidFill>
                            <a:srgbClr val="231F20"/>
                          </a:solidFill>
                          <a:latin typeface="TeXGyrePagella"/>
                          <a:cs typeface="TeXGyrePagella"/>
                        </a:rPr>
                        <a:t> </a:t>
                      </a:r>
                      <a:r>
                        <a:rPr dirty="0" sz="800">
                          <a:solidFill>
                            <a:srgbClr val="231F20"/>
                          </a:solidFill>
                          <a:latin typeface="TeXGyrePagella"/>
                          <a:cs typeface="TeXGyrePagella"/>
                        </a:rPr>
                        <a:t>address</a:t>
                      </a:r>
                      <a:r>
                        <a:rPr dirty="0" sz="800" spc="-85">
                          <a:solidFill>
                            <a:srgbClr val="231F20"/>
                          </a:solidFill>
                          <a:latin typeface="TeXGyrePagella"/>
                          <a:cs typeface="TeXGyrePagella"/>
                        </a:rPr>
                        <a:t> </a:t>
                      </a:r>
                      <a:r>
                        <a:rPr dirty="0" sz="800">
                          <a:solidFill>
                            <a:srgbClr val="231F20"/>
                          </a:solidFill>
                          <a:latin typeface="TeXGyrePagella"/>
                          <a:cs typeface="TeXGyrePagella"/>
                        </a:rPr>
                        <a:t>issues</a:t>
                      </a:r>
                      <a:r>
                        <a:rPr dirty="0" sz="800" spc="-85">
                          <a:solidFill>
                            <a:srgbClr val="231F20"/>
                          </a:solidFill>
                          <a:latin typeface="TeXGyrePagella"/>
                          <a:cs typeface="TeXGyrePagella"/>
                        </a:rPr>
                        <a:t> </a:t>
                      </a:r>
                      <a:r>
                        <a:rPr dirty="0" sz="800">
                          <a:solidFill>
                            <a:srgbClr val="231F20"/>
                          </a:solidFill>
                          <a:latin typeface="TeXGyrePagella"/>
                          <a:cs typeface="TeXGyrePagella"/>
                        </a:rPr>
                        <a:t>related</a:t>
                      </a:r>
                      <a:r>
                        <a:rPr dirty="0" sz="800" spc="-85">
                          <a:solidFill>
                            <a:srgbClr val="231F20"/>
                          </a:solidFill>
                          <a:latin typeface="TeXGyrePagella"/>
                          <a:cs typeface="TeXGyrePagella"/>
                        </a:rPr>
                        <a:t> </a:t>
                      </a:r>
                      <a:r>
                        <a:rPr dirty="0" sz="800">
                          <a:solidFill>
                            <a:srgbClr val="231F20"/>
                          </a:solidFill>
                          <a:latin typeface="TeXGyrePagella"/>
                          <a:cs typeface="TeXGyrePagella"/>
                        </a:rPr>
                        <a:t>to</a:t>
                      </a:r>
                      <a:r>
                        <a:rPr dirty="0" sz="800" spc="-90">
                          <a:solidFill>
                            <a:srgbClr val="231F20"/>
                          </a:solidFill>
                          <a:latin typeface="TeXGyrePagella"/>
                          <a:cs typeface="TeXGyrePagella"/>
                        </a:rPr>
                        <a:t> </a:t>
                      </a:r>
                      <a:r>
                        <a:rPr dirty="0" sz="800">
                          <a:solidFill>
                            <a:srgbClr val="231F20"/>
                          </a:solidFill>
                          <a:latin typeface="TeXGyrePagella"/>
                          <a:cs typeface="TeXGyrePagella"/>
                        </a:rPr>
                        <a:t>publication</a:t>
                      </a:r>
                      <a:r>
                        <a:rPr dirty="0" sz="800" spc="-75">
                          <a:solidFill>
                            <a:srgbClr val="231F20"/>
                          </a:solidFill>
                          <a:latin typeface="TeXGyrePagella"/>
                          <a:cs typeface="TeXGyrePagella"/>
                        </a:rPr>
                        <a:t> </a:t>
                      </a:r>
                      <a:r>
                        <a:rPr dirty="0" sz="800">
                          <a:solidFill>
                            <a:srgbClr val="231F20"/>
                          </a:solidFill>
                          <a:latin typeface="TeXGyrePagella"/>
                          <a:cs typeface="TeXGyrePagella"/>
                        </a:rPr>
                        <a:t>ethics.</a:t>
                      </a:r>
                      <a:r>
                        <a:rPr dirty="0" sz="800" spc="-85">
                          <a:solidFill>
                            <a:srgbClr val="231F20"/>
                          </a:solidFill>
                          <a:latin typeface="TeXGyrePagella"/>
                          <a:cs typeface="TeXGyrePagella"/>
                        </a:rPr>
                        <a:t> </a:t>
                      </a:r>
                      <a:r>
                        <a:rPr dirty="0" sz="800">
                          <a:solidFill>
                            <a:srgbClr val="231F20"/>
                          </a:solidFill>
                          <a:latin typeface="TeXGyrePagella"/>
                          <a:cs typeface="TeXGyrePagella"/>
                        </a:rPr>
                        <a:t>Available</a:t>
                      </a:r>
                      <a:r>
                        <a:rPr dirty="0" sz="800" spc="-80">
                          <a:solidFill>
                            <a:srgbClr val="231F20"/>
                          </a:solidFill>
                          <a:latin typeface="TeXGyrePagella"/>
                          <a:cs typeface="TeXGyrePagella"/>
                        </a:rPr>
                        <a:t> </a:t>
                      </a:r>
                      <a:r>
                        <a:rPr dirty="0" sz="800">
                          <a:solidFill>
                            <a:srgbClr val="231F20"/>
                          </a:solidFill>
                          <a:latin typeface="TeXGyrePagella"/>
                          <a:cs typeface="TeXGyrePagella"/>
                        </a:rPr>
                        <a:t>at:  https://publicationethics.org/ﬁles/u7141/1999pdf13.pdf</a:t>
                      </a:r>
                      <a:endParaRPr sz="800">
                        <a:latin typeface="TeXGyrePagella"/>
                        <a:cs typeface="TeXGyrePagella"/>
                      </a:endParaRPr>
                    </a:p>
                  </a:txBody>
                  <a:tcPr marL="0" marR="0" marB="0" marT="3175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557161">
                <a:tc>
                  <a:txBody>
                    <a:bodyPr/>
                    <a:lstStyle/>
                    <a:p>
                      <a:pPr marL="99060" marR="3810">
                        <a:lnSpc>
                          <a:spcPct val="121000"/>
                        </a:lnSpc>
                        <a:spcBef>
                          <a:spcPts val="300"/>
                        </a:spcBef>
                      </a:pPr>
                      <a:r>
                        <a:rPr dirty="0" sz="800">
                          <a:solidFill>
                            <a:srgbClr val="231F20"/>
                          </a:solidFill>
                          <a:latin typeface="TeXGyrePagella"/>
                          <a:cs typeface="TeXGyrePagella"/>
                        </a:rPr>
                        <a:t>International</a:t>
                      </a:r>
                      <a:r>
                        <a:rPr dirty="0" sz="800" spc="20">
                          <a:solidFill>
                            <a:srgbClr val="231F20"/>
                          </a:solidFill>
                          <a:latin typeface="TeXGyrePagella"/>
                          <a:cs typeface="TeXGyrePagella"/>
                        </a:rPr>
                        <a:t> </a:t>
                      </a:r>
                      <a:r>
                        <a:rPr dirty="0" sz="800">
                          <a:solidFill>
                            <a:srgbClr val="231F20"/>
                          </a:solidFill>
                          <a:latin typeface="TeXGyrePagella"/>
                          <a:cs typeface="TeXGyrePagella"/>
                        </a:rPr>
                        <a:t>Committee  for Medical Journal  Editors</a:t>
                      </a:r>
                      <a:r>
                        <a:rPr dirty="0" sz="800" spc="100">
                          <a:solidFill>
                            <a:srgbClr val="231F20"/>
                          </a:solidFill>
                          <a:latin typeface="TeXGyrePagella"/>
                          <a:cs typeface="TeXGyrePagella"/>
                        </a:rPr>
                        <a:t> </a:t>
                      </a:r>
                      <a:r>
                        <a:rPr dirty="0" sz="800">
                          <a:solidFill>
                            <a:srgbClr val="231F20"/>
                          </a:solidFill>
                          <a:latin typeface="TeXGyrePagella"/>
                          <a:cs typeface="TeXGyrePagella"/>
                        </a:rPr>
                        <a:t>(ICMJE)</a:t>
                      </a:r>
                      <a:endParaRPr sz="800">
                        <a:latin typeface="TeXGyrePagella"/>
                        <a:cs typeface="TeXGyrePagella"/>
                      </a:endParaRPr>
                    </a:p>
                  </a:txBody>
                  <a:tcPr marL="0" marR="0" marB="0" marT="3810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89560" indent="-194945">
                        <a:lnSpc>
                          <a:spcPct val="100000"/>
                        </a:lnSpc>
                        <a:spcBef>
                          <a:spcPts val="489"/>
                        </a:spcBef>
                        <a:buChar char="•"/>
                        <a:tabLst>
                          <a:tab pos="289560" algn="l"/>
                          <a:tab pos="290195" algn="l"/>
                        </a:tabLst>
                      </a:pPr>
                      <a:r>
                        <a:rPr dirty="0" sz="800">
                          <a:solidFill>
                            <a:srgbClr val="231F20"/>
                          </a:solidFill>
                          <a:latin typeface="TeXGyrePagella"/>
                          <a:cs typeface="TeXGyrePagella"/>
                        </a:rPr>
                        <a:t>ICMJE</a:t>
                      </a:r>
                      <a:r>
                        <a:rPr dirty="0" sz="800" spc="-60">
                          <a:solidFill>
                            <a:srgbClr val="231F20"/>
                          </a:solidFill>
                          <a:latin typeface="TeXGyrePagella"/>
                          <a:cs typeface="TeXGyrePagella"/>
                        </a:rPr>
                        <a:t> </a:t>
                      </a:r>
                      <a:r>
                        <a:rPr dirty="0" sz="800">
                          <a:solidFill>
                            <a:srgbClr val="231F20"/>
                          </a:solidFill>
                          <a:latin typeface="TeXGyrePagella"/>
                          <a:cs typeface="TeXGyrePagella"/>
                        </a:rPr>
                        <a:t>developed</a:t>
                      </a:r>
                      <a:r>
                        <a:rPr dirty="0" sz="800" spc="-50">
                          <a:solidFill>
                            <a:srgbClr val="231F20"/>
                          </a:solidFill>
                          <a:latin typeface="TeXGyrePagella"/>
                          <a:cs typeface="TeXGyrePagella"/>
                        </a:rPr>
                        <a:t> </a:t>
                      </a:r>
                      <a:r>
                        <a:rPr dirty="0" sz="800">
                          <a:solidFill>
                            <a:srgbClr val="231F20"/>
                          </a:solidFill>
                          <a:latin typeface="TeXGyrePagella"/>
                          <a:cs typeface="TeXGyrePagella"/>
                        </a:rPr>
                        <a:t>recommendations</a:t>
                      </a:r>
                      <a:r>
                        <a:rPr dirty="0" sz="800" spc="-40">
                          <a:solidFill>
                            <a:srgbClr val="231F20"/>
                          </a:solidFill>
                          <a:latin typeface="TeXGyrePagella"/>
                          <a:cs typeface="TeXGyrePagella"/>
                        </a:rPr>
                        <a:t> </a:t>
                      </a:r>
                      <a:r>
                        <a:rPr dirty="0" sz="800">
                          <a:solidFill>
                            <a:srgbClr val="231F20"/>
                          </a:solidFill>
                          <a:latin typeface="TeXGyrePagella"/>
                          <a:cs typeface="TeXGyrePagella"/>
                        </a:rPr>
                        <a:t>to</a:t>
                      </a:r>
                      <a:r>
                        <a:rPr dirty="0" sz="800" spc="-65">
                          <a:solidFill>
                            <a:srgbClr val="231F20"/>
                          </a:solidFill>
                          <a:latin typeface="TeXGyrePagella"/>
                          <a:cs typeface="TeXGyrePagella"/>
                        </a:rPr>
                        <a:t> </a:t>
                      </a:r>
                      <a:r>
                        <a:rPr dirty="0" sz="800">
                          <a:solidFill>
                            <a:srgbClr val="231F20"/>
                          </a:solidFill>
                          <a:latin typeface="TeXGyrePagella"/>
                          <a:cs typeface="TeXGyrePagella"/>
                        </a:rPr>
                        <a:t>review</a:t>
                      </a:r>
                      <a:r>
                        <a:rPr dirty="0" sz="800" spc="-55">
                          <a:solidFill>
                            <a:srgbClr val="231F20"/>
                          </a:solidFill>
                          <a:latin typeface="TeXGyrePagella"/>
                          <a:cs typeface="TeXGyrePagella"/>
                        </a:rPr>
                        <a:t> </a:t>
                      </a:r>
                      <a:r>
                        <a:rPr dirty="0" sz="800">
                          <a:solidFill>
                            <a:srgbClr val="231F20"/>
                          </a:solidFill>
                          <a:latin typeface="TeXGyrePagella"/>
                          <a:cs typeface="TeXGyrePagella"/>
                        </a:rPr>
                        <a:t>best</a:t>
                      </a:r>
                      <a:r>
                        <a:rPr dirty="0" sz="800" spc="-60">
                          <a:solidFill>
                            <a:srgbClr val="231F20"/>
                          </a:solidFill>
                          <a:latin typeface="TeXGyrePagella"/>
                          <a:cs typeface="TeXGyrePagella"/>
                        </a:rPr>
                        <a:t> </a:t>
                      </a:r>
                      <a:r>
                        <a:rPr dirty="0" sz="800">
                          <a:solidFill>
                            <a:srgbClr val="231F20"/>
                          </a:solidFill>
                          <a:latin typeface="TeXGyrePagella"/>
                          <a:cs typeface="TeXGyrePagella"/>
                        </a:rPr>
                        <a:t>practice</a:t>
                      </a:r>
                      <a:r>
                        <a:rPr dirty="0" sz="800" spc="-50">
                          <a:solidFill>
                            <a:srgbClr val="231F20"/>
                          </a:solidFill>
                          <a:latin typeface="TeXGyrePagella"/>
                          <a:cs typeface="TeXGyrePagella"/>
                        </a:rPr>
                        <a:t> </a:t>
                      </a:r>
                      <a:r>
                        <a:rPr dirty="0" sz="800">
                          <a:solidFill>
                            <a:srgbClr val="231F20"/>
                          </a:solidFill>
                          <a:latin typeface="TeXGyrePagella"/>
                          <a:cs typeface="TeXGyrePagella"/>
                        </a:rPr>
                        <a:t>and</a:t>
                      </a:r>
                      <a:r>
                        <a:rPr dirty="0" sz="800" spc="-65">
                          <a:solidFill>
                            <a:srgbClr val="231F20"/>
                          </a:solidFill>
                          <a:latin typeface="TeXGyrePagella"/>
                          <a:cs typeface="TeXGyrePagella"/>
                        </a:rPr>
                        <a:t> </a:t>
                      </a:r>
                      <a:r>
                        <a:rPr dirty="0" sz="800">
                          <a:solidFill>
                            <a:srgbClr val="231F20"/>
                          </a:solidFill>
                          <a:latin typeface="TeXGyrePagella"/>
                          <a:cs typeface="TeXGyrePagella"/>
                        </a:rPr>
                        <a:t>ethical</a:t>
                      </a:r>
                      <a:r>
                        <a:rPr dirty="0" sz="800" spc="-55">
                          <a:solidFill>
                            <a:srgbClr val="231F20"/>
                          </a:solidFill>
                          <a:latin typeface="TeXGyrePagella"/>
                          <a:cs typeface="TeXGyrePagella"/>
                        </a:rPr>
                        <a:t> </a:t>
                      </a:r>
                      <a:r>
                        <a:rPr dirty="0" sz="800">
                          <a:solidFill>
                            <a:srgbClr val="231F20"/>
                          </a:solidFill>
                          <a:latin typeface="TeXGyrePagella"/>
                          <a:cs typeface="TeXGyrePagella"/>
                        </a:rPr>
                        <a:t>standards</a:t>
                      </a:r>
                      <a:r>
                        <a:rPr dirty="0" sz="800" spc="-50">
                          <a:solidFill>
                            <a:srgbClr val="231F20"/>
                          </a:solidFill>
                          <a:latin typeface="TeXGyrePagella"/>
                          <a:cs typeface="TeXGyrePagella"/>
                        </a:rPr>
                        <a:t> </a:t>
                      </a:r>
                      <a:r>
                        <a:rPr dirty="0" sz="800">
                          <a:solidFill>
                            <a:srgbClr val="231F20"/>
                          </a:solidFill>
                          <a:latin typeface="TeXGyrePagella"/>
                          <a:cs typeface="TeXGyrePagella"/>
                        </a:rPr>
                        <a:t>in</a:t>
                      </a:r>
                      <a:r>
                        <a:rPr dirty="0" sz="800" spc="-60">
                          <a:solidFill>
                            <a:srgbClr val="231F20"/>
                          </a:solidFill>
                          <a:latin typeface="TeXGyrePagella"/>
                          <a:cs typeface="TeXGyrePagella"/>
                        </a:rPr>
                        <a:t> </a:t>
                      </a:r>
                      <a:r>
                        <a:rPr dirty="0" sz="800">
                          <a:solidFill>
                            <a:srgbClr val="231F20"/>
                          </a:solidFill>
                          <a:latin typeface="TeXGyrePagella"/>
                          <a:cs typeface="TeXGyrePagella"/>
                        </a:rPr>
                        <a:t>the</a:t>
                      </a:r>
                      <a:endParaRPr sz="800">
                        <a:latin typeface="TeXGyrePagella"/>
                        <a:cs typeface="TeXGyrePagella"/>
                      </a:endParaRPr>
                    </a:p>
                    <a:p>
                      <a:pPr marL="289560" marR="278130" indent="9525">
                        <a:lnSpc>
                          <a:spcPct val="100000"/>
                        </a:lnSpc>
                        <a:spcBef>
                          <a:spcPts val="200"/>
                        </a:spcBef>
                      </a:pPr>
                      <a:r>
                        <a:rPr dirty="0" sz="800">
                          <a:solidFill>
                            <a:srgbClr val="231F20"/>
                          </a:solidFill>
                          <a:latin typeface="TeXGyrePagella"/>
                          <a:cs typeface="TeXGyrePagella"/>
                        </a:rPr>
                        <a:t>conduct</a:t>
                      </a:r>
                      <a:r>
                        <a:rPr dirty="0" sz="800" spc="-85">
                          <a:solidFill>
                            <a:srgbClr val="231F20"/>
                          </a:solidFill>
                          <a:latin typeface="TeXGyrePagella"/>
                          <a:cs typeface="TeXGyrePagella"/>
                        </a:rPr>
                        <a:t> </a:t>
                      </a:r>
                      <a:r>
                        <a:rPr dirty="0" sz="800">
                          <a:solidFill>
                            <a:srgbClr val="231F20"/>
                          </a:solidFill>
                          <a:latin typeface="TeXGyrePagella"/>
                          <a:cs typeface="TeXGyrePagella"/>
                        </a:rPr>
                        <a:t>and</a:t>
                      </a:r>
                      <a:r>
                        <a:rPr dirty="0" sz="800" spc="-90">
                          <a:solidFill>
                            <a:srgbClr val="231F20"/>
                          </a:solidFill>
                          <a:latin typeface="TeXGyrePagella"/>
                          <a:cs typeface="TeXGyrePagella"/>
                        </a:rPr>
                        <a:t> </a:t>
                      </a:r>
                      <a:r>
                        <a:rPr dirty="0" sz="800">
                          <a:solidFill>
                            <a:srgbClr val="231F20"/>
                          </a:solidFill>
                          <a:latin typeface="TeXGyrePagella"/>
                          <a:cs typeface="TeXGyrePagella"/>
                        </a:rPr>
                        <a:t>reporting</a:t>
                      </a:r>
                      <a:r>
                        <a:rPr dirty="0" sz="800" spc="-80">
                          <a:solidFill>
                            <a:srgbClr val="231F20"/>
                          </a:solidFill>
                          <a:latin typeface="TeXGyrePagella"/>
                          <a:cs typeface="TeXGyrePagella"/>
                        </a:rPr>
                        <a:t> </a:t>
                      </a:r>
                      <a:r>
                        <a:rPr dirty="0" sz="800">
                          <a:solidFill>
                            <a:srgbClr val="231F20"/>
                          </a:solidFill>
                          <a:latin typeface="TeXGyrePagella"/>
                          <a:cs typeface="TeXGyrePagella"/>
                        </a:rPr>
                        <a:t>of</a:t>
                      </a:r>
                      <a:r>
                        <a:rPr dirty="0" sz="800" spc="-85">
                          <a:solidFill>
                            <a:srgbClr val="231F20"/>
                          </a:solidFill>
                          <a:latin typeface="TeXGyrePagella"/>
                          <a:cs typeface="TeXGyrePagella"/>
                        </a:rPr>
                        <a:t> </a:t>
                      </a:r>
                      <a:r>
                        <a:rPr dirty="0" sz="800">
                          <a:solidFill>
                            <a:srgbClr val="231F20"/>
                          </a:solidFill>
                          <a:latin typeface="TeXGyrePagella"/>
                          <a:cs typeface="TeXGyrePagella"/>
                        </a:rPr>
                        <a:t>research</a:t>
                      </a:r>
                      <a:r>
                        <a:rPr dirty="0" sz="800" spc="-80">
                          <a:solidFill>
                            <a:srgbClr val="231F20"/>
                          </a:solidFill>
                          <a:latin typeface="TeXGyrePagella"/>
                          <a:cs typeface="TeXGyrePagella"/>
                        </a:rPr>
                        <a:t> </a:t>
                      </a:r>
                      <a:r>
                        <a:rPr dirty="0" sz="800">
                          <a:solidFill>
                            <a:srgbClr val="231F20"/>
                          </a:solidFill>
                          <a:latin typeface="TeXGyrePagella"/>
                          <a:cs typeface="TeXGyrePagella"/>
                        </a:rPr>
                        <a:t>and</a:t>
                      </a:r>
                      <a:r>
                        <a:rPr dirty="0" sz="800" spc="-90">
                          <a:solidFill>
                            <a:srgbClr val="231F20"/>
                          </a:solidFill>
                          <a:latin typeface="TeXGyrePagella"/>
                          <a:cs typeface="TeXGyrePagella"/>
                        </a:rPr>
                        <a:t> </a:t>
                      </a:r>
                      <a:r>
                        <a:rPr dirty="0" sz="800">
                          <a:solidFill>
                            <a:srgbClr val="231F20"/>
                          </a:solidFill>
                          <a:latin typeface="TeXGyrePagella"/>
                          <a:cs typeface="TeXGyrePagella"/>
                        </a:rPr>
                        <a:t>other</a:t>
                      </a:r>
                      <a:r>
                        <a:rPr dirty="0" sz="800" spc="-85">
                          <a:solidFill>
                            <a:srgbClr val="231F20"/>
                          </a:solidFill>
                          <a:latin typeface="TeXGyrePagella"/>
                          <a:cs typeface="TeXGyrePagella"/>
                        </a:rPr>
                        <a:t> </a:t>
                      </a:r>
                      <a:r>
                        <a:rPr dirty="0" sz="800">
                          <a:solidFill>
                            <a:srgbClr val="231F20"/>
                          </a:solidFill>
                          <a:latin typeface="TeXGyrePagella"/>
                          <a:cs typeface="TeXGyrePagella"/>
                        </a:rPr>
                        <a:t>material</a:t>
                      </a:r>
                      <a:r>
                        <a:rPr dirty="0" sz="800" spc="-80">
                          <a:solidFill>
                            <a:srgbClr val="231F20"/>
                          </a:solidFill>
                          <a:latin typeface="TeXGyrePagella"/>
                          <a:cs typeface="TeXGyrePagella"/>
                        </a:rPr>
                        <a:t> </a:t>
                      </a:r>
                      <a:r>
                        <a:rPr dirty="0" sz="800">
                          <a:solidFill>
                            <a:srgbClr val="231F20"/>
                          </a:solidFill>
                          <a:latin typeface="TeXGyrePagella"/>
                          <a:cs typeface="TeXGyrePagella"/>
                        </a:rPr>
                        <a:t>published</a:t>
                      </a:r>
                      <a:r>
                        <a:rPr dirty="0" sz="800" spc="-75">
                          <a:solidFill>
                            <a:srgbClr val="231F20"/>
                          </a:solidFill>
                          <a:latin typeface="TeXGyrePagella"/>
                          <a:cs typeface="TeXGyrePagella"/>
                        </a:rPr>
                        <a:t> </a:t>
                      </a:r>
                      <a:r>
                        <a:rPr dirty="0" sz="800">
                          <a:solidFill>
                            <a:srgbClr val="231F20"/>
                          </a:solidFill>
                          <a:latin typeface="TeXGyrePagella"/>
                          <a:cs typeface="TeXGyrePagella"/>
                        </a:rPr>
                        <a:t>in</a:t>
                      </a:r>
                      <a:r>
                        <a:rPr dirty="0" sz="800" spc="-90">
                          <a:solidFill>
                            <a:srgbClr val="231F20"/>
                          </a:solidFill>
                          <a:latin typeface="TeXGyrePagella"/>
                          <a:cs typeface="TeXGyrePagella"/>
                        </a:rPr>
                        <a:t> </a:t>
                      </a:r>
                      <a:r>
                        <a:rPr dirty="0" sz="800">
                          <a:solidFill>
                            <a:srgbClr val="231F20"/>
                          </a:solidFill>
                          <a:latin typeface="TeXGyrePagella"/>
                          <a:cs typeface="TeXGyrePagella"/>
                        </a:rPr>
                        <a:t>medical</a:t>
                      </a:r>
                      <a:r>
                        <a:rPr dirty="0" sz="800" spc="-85">
                          <a:solidFill>
                            <a:srgbClr val="231F20"/>
                          </a:solidFill>
                          <a:latin typeface="TeXGyrePagella"/>
                          <a:cs typeface="TeXGyrePagella"/>
                        </a:rPr>
                        <a:t> </a:t>
                      </a:r>
                      <a:r>
                        <a:rPr dirty="0" sz="800">
                          <a:solidFill>
                            <a:srgbClr val="231F20"/>
                          </a:solidFill>
                          <a:latin typeface="TeXGyrePagella"/>
                          <a:cs typeface="TeXGyrePagella"/>
                        </a:rPr>
                        <a:t>journals.  Available at:</a:t>
                      </a:r>
                      <a:r>
                        <a:rPr dirty="0" sz="800" spc="-155">
                          <a:solidFill>
                            <a:srgbClr val="231F20"/>
                          </a:solidFill>
                          <a:latin typeface="TeXGyrePagella"/>
                          <a:cs typeface="TeXGyrePagella"/>
                        </a:rPr>
                        <a:t> </a:t>
                      </a:r>
                      <a:r>
                        <a:rPr dirty="0" sz="800">
                          <a:solidFill>
                            <a:srgbClr val="231F20"/>
                          </a:solidFill>
                          <a:latin typeface="TeXGyrePagella"/>
                          <a:cs typeface="TeXGyrePagella"/>
                          <a:hlinkClick r:id="rId2"/>
                        </a:rPr>
                        <a:t>http://www.icmje.org/icmje-recommendations.pdf</a:t>
                      </a:r>
                      <a:endParaRPr sz="800">
                        <a:latin typeface="TeXGyrePagella"/>
                        <a:cs typeface="TeXGyrePagella"/>
                      </a:endParaRPr>
                    </a:p>
                  </a:txBody>
                  <a:tcPr marL="0" marR="0" marB="0" marT="62229">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639483">
                <a:tc>
                  <a:txBody>
                    <a:bodyPr/>
                    <a:lstStyle/>
                    <a:p>
                      <a:pPr marL="99695" marR="3175">
                        <a:lnSpc>
                          <a:spcPct val="100000"/>
                        </a:lnSpc>
                        <a:spcBef>
                          <a:spcPts val="300"/>
                        </a:spcBef>
                      </a:pPr>
                      <a:r>
                        <a:rPr dirty="0" sz="800" spc="-15">
                          <a:solidFill>
                            <a:srgbClr val="231F20"/>
                          </a:solidFill>
                          <a:latin typeface="TeXGyrePagella"/>
                          <a:cs typeface="TeXGyrePagella"/>
                        </a:rPr>
                        <a:t>CONSORT</a:t>
                      </a:r>
                      <a:endParaRPr sz="800">
                        <a:latin typeface="TeXGyrePagella"/>
                        <a:cs typeface="TeXGyrePagella"/>
                      </a:endParaRPr>
                    </a:p>
                  </a:txBody>
                  <a:tcPr marL="0" marR="0" marB="0" marT="3810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89560" indent="-194945">
                        <a:lnSpc>
                          <a:spcPct val="100000"/>
                        </a:lnSpc>
                        <a:spcBef>
                          <a:spcPts val="165"/>
                        </a:spcBef>
                        <a:buChar char="•"/>
                        <a:tabLst>
                          <a:tab pos="289560" algn="l"/>
                          <a:tab pos="290195" algn="l"/>
                        </a:tabLst>
                      </a:pPr>
                      <a:r>
                        <a:rPr dirty="0" sz="800">
                          <a:solidFill>
                            <a:srgbClr val="231F20"/>
                          </a:solidFill>
                          <a:latin typeface="TeXGyrePagella"/>
                          <a:cs typeface="TeXGyrePagella"/>
                        </a:rPr>
                        <a:t>CONSORT, encompasses various initiatives to alleviate the problems arising</a:t>
                      </a:r>
                      <a:r>
                        <a:rPr dirty="0" sz="800" spc="160">
                          <a:solidFill>
                            <a:srgbClr val="231F20"/>
                          </a:solidFill>
                          <a:latin typeface="TeXGyrePagella"/>
                          <a:cs typeface="TeXGyrePagella"/>
                        </a:rPr>
                        <a:t> </a:t>
                      </a:r>
                      <a:r>
                        <a:rPr dirty="0" sz="800">
                          <a:solidFill>
                            <a:srgbClr val="231F20"/>
                          </a:solidFill>
                          <a:latin typeface="TeXGyrePagella"/>
                          <a:cs typeface="TeXGyrePagella"/>
                        </a:rPr>
                        <a:t>from</a:t>
                      </a:r>
                      <a:endParaRPr sz="800">
                        <a:latin typeface="TeXGyrePagella"/>
                        <a:cs typeface="TeXGyrePagella"/>
                      </a:endParaRPr>
                    </a:p>
                    <a:p>
                      <a:pPr marL="289560" marR="84455" indent="9525">
                        <a:lnSpc>
                          <a:spcPct val="100000"/>
                        </a:lnSpc>
                        <a:spcBef>
                          <a:spcPts val="204"/>
                        </a:spcBef>
                      </a:pPr>
                      <a:r>
                        <a:rPr dirty="0" sz="800">
                          <a:solidFill>
                            <a:srgbClr val="231F20"/>
                          </a:solidFill>
                          <a:latin typeface="TeXGyrePagella"/>
                          <a:cs typeface="TeXGyrePagella"/>
                        </a:rPr>
                        <a:t>inadequate reporting of randomized controlled trials (RCTs).  Available</a:t>
                      </a:r>
                      <a:r>
                        <a:rPr dirty="0" sz="800" spc="-40">
                          <a:solidFill>
                            <a:srgbClr val="231F20"/>
                          </a:solidFill>
                          <a:latin typeface="TeXGyrePagella"/>
                          <a:cs typeface="TeXGyrePagella"/>
                        </a:rPr>
                        <a:t> </a:t>
                      </a:r>
                      <a:r>
                        <a:rPr dirty="0" sz="800">
                          <a:solidFill>
                            <a:srgbClr val="231F20"/>
                          </a:solidFill>
                          <a:latin typeface="TeXGyrePagella"/>
                          <a:cs typeface="TeXGyrePagella"/>
                        </a:rPr>
                        <a:t>at:</a:t>
                      </a:r>
                      <a:r>
                        <a:rPr dirty="0" sz="800" spc="-45">
                          <a:solidFill>
                            <a:srgbClr val="231F20"/>
                          </a:solidFill>
                          <a:latin typeface="TeXGyrePagella"/>
                          <a:cs typeface="TeXGyrePagella"/>
                        </a:rPr>
                        <a:t> </a:t>
                      </a:r>
                      <a:r>
                        <a:rPr dirty="0" sz="800">
                          <a:solidFill>
                            <a:srgbClr val="231F20"/>
                          </a:solidFill>
                          <a:latin typeface="TeXGyrePagella"/>
                          <a:cs typeface="TeXGyrePagella"/>
                        </a:rPr>
                        <a:t>Schulz</a:t>
                      </a:r>
                      <a:r>
                        <a:rPr dirty="0" sz="800" spc="-45">
                          <a:solidFill>
                            <a:srgbClr val="231F20"/>
                          </a:solidFill>
                          <a:latin typeface="TeXGyrePagella"/>
                          <a:cs typeface="TeXGyrePagella"/>
                        </a:rPr>
                        <a:t> </a:t>
                      </a:r>
                      <a:r>
                        <a:rPr dirty="0" sz="800">
                          <a:solidFill>
                            <a:srgbClr val="231F20"/>
                          </a:solidFill>
                          <a:latin typeface="TeXGyrePagella"/>
                          <a:cs typeface="TeXGyrePagella"/>
                        </a:rPr>
                        <a:t>et</a:t>
                      </a:r>
                      <a:r>
                        <a:rPr dirty="0" sz="800" spc="-50">
                          <a:solidFill>
                            <a:srgbClr val="231F20"/>
                          </a:solidFill>
                          <a:latin typeface="TeXGyrePagella"/>
                          <a:cs typeface="TeXGyrePagella"/>
                        </a:rPr>
                        <a:t> </a:t>
                      </a:r>
                      <a:r>
                        <a:rPr dirty="0" sz="800">
                          <a:solidFill>
                            <a:srgbClr val="231F20"/>
                          </a:solidFill>
                          <a:latin typeface="TeXGyrePagella"/>
                          <a:cs typeface="TeXGyrePagella"/>
                        </a:rPr>
                        <a:t>al.,</a:t>
                      </a:r>
                      <a:r>
                        <a:rPr dirty="0" sz="800" spc="-40">
                          <a:solidFill>
                            <a:srgbClr val="231F20"/>
                          </a:solidFill>
                          <a:latin typeface="TeXGyrePagella"/>
                          <a:cs typeface="TeXGyrePagella"/>
                        </a:rPr>
                        <a:t> </a:t>
                      </a:r>
                      <a:r>
                        <a:rPr dirty="0" sz="800">
                          <a:solidFill>
                            <a:srgbClr val="231F20"/>
                          </a:solidFill>
                          <a:latin typeface="TeXGyrePagella"/>
                          <a:cs typeface="TeXGyrePagella"/>
                        </a:rPr>
                        <a:t>CONSORT</a:t>
                      </a:r>
                      <a:r>
                        <a:rPr dirty="0" sz="800" spc="-40">
                          <a:solidFill>
                            <a:srgbClr val="231F20"/>
                          </a:solidFill>
                          <a:latin typeface="TeXGyrePagella"/>
                          <a:cs typeface="TeXGyrePagella"/>
                        </a:rPr>
                        <a:t> </a:t>
                      </a:r>
                      <a:r>
                        <a:rPr dirty="0" sz="800">
                          <a:solidFill>
                            <a:srgbClr val="231F20"/>
                          </a:solidFill>
                          <a:latin typeface="TeXGyrePagella"/>
                          <a:cs typeface="TeXGyrePagella"/>
                        </a:rPr>
                        <a:t>2010</a:t>
                      </a:r>
                      <a:r>
                        <a:rPr dirty="0" sz="800" spc="-45">
                          <a:solidFill>
                            <a:srgbClr val="231F20"/>
                          </a:solidFill>
                          <a:latin typeface="TeXGyrePagella"/>
                          <a:cs typeface="TeXGyrePagella"/>
                        </a:rPr>
                        <a:t> </a:t>
                      </a:r>
                      <a:r>
                        <a:rPr dirty="0" sz="800">
                          <a:solidFill>
                            <a:srgbClr val="231F20"/>
                          </a:solidFill>
                          <a:latin typeface="TeXGyrePagella"/>
                          <a:cs typeface="TeXGyrePagella"/>
                        </a:rPr>
                        <a:t>Statement:</a:t>
                      </a:r>
                      <a:r>
                        <a:rPr dirty="0" sz="800" spc="-35">
                          <a:solidFill>
                            <a:srgbClr val="231F20"/>
                          </a:solidFill>
                          <a:latin typeface="TeXGyrePagella"/>
                          <a:cs typeface="TeXGyrePagella"/>
                        </a:rPr>
                        <a:t> </a:t>
                      </a:r>
                      <a:r>
                        <a:rPr dirty="0" sz="800">
                          <a:solidFill>
                            <a:srgbClr val="231F20"/>
                          </a:solidFill>
                          <a:latin typeface="TeXGyrePagella"/>
                          <a:cs typeface="TeXGyrePagella"/>
                        </a:rPr>
                        <a:t>updated</a:t>
                      </a:r>
                      <a:r>
                        <a:rPr dirty="0" sz="800" spc="-35">
                          <a:solidFill>
                            <a:srgbClr val="231F20"/>
                          </a:solidFill>
                          <a:latin typeface="TeXGyrePagella"/>
                          <a:cs typeface="TeXGyrePagella"/>
                        </a:rPr>
                        <a:t> </a:t>
                      </a:r>
                      <a:r>
                        <a:rPr dirty="0" sz="800">
                          <a:solidFill>
                            <a:srgbClr val="231F20"/>
                          </a:solidFill>
                          <a:latin typeface="TeXGyrePagella"/>
                          <a:cs typeface="TeXGyrePagella"/>
                        </a:rPr>
                        <a:t>guidelines</a:t>
                      </a:r>
                      <a:r>
                        <a:rPr dirty="0" sz="800" spc="-35">
                          <a:solidFill>
                            <a:srgbClr val="231F20"/>
                          </a:solidFill>
                          <a:latin typeface="TeXGyrePagella"/>
                          <a:cs typeface="TeXGyrePagella"/>
                        </a:rPr>
                        <a:t> </a:t>
                      </a:r>
                      <a:r>
                        <a:rPr dirty="0" sz="800">
                          <a:solidFill>
                            <a:srgbClr val="231F20"/>
                          </a:solidFill>
                          <a:latin typeface="TeXGyrePagella"/>
                          <a:cs typeface="TeXGyrePagella"/>
                        </a:rPr>
                        <a:t>for</a:t>
                      </a:r>
                      <a:r>
                        <a:rPr dirty="0" sz="800" spc="-50">
                          <a:solidFill>
                            <a:srgbClr val="231F20"/>
                          </a:solidFill>
                          <a:latin typeface="TeXGyrePagella"/>
                          <a:cs typeface="TeXGyrePagella"/>
                        </a:rPr>
                        <a:t> </a:t>
                      </a:r>
                      <a:r>
                        <a:rPr dirty="0" sz="800">
                          <a:solidFill>
                            <a:srgbClr val="231F20"/>
                          </a:solidFill>
                          <a:latin typeface="TeXGyrePagella"/>
                          <a:cs typeface="TeXGyrePagella"/>
                        </a:rPr>
                        <a:t>reporting</a:t>
                      </a:r>
                      <a:endParaRPr sz="800">
                        <a:latin typeface="TeXGyrePagella"/>
                        <a:cs typeface="TeXGyrePagella"/>
                      </a:endParaRPr>
                    </a:p>
                    <a:p>
                      <a:pPr marL="299720">
                        <a:lnSpc>
                          <a:spcPct val="100000"/>
                        </a:lnSpc>
                        <a:spcBef>
                          <a:spcPts val="209"/>
                        </a:spcBef>
                      </a:pPr>
                      <a:r>
                        <a:rPr dirty="0" sz="800">
                          <a:solidFill>
                            <a:srgbClr val="231F20"/>
                          </a:solidFill>
                          <a:latin typeface="TeXGyrePagella"/>
                          <a:cs typeface="TeXGyrePagella"/>
                        </a:rPr>
                        <a:t>parallel</a:t>
                      </a:r>
                      <a:r>
                        <a:rPr dirty="0" sz="800" spc="-75">
                          <a:solidFill>
                            <a:srgbClr val="231F20"/>
                          </a:solidFill>
                          <a:latin typeface="TeXGyrePagella"/>
                          <a:cs typeface="TeXGyrePagella"/>
                        </a:rPr>
                        <a:t> </a:t>
                      </a:r>
                      <a:r>
                        <a:rPr dirty="0" sz="800">
                          <a:solidFill>
                            <a:srgbClr val="231F20"/>
                          </a:solidFill>
                          <a:latin typeface="TeXGyrePagella"/>
                          <a:cs typeface="TeXGyrePagella"/>
                        </a:rPr>
                        <a:t>group</a:t>
                      </a:r>
                      <a:r>
                        <a:rPr dirty="0" sz="800" spc="-75">
                          <a:solidFill>
                            <a:srgbClr val="231F20"/>
                          </a:solidFill>
                          <a:latin typeface="TeXGyrePagella"/>
                          <a:cs typeface="TeXGyrePagella"/>
                        </a:rPr>
                        <a:t> </a:t>
                      </a:r>
                      <a:r>
                        <a:rPr dirty="0" sz="800">
                          <a:solidFill>
                            <a:srgbClr val="231F20"/>
                          </a:solidFill>
                          <a:latin typeface="TeXGyrePagella"/>
                          <a:cs typeface="TeXGyrePagella"/>
                        </a:rPr>
                        <a:t>randomized</a:t>
                      </a:r>
                      <a:r>
                        <a:rPr dirty="0" sz="800" spc="-70">
                          <a:solidFill>
                            <a:srgbClr val="231F20"/>
                          </a:solidFill>
                          <a:latin typeface="TeXGyrePagella"/>
                          <a:cs typeface="TeXGyrePagella"/>
                        </a:rPr>
                        <a:t> </a:t>
                      </a:r>
                      <a:r>
                        <a:rPr dirty="0" sz="800">
                          <a:solidFill>
                            <a:srgbClr val="231F20"/>
                          </a:solidFill>
                          <a:latin typeface="TeXGyrePagella"/>
                          <a:cs typeface="TeXGyrePagella"/>
                        </a:rPr>
                        <a:t>trials</a:t>
                      </a:r>
                      <a:r>
                        <a:rPr dirty="0" sz="800" spc="-75">
                          <a:solidFill>
                            <a:srgbClr val="231F20"/>
                          </a:solidFill>
                          <a:latin typeface="TeXGyrePagella"/>
                          <a:cs typeface="TeXGyrePagella"/>
                        </a:rPr>
                        <a:t> </a:t>
                      </a:r>
                      <a:r>
                        <a:rPr dirty="0" sz="800">
                          <a:solidFill>
                            <a:srgbClr val="231F20"/>
                          </a:solidFill>
                          <a:latin typeface="TeXGyrePagella"/>
                          <a:cs typeface="TeXGyrePagella"/>
                        </a:rPr>
                        <a:t>BMC</a:t>
                      </a:r>
                      <a:r>
                        <a:rPr dirty="0" sz="800" spc="-85">
                          <a:solidFill>
                            <a:srgbClr val="231F20"/>
                          </a:solidFill>
                          <a:latin typeface="TeXGyrePagella"/>
                          <a:cs typeface="TeXGyrePagella"/>
                        </a:rPr>
                        <a:t> </a:t>
                      </a:r>
                      <a:r>
                        <a:rPr dirty="0" sz="800">
                          <a:solidFill>
                            <a:srgbClr val="231F20"/>
                          </a:solidFill>
                          <a:latin typeface="TeXGyrePagella"/>
                          <a:cs typeface="TeXGyrePagella"/>
                        </a:rPr>
                        <a:t>Medicine</a:t>
                      </a:r>
                      <a:r>
                        <a:rPr dirty="0" sz="800" spc="-70">
                          <a:solidFill>
                            <a:srgbClr val="231F20"/>
                          </a:solidFill>
                          <a:latin typeface="TeXGyrePagella"/>
                          <a:cs typeface="TeXGyrePagella"/>
                        </a:rPr>
                        <a:t> </a:t>
                      </a:r>
                      <a:r>
                        <a:rPr dirty="0" sz="800">
                          <a:solidFill>
                            <a:srgbClr val="231F20"/>
                          </a:solidFill>
                          <a:latin typeface="TeXGyrePagella"/>
                          <a:cs typeface="TeXGyrePagella"/>
                        </a:rPr>
                        <a:t>2010,</a:t>
                      </a:r>
                      <a:r>
                        <a:rPr dirty="0" sz="800" spc="-75">
                          <a:solidFill>
                            <a:srgbClr val="231F20"/>
                          </a:solidFill>
                          <a:latin typeface="TeXGyrePagella"/>
                          <a:cs typeface="TeXGyrePagella"/>
                        </a:rPr>
                        <a:t> </a:t>
                      </a:r>
                      <a:r>
                        <a:rPr dirty="0" sz="800">
                          <a:solidFill>
                            <a:srgbClr val="231F20"/>
                          </a:solidFill>
                          <a:latin typeface="TeXGyrePagella"/>
                          <a:cs typeface="TeXGyrePagella"/>
                        </a:rPr>
                        <a:t>8:18</a:t>
                      </a:r>
                      <a:endParaRPr sz="800">
                        <a:latin typeface="TeXGyrePagella"/>
                        <a:cs typeface="TeXGyrePagella"/>
                      </a:endParaRPr>
                    </a:p>
                  </a:txBody>
                  <a:tcPr marL="0" marR="0" marB="0" marT="2095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884834">
                <a:tc>
                  <a:txBody>
                    <a:bodyPr/>
                    <a:lstStyle/>
                    <a:p>
                      <a:pPr marL="99695" marR="274320">
                        <a:lnSpc>
                          <a:spcPct val="121000"/>
                        </a:lnSpc>
                        <a:spcBef>
                          <a:spcPts val="490"/>
                        </a:spcBef>
                      </a:pPr>
                      <a:r>
                        <a:rPr dirty="0" sz="800">
                          <a:solidFill>
                            <a:srgbClr val="231F20"/>
                          </a:solidFill>
                          <a:latin typeface="TeXGyrePagella"/>
                          <a:cs typeface="TeXGyrePagella"/>
                        </a:rPr>
                        <a:t>National Institutes  of Health</a:t>
                      </a:r>
                      <a:r>
                        <a:rPr dirty="0" sz="800" spc="-40">
                          <a:solidFill>
                            <a:srgbClr val="231F20"/>
                          </a:solidFill>
                          <a:latin typeface="TeXGyrePagella"/>
                          <a:cs typeface="TeXGyrePagella"/>
                        </a:rPr>
                        <a:t> </a:t>
                      </a:r>
                      <a:r>
                        <a:rPr dirty="0" sz="800">
                          <a:solidFill>
                            <a:srgbClr val="231F20"/>
                          </a:solidFill>
                          <a:latin typeface="TeXGyrePagella"/>
                          <a:cs typeface="TeXGyrePagella"/>
                        </a:rPr>
                        <a:t>(NIH)</a:t>
                      </a:r>
                      <a:endParaRPr sz="800">
                        <a:latin typeface="TeXGyrePagella"/>
                        <a:cs typeface="TeXGyrePagella"/>
                      </a:endParaRPr>
                    </a:p>
                  </a:txBody>
                  <a:tcPr marL="0" marR="0" marB="0" marT="6223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89560" indent="-194945">
                        <a:lnSpc>
                          <a:spcPct val="100000"/>
                        </a:lnSpc>
                        <a:spcBef>
                          <a:spcPts val="359"/>
                        </a:spcBef>
                        <a:buChar char="•"/>
                        <a:tabLst>
                          <a:tab pos="289560" algn="l"/>
                          <a:tab pos="290195" algn="l"/>
                        </a:tabLst>
                      </a:pPr>
                      <a:r>
                        <a:rPr dirty="0" sz="800">
                          <a:solidFill>
                            <a:srgbClr val="231F20"/>
                          </a:solidFill>
                          <a:latin typeface="TeXGyrePagella"/>
                          <a:cs typeface="TeXGyrePagella"/>
                        </a:rPr>
                        <a:t>NIH</a:t>
                      </a:r>
                      <a:r>
                        <a:rPr dirty="0" sz="800" spc="-85">
                          <a:solidFill>
                            <a:srgbClr val="231F20"/>
                          </a:solidFill>
                          <a:latin typeface="TeXGyrePagella"/>
                          <a:cs typeface="TeXGyrePagella"/>
                        </a:rPr>
                        <a:t> </a:t>
                      </a:r>
                      <a:r>
                        <a:rPr dirty="0" sz="800">
                          <a:solidFill>
                            <a:srgbClr val="231F20"/>
                          </a:solidFill>
                          <a:latin typeface="TeXGyrePagella"/>
                          <a:cs typeface="TeXGyrePagella"/>
                        </a:rPr>
                        <a:t>Policies</a:t>
                      </a:r>
                      <a:r>
                        <a:rPr dirty="0" sz="800" spc="-70">
                          <a:solidFill>
                            <a:srgbClr val="231F20"/>
                          </a:solidFill>
                          <a:latin typeface="TeXGyrePagella"/>
                          <a:cs typeface="TeXGyrePagella"/>
                        </a:rPr>
                        <a:t> </a:t>
                      </a:r>
                      <a:r>
                        <a:rPr dirty="0" sz="800">
                          <a:solidFill>
                            <a:srgbClr val="231F20"/>
                          </a:solidFill>
                          <a:latin typeface="TeXGyrePagella"/>
                          <a:cs typeface="TeXGyrePagella"/>
                        </a:rPr>
                        <a:t>and</a:t>
                      </a:r>
                      <a:r>
                        <a:rPr dirty="0" sz="800" spc="-80">
                          <a:solidFill>
                            <a:srgbClr val="231F20"/>
                          </a:solidFill>
                          <a:latin typeface="TeXGyrePagella"/>
                          <a:cs typeface="TeXGyrePagella"/>
                        </a:rPr>
                        <a:t> </a:t>
                      </a:r>
                      <a:r>
                        <a:rPr dirty="0" sz="800">
                          <a:solidFill>
                            <a:srgbClr val="231F20"/>
                          </a:solidFill>
                          <a:latin typeface="TeXGyrePagella"/>
                          <a:cs typeface="TeXGyrePagella"/>
                        </a:rPr>
                        <a:t>Procedures</a:t>
                      </a:r>
                      <a:r>
                        <a:rPr dirty="0" sz="800" spc="-75">
                          <a:solidFill>
                            <a:srgbClr val="231F20"/>
                          </a:solidFill>
                          <a:latin typeface="TeXGyrePagella"/>
                          <a:cs typeface="TeXGyrePagella"/>
                        </a:rPr>
                        <a:t> </a:t>
                      </a:r>
                      <a:r>
                        <a:rPr dirty="0" sz="800">
                          <a:solidFill>
                            <a:srgbClr val="231F20"/>
                          </a:solidFill>
                          <a:latin typeface="TeXGyrePagella"/>
                          <a:cs typeface="TeXGyrePagella"/>
                        </a:rPr>
                        <a:t>for</a:t>
                      </a:r>
                      <a:r>
                        <a:rPr dirty="0" sz="800" spc="-80">
                          <a:solidFill>
                            <a:srgbClr val="231F20"/>
                          </a:solidFill>
                          <a:latin typeface="TeXGyrePagella"/>
                          <a:cs typeface="TeXGyrePagella"/>
                        </a:rPr>
                        <a:t> </a:t>
                      </a:r>
                      <a:r>
                        <a:rPr dirty="0" sz="800">
                          <a:solidFill>
                            <a:srgbClr val="231F20"/>
                          </a:solidFill>
                          <a:latin typeface="TeXGyrePagella"/>
                          <a:cs typeface="TeXGyrePagella"/>
                        </a:rPr>
                        <a:t>Promoting</a:t>
                      </a:r>
                      <a:r>
                        <a:rPr dirty="0" sz="800" spc="-70">
                          <a:solidFill>
                            <a:srgbClr val="231F20"/>
                          </a:solidFill>
                          <a:latin typeface="TeXGyrePagella"/>
                          <a:cs typeface="TeXGyrePagella"/>
                        </a:rPr>
                        <a:t> </a:t>
                      </a:r>
                      <a:r>
                        <a:rPr dirty="0" sz="800">
                          <a:solidFill>
                            <a:srgbClr val="231F20"/>
                          </a:solidFill>
                          <a:latin typeface="TeXGyrePagella"/>
                          <a:cs typeface="TeXGyrePagella"/>
                        </a:rPr>
                        <a:t>Scientiﬁc</a:t>
                      </a:r>
                      <a:r>
                        <a:rPr dirty="0" sz="800" spc="-75">
                          <a:solidFill>
                            <a:srgbClr val="231F20"/>
                          </a:solidFill>
                          <a:latin typeface="TeXGyrePagella"/>
                          <a:cs typeface="TeXGyrePagella"/>
                        </a:rPr>
                        <a:t> </a:t>
                      </a:r>
                      <a:r>
                        <a:rPr dirty="0" sz="800">
                          <a:solidFill>
                            <a:srgbClr val="231F20"/>
                          </a:solidFill>
                          <a:latin typeface="TeXGyrePagella"/>
                          <a:cs typeface="TeXGyrePagella"/>
                        </a:rPr>
                        <a:t>Integrity</a:t>
                      </a:r>
                      <a:r>
                        <a:rPr dirty="0" sz="800" spc="-70">
                          <a:solidFill>
                            <a:srgbClr val="231F20"/>
                          </a:solidFill>
                          <a:latin typeface="TeXGyrePagella"/>
                          <a:cs typeface="TeXGyrePagella"/>
                        </a:rPr>
                        <a:t> </a:t>
                      </a:r>
                      <a:r>
                        <a:rPr dirty="0" sz="800">
                          <a:solidFill>
                            <a:srgbClr val="231F20"/>
                          </a:solidFill>
                          <a:latin typeface="TeXGyrePagella"/>
                          <a:cs typeface="TeXGyrePagella"/>
                        </a:rPr>
                        <a:t>(2012)</a:t>
                      </a:r>
                      <a:endParaRPr sz="800">
                        <a:latin typeface="TeXGyrePagella"/>
                        <a:cs typeface="TeXGyrePagella"/>
                      </a:endParaRPr>
                    </a:p>
                    <a:p>
                      <a:pPr marL="289560" indent="-194945">
                        <a:lnSpc>
                          <a:spcPct val="100000"/>
                        </a:lnSpc>
                        <a:spcBef>
                          <a:spcPts val="5"/>
                        </a:spcBef>
                        <a:buChar char="•"/>
                        <a:tabLst>
                          <a:tab pos="289560" algn="l"/>
                          <a:tab pos="290195" algn="l"/>
                        </a:tabLst>
                      </a:pPr>
                      <a:r>
                        <a:rPr dirty="0" sz="800">
                          <a:solidFill>
                            <a:srgbClr val="231F20"/>
                          </a:solidFill>
                          <a:latin typeface="TeXGyrePagella"/>
                          <a:cs typeface="TeXGyrePagella"/>
                        </a:rPr>
                        <a:t>Guidelines</a:t>
                      </a:r>
                      <a:r>
                        <a:rPr dirty="0" sz="800" spc="-75">
                          <a:solidFill>
                            <a:srgbClr val="231F20"/>
                          </a:solidFill>
                          <a:latin typeface="TeXGyrePagella"/>
                          <a:cs typeface="TeXGyrePagella"/>
                        </a:rPr>
                        <a:t> </a:t>
                      </a:r>
                      <a:r>
                        <a:rPr dirty="0" sz="800">
                          <a:solidFill>
                            <a:srgbClr val="231F20"/>
                          </a:solidFill>
                          <a:latin typeface="TeXGyrePagella"/>
                          <a:cs typeface="TeXGyrePagella"/>
                        </a:rPr>
                        <a:t>and</a:t>
                      </a:r>
                      <a:r>
                        <a:rPr dirty="0" sz="800" spc="-80">
                          <a:solidFill>
                            <a:srgbClr val="231F20"/>
                          </a:solidFill>
                          <a:latin typeface="TeXGyrePagella"/>
                          <a:cs typeface="TeXGyrePagella"/>
                        </a:rPr>
                        <a:t> </a:t>
                      </a:r>
                      <a:r>
                        <a:rPr dirty="0" sz="800">
                          <a:solidFill>
                            <a:srgbClr val="231F20"/>
                          </a:solidFill>
                          <a:latin typeface="TeXGyrePagella"/>
                          <a:cs typeface="TeXGyrePagella"/>
                        </a:rPr>
                        <a:t>Policies</a:t>
                      </a:r>
                      <a:r>
                        <a:rPr dirty="0" sz="800" spc="-75">
                          <a:solidFill>
                            <a:srgbClr val="231F20"/>
                          </a:solidFill>
                          <a:latin typeface="TeXGyrePagella"/>
                          <a:cs typeface="TeXGyrePagella"/>
                        </a:rPr>
                        <a:t> </a:t>
                      </a:r>
                      <a:r>
                        <a:rPr dirty="0" sz="800">
                          <a:solidFill>
                            <a:srgbClr val="231F20"/>
                          </a:solidFill>
                          <a:latin typeface="TeXGyrePagella"/>
                          <a:cs typeface="TeXGyrePagella"/>
                        </a:rPr>
                        <a:t>for</a:t>
                      </a:r>
                      <a:r>
                        <a:rPr dirty="0" sz="800" spc="-80">
                          <a:solidFill>
                            <a:srgbClr val="231F20"/>
                          </a:solidFill>
                          <a:latin typeface="TeXGyrePagella"/>
                          <a:cs typeface="TeXGyrePagella"/>
                        </a:rPr>
                        <a:t> </a:t>
                      </a:r>
                      <a:r>
                        <a:rPr dirty="0" sz="800">
                          <a:solidFill>
                            <a:srgbClr val="231F20"/>
                          </a:solidFill>
                          <a:latin typeface="TeXGyrePagella"/>
                          <a:cs typeface="TeXGyrePagella"/>
                        </a:rPr>
                        <a:t>the</a:t>
                      </a:r>
                      <a:r>
                        <a:rPr dirty="0" sz="800" spc="-80">
                          <a:solidFill>
                            <a:srgbClr val="231F20"/>
                          </a:solidFill>
                          <a:latin typeface="TeXGyrePagella"/>
                          <a:cs typeface="TeXGyrePagella"/>
                        </a:rPr>
                        <a:t> </a:t>
                      </a:r>
                      <a:r>
                        <a:rPr dirty="0" sz="800">
                          <a:solidFill>
                            <a:srgbClr val="231F20"/>
                          </a:solidFill>
                          <a:latin typeface="TeXGyrePagella"/>
                          <a:cs typeface="TeXGyrePagella"/>
                        </a:rPr>
                        <a:t>Conduct</a:t>
                      </a:r>
                      <a:r>
                        <a:rPr dirty="0" sz="800" spc="-75">
                          <a:solidFill>
                            <a:srgbClr val="231F20"/>
                          </a:solidFill>
                          <a:latin typeface="TeXGyrePagella"/>
                          <a:cs typeface="TeXGyrePagella"/>
                        </a:rPr>
                        <a:t> </a:t>
                      </a:r>
                      <a:r>
                        <a:rPr dirty="0" sz="800">
                          <a:solidFill>
                            <a:srgbClr val="231F20"/>
                          </a:solidFill>
                          <a:latin typeface="TeXGyrePagella"/>
                          <a:cs typeface="TeXGyrePagella"/>
                        </a:rPr>
                        <a:t>of</a:t>
                      </a:r>
                      <a:r>
                        <a:rPr dirty="0" sz="800" spc="-85">
                          <a:solidFill>
                            <a:srgbClr val="231F20"/>
                          </a:solidFill>
                          <a:latin typeface="TeXGyrePagella"/>
                          <a:cs typeface="TeXGyrePagella"/>
                        </a:rPr>
                        <a:t> </a:t>
                      </a:r>
                      <a:r>
                        <a:rPr dirty="0" sz="800">
                          <a:solidFill>
                            <a:srgbClr val="231F20"/>
                          </a:solidFill>
                          <a:latin typeface="TeXGyrePagella"/>
                          <a:cs typeface="TeXGyrePagella"/>
                        </a:rPr>
                        <a:t>Research</a:t>
                      </a:r>
                      <a:r>
                        <a:rPr dirty="0" sz="800" spc="-75">
                          <a:solidFill>
                            <a:srgbClr val="231F20"/>
                          </a:solidFill>
                          <a:latin typeface="TeXGyrePagella"/>
                          <a:cs typeface="TeXGyrePagella"/>
                        </a:rPr>
                        <a:t> </a:t>
                      </a:r>
                      <a:r>
                        <a:rPr dirty="0" sz="800">
                          <a:solidFill>
                            <a:srgbClr val="231F20"/>
                          </a:solidFill>
                          <a:latin typeface="TeXGyrePagella"/>
                          <a:cs typeface="TeXGyrePagella"/>
                        </a:rPr>
                        <a:t>in</a:t>
                      </a:r>
                      <a:r>
                        <a:rPr dirty="0" sz="800" spc="-85">
                          <a:solidFill>
                            <a:srgbClr val="231F20"/>
                          </a:solidFill>
                          <a:latin typeface="TeXGyrePagella"/>
                          <a:cs typeface="TeXGyrePagella"/>
                        </a:rPr>
                        <a:t> </a:t>
                      </a:r>
                      <a:r>
                        <a:rPr dirty="0" sz="800">
                          <a:solidFill>
                            <a:srgbClr val="231F20"/>
                          </a:solidFill>
                          <a:latin typeface="TeXGyrePagella"/>
                          <a:cs typeface="TeXGyrePagella"/>
                        </a:rPr>
                        <a:t>the</a:t>
                      </a:r>
                      <a:r>
                        <a:rPr dirty="0" sz="800" spc="-85">
                          <a:solidFill>
                            <a:srgbClr val="231F20"/>
                          </a:solidFill>
                          <a:latin typeface="TeXGyrePagella"/>
                          <a:cs typeface="TeXGyrePagella"/>
                        </a:rPr>
                        <a:t> </a:t>
                      </a:r>
                      <a:r>
                        <a:rPr dirty="0" sz="800">
                          <a:solidFill>
                            <a:srgbClr val="231F20"/>
                          </a:solidFill>
                          <a:latin typeface="TeXGyrePagella"/>
                          <a:cs typeface="TeXGyrePagella"/>
                        </a:rPr>
                        <a:t>Intramural</a:t>
                      </a:r>
                      <a:r>
                        <a:rPr dirty="0" sz="800" spc="-70">
                          <a:solidFill>
                            <a:srgbClr val="231F20"/>
                          </a:solidFill>
                          <a:latin typeface="TeXGyrePagella"/>
                          <a:cs typeface="TeXGyrePagella"/>
                        </a:rPr>
                        <a:t> </a:t>
                      </a:r>
                      <a:r>
                        <a:rPr dirty="0" sz="800">
                          <a:solidFill>
                            <a:srgbClr val="231F20"/>
                          </a:solidFill>
                          <a:latin typeface="TeXGyrePagella"/>
                          <a:cs typeface="TeXGyrePagella"/>
                        </a:rPr>
                        <a:t>Research</a:t>
                      </a:r>
                      <a:r>
                        <a:rPr dirty="0" sz="800" spc="-75">
                          <a:solidFill>
                            <a:srgbClr val="231F20"/>
                          </a:solidFill>
                          <a:latin typeface="TeXGyrePagella"/>
                          <a:cs typeface="TeXGyrePagella"/>
                        </a:rPr>
                        <a:t> </a:t>
                      </a:r>
                      <a:r>
                        <a:rPr dirty="0" sz="800">
                          <a:solidFill>
                            <a:srgbClr val="231F20"/>
                          </a:solidFill>
                          <a:latin typeface="TeXGyrePagella"/>
                          <a:cs typeface="TeXGyrePagella"/>
                        </a:rPr>
                        <a:t>Program</a:t>
                      </a:r>
                      <a:endParaRPr sz="800">
                        <a:latin typeface="TeXGyrePagella"/>
                        <a:cs typeface="TeXGyrePagella"/>
                      </a:endParaRPr>
                    </a:p>
                    <a:p>
                      <a:pPr marL="299720">
                        <a:lnSpc>
                          <a:spcPct val="100000"/>
                        </a:lnSpc>
                        <a:spcBef>
                          <a:spcPts val="204"/>
                        </a:spcBef>
                      </a:pPr>
                      <a:r>
                        <a:rPr dirty="0" sz="800">
                          <a:solidFill>
                            <a:srgbClr val="231F20"/>
                          </a:solidFill>
                          <a:latin typeface="TeXGyrePagella"/>
                          <a:cs typeface="TeXGyrePagella"/>
                        </a:rPr>
                        <a:t>at NIH</a:t>
                      </a:r>
                      <a:r>
                        <a:rPr dirty="0" sz="800" spc="-165">
                          <a:solidFill>
                            <a:srgbClr val="231F20"/>
                          </a:solidFill>
                          <a:latin typeface="TeXGyrePagella"/>
                          <a:cs typeface="TeXGyrePagella"/>
                        </a:rPr>
                        <a:t> </a:t>
                      </a:r>
                      <a:r>
                        <a:rPr dirty="0" sz="800">
                          <a:solidFill>
                            <a:srgbClr val="231F20"/>
                          </a:solidFill>
                          <a:latin typeface="TeXGyrePagella"/>
                          <a:cs typeface="TeXGyrePagella"/>
                        </a:rPr>
                        <a:t>(2016)</a:t>
                      </a:r>
                      <a:endParaRPr sz="800">
                        <a:latin typeface="TeXGyrePagella"/>
                        <a:cs typeface="TeXGyrePagella"/>
                      </a:endParaRPr>
                    </a:p>
                    <a:p>
                      <a:pPr marL="289560" indent="-194945">
                        <a:lnSpc>
                          <a:spcPct val="100000"/>
                        </a:lnSpc>
                        <a:spcBef>
                          <a:spcPts val="5"/>
                        </a:spcBef>
                        <a:buChar char="•"/>
                        <a:tabLst>
                          <a:tab pos="289560" algn="l"/>
                          <a:tab pos="290195" algn="l"/>
                          <a:tab pos="3543935" algn="l"/>
                        </a:tabLst>
                      </a:pPr>
                      <a:r>
                        <a:rPr dirty="0" sz="800">
                          <a:solidFill>
                            <a:srgbClr val="231F20"/>
                          </a:solidFill>
                          <a:latin typeface="TeXGyrePagella"/>
                          <a:cs typeface="TeXGyrePagella"/>
                        </a:rPr>
                        <a:t>A   Guide   to   the   handling   of   research</a:t>
                      </a:r>
                      <a:r>
                        <a:rPr dirty="0" sz="800" spc="140">
                          <a:solidFill>
                            <a:srgbClr val="231F20"/>
                          </a:solidFill>
                          <a:latin typeface="TeXGyrePagella"/>
                          <a:cs typeface="TeXGyrePagella"/>
                        </a:rPr>
                        <a:t> </a:t>
                      </a:r>
                      <a:r>
                        <a:rPr dirty="0" sz="800">
                          <a:solidFill>
                            <a:srgbClr val="231F20"/>
                          </a:solidFill>
                          <a:latin typeface="TeXGyrePagella"/>
                          <a:cs typeface="TeXGyrePagella"/>
                        </a:rPr>
                        <a:t>misconduct </a:t>
                      </a:r>
                      <a:r>
                        <a:rPr dirty="0" sz="800" spc="180">
                          <a:solidFill>
                            <a:srgbClr val="231F20"/>
                          </a:solidFill>
                          <a:latin typeface="TeXGyrePagella"/>
                          <a:cs typeface="TeXGyrePagella"/>
                        </a:rPr>
                        <a:t> </a:t>
                      </a:r>
                      <a:r>
                        <a:rPr dirty="0" sz="800">
                          <a:solidFill>
                            <a:srgbClr val="231F20"/>
                          </a:solidFill>
                          <a:latin typeface="TeXGyrePagella"/>
                          <a:cs typeface="TeXGyrePagella"/>
                        </a:rPr>
                        <a:t>Allegations:	Available</a:t>
                      </a:r>
                      <a:r>
                        <a:rPr dirty="0" sz="800" spc="135">
                          <a:solidFill>
                            <a:srgbClr val="231F20"/>
                          </a:solidFill>
                          <a:latin typeface="TeXGyrePagella"/>
                          <a:cs typeface="TeXGyrePagella"/>
                        </a:rPr>
                        <a:t> </a:t>
                      </a:r>
                      <a:r>
                        <a:rPr dirty="0" sz="800">
                          <a:solidFill>
                            <a:srgbClr val="231F20"/>
                          </a:solidFill>
                          <a:latin typeface="TeXGyrePagella"/>
                          <a:cs typeface="TeXGyrePagella"/>
                        </a:rPr>
                        <a:t>at:</a:t>
                      </a:r>
                      <a:endParaRPr sz="800">
                        <a:latin typeface="TeXGyrePagella"/>
                        <a:cs typeface="TeXGyrePagella"/>
                      </a:endParaRPr>
                    </a:p>
                    <a:p>
                      <a:pPr marL="299720" marR="83185">
                        <a:lnSpc>
                          <a:spcPct val="121000"/>
                        </a:lnSpc>
                      </a:pPr>
                      <a:r>
                        <a:rPr dirty="0" sz="800">
                          <a:solidFill>
                            <a:srgbClr val="231F20"/>
                          </a:solidFill>
                          <a:latin typeface="TeXGyrePagella"/>
                          <a:cs typeface="TeXGyrePagella"/>
                        </a:rPr>
                        <a:t>https://</a:t>
                      </a:r>
                      <a:r>
                        <a:rPr dirty="0" sz="800">
                          <a:solidFill>
                            <a:srgbClr val="231F20"/>
                          </a:solidFill>
                          <a:latin typeface="TeXGyrePagella"/>
                          <a:cs typeface="TeXGyrePagella"/>
                          <a:hlinkClick r:id="rId3"/>
                        </a:rPr>
                        <a:t>www.nih.gov/sites/default/ﬁles/about-nih/nih-director/testimonies/nih- </a:t>
                      </a:r>
                      <a:r>
                        <a:rPr dirty="0" sz="800">
                          <a:solidFill>
                            <a:srgbClr val="231F20"/>
                          </a:solidFill>
                          <a:latin typeface="TeXGyrePagella"/>
                          <a:cs typeface="TeXGyrePagella"/>
                        </a:rPr>
                        <a:t> policies-procedures-promoting-scientiﬁc-integrity-2012.pdf</a:t>
                      </a:r>
                      <a:endParaRPr sz="800">
                        <a:latin typeface="TeXGyrePagella"/>
                        <a:cs typeface="TeXGyrePagella"/>
                      </a:endParaRPr>
                    </a:p>
                  </a:txBody>
                  <a:tcPr marL="0" marR="0" marB="0" marT="45719">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134708">
                <a:tc gridSpan="2">
                  <a:txBody>
                    <a:bodyPr/>
                    <a:lstStyle/>
                    <a:p>
                      <a:pPr marL="97790">
                        <a:lnSpc>
                          <a:spcPts val="960"/>
                        </a:lnSpc>
                      </a:pPr>
                      <a:r>
                        <a:rPr dirty="0" sz="1000" b="1">
                          <a:solidFill>
                            <a:srgbClr val="231F20"/>
                          </a:solidFill>
                          <a:latin typeface="TeXGyrePagella"/>
                          <a:cs typeface="TeXGyrePagella"/>
                        </a:rPr>
                        <a:t>National</a:t>
                      </a:r>
                      <a:endParaRPr sz="1000">
                        <a:latin typeface="TeXGyrePagella"/>
                        <a:cs typeface="TeXGyrePagella"/>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hMerge="1">
                  <a:txBody>
                    <a:bodyPr/>
                    <a:lstStyle/>
                    <a:p>
                      <a:pPr/>
                    </a:p>
                  </a:txBody>
                  <a:tcPr marL="0" marR="0" marB="0" marT="0"/>
                </a:tc>
              </a:tr>
              <a:tr h="1230541">
                <a:tc>
                  <a:txBody>
                    <a:bodyPr/>
                    <a:lstStyle/>
                    <a:p>
                      <a:pPr marL="99060">
                        <a:lnSpc>
                          <a:spcPct val="121000"/>
                        </a:lnSpc>
                        <a:spcBef>
                          <a:spcPts val="254"/>
                        </a:spcBef>
                      </a:pPr>
                      <a:r>
                        <a:rPr dirty="0" sz="800">
                          <a:solidFill>
                            <a:srgbClr val="231F20"/>
                          </a:solidFill>
                          <a:latin typeface="TeXGyrePagella"/>
                          <a:cs typeface="TeXGyrePagella"/>
                        </a:rPr>
                        <a:t>University Grants  Commission (UGC)  Regulations for  promotion of academic  integrity and prevention  of plagiarism in Higher  Educational Institutions  (HEI)</a:t>
                      </a:r>
                      <a:endParaRPr sz="800">
                        <a:latin typeface="TeXGyrePagella"/>
                        <a:cs typeface="TeXGyrePagella"/>
                      </a:endParaRPr>
                    </a:p>
                  </a:txBody>
                  <a:tcPr marL="0" marR="0" marB="0" marT="32384">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99720" marR="83185" indent="-205104">
                        <a:lnSpc>
                          <a:spcPct val="121000"/>
                        </a:lnSpc>
                        <a:spcBef>
                          <a:spcPts val="70"/>
                        </a:spcBef>
                        <a:buChar char="•"/>
                        <a:tabLst>
                          <a:tab pos="289560" algn="l"/>
                          <a:tab pos="290195" algn="l"/>
                        </a:tabLst>
                      </a:pPr>
                      <a:r>
                        <a:rPr dirty="0" sz="800">
                          <a:solidFill>
                            <a:srgbClr val="231F20"/>
                          </a:solidFill>
                          <a:latin typeface="TeXGyrePagella"/>
                          <a:cs typeface="TeXGyrePagella"/>
                        </a:rPr>
                        <a:t>In India, in 2018, UGC took an initiative to coordinate and determine the standards of  HEI</a:t>
                      </a:r>
                      <a:r>
                        <a:rPr dirty="0" sz="800" spc="-85">
                          <a:solidFill>
                            <a:srgbClr val="231F20"/>
                          </a:solidFill>
                          <a:latin typeface="TeXGyrePagella"/>
                          <a:cs typeface="TeXGyrePagella"/>
                        </a:rPr>
                        <a:t> </a:t>
                      </a:r>
                      <a:r>
                        <a:rPr dirty="0" sz="800">
                          <a:solidFill>
                            <a:srgbClr val="231F20"/>
                          </a:solidFill>
                          <a:latin typeface="TeXGyrePagella"/>
                          <a:cs typeface="TeXGyrePagella"/>
                        </a:rPr>
                        <a:t>by</a:t>
                      </a:r>
                      <a:r>
                        <a:rPr dirty="0" sz="800" spc="-80">
                          <a:solidFill>
                            <a:srgbClr val="231F20"/>
                          </a:solidFill>
                          <a:latin typeface="TeXGyrePagella"/>
                          <a:cs typeface="TeXGyrePagella"/>
                        </a:rPr>
                        <a:t> </a:t>
                      </a:r>
                      <a:r>
                        <a:rPr dirty="0" sz="800">
                          <a:solidFill>
                            <a:srgbClr val="231F20"/>
                          </a:solidFill>
                          <a:latin typeface="TeXGyrePagella"/>
                          <a:cs typeface="TeXGyrePagella"/>
                        </a:rPr>
                        <a:t>promotion</a:t>
                      </a:r>
                      <a:r>
                        <a:rPr dirty="0" sz="800" spc="-75">
                          <a:solidFill>
                            <a:srgbClr val="231F20"/>
                          </a:solidFill>
                          <a:latin typeface="TeXGyrePagella"/>
                          <a:cs typeface="TeXGyrePagella"/>
                        </a:rPr>
                        <a:t> </a:t>
                      </a:r>
                      <a:r>
                        <a:rPr dirty="0" sz="800">
                          <a:solidFill>
                            <a:srgbClr val="231F20"/>
                          </a:solidFill>
                          <a:latin typeface="TeXGyrePagella"/>
                          <a:cs typeface="TeXGyrePagella"/>
                        </a:rPr>
                        <a:t>of</a:t>
                      </a:r>
                      <a:r>
                        <a:rPr dirty="0" sz="800" spc="-80">
                          <a:solidFill>
                            <a:srgbClr val="231F20"/>
                          </a:solidFill>
                          <a:latin typeface="TeXGyrePagella"/>
                          <a:cs typeface="TeXGyrePagella"/>
                        </a:rPr>
                        <a:t> </a:t>
                      </a:r>
                      <a:r>
                        <a:rPr dirty="0" sz="800">
                          <a:solidFill>
                            <a:srgbClr val="231F20"/>
                          </a:solidFill>
                          <a:latin typeface="TeXGyrePagella"/>
                          <a:cs typeface="TeXGyrePagella"/>
                        </a:rPr>
                        <a:t>academic</a:t>
                      </a:r>
                      <a:r>
                        <a:rPr dirty="0" sz="800" spc="-75">
                          <a:solidFill>
                            <a:srgbClr val="231F20"/>
                          </a:solidFill>
                          <a:latin typeface="TeXGyrePagella"/>
                          <a:cs typeface="TeXGyrePagella"/>
                        </a:rPr>
                        <a:t> </a:t>
                      </a:r>
                      <a:r>
                        <a:rPr dirty="0" sz="800">
                          <a:solidFill>
                            <a:srgbClr val="231F20"/>
                          </a:solidFill>
                          <a:latin typeface="TeXGyrePagella"/>
                          <a:cs typeface="TeXGyrePagella"/>
                        </a:rPr>
                        <a:t>integrity</a:t>
                      </a:r>
                      <a:r>
                        <a:rPr dirty="0" sz="800" spc="-70">
                          <a:solidFill>
                            <a:srgbClr val="231F20"/>
                          </a:solidFill>
                          <a:latin typeface="TeXGyrePagella"/>
                          <a:cs typeface="TeXGyrePagella"/>
                        </a:rPr>
                        <a:t> </a:t>
                      </a:r>
                      <a:r>
                        <a:rPr dirty="0" sz="800">
                          <a:solidFill>
                            <a:srgbClr val="231F20"/>
                          </a:solidFill>
                          <a:latin typeface="TeXGyrePagella"/>
                          <a:cs typeface="TeXGyrePagella"/>
                        </a:rPr>
                        <a:t>and</a:t>
                      </a:r>
                      <a:r>
                        <a:rPr dirty="0" sz="800" spc="-85">
                          <a:solidFill>
                            <a:srgbClr val="231F20"/>
                          </a:solidFill>
                          <a:latin typeface="TeXGyrePagella"/>
                          <a:cs typeface="TeXGyrePagella"/>
                        </a:rPr>
                        <a:t> </a:t>
                      </a:r>
                      <a:r>
                        <a:rPr dirty="0" sz="800">
                          <a:solidFill>
                            <a:srgbClr val="231F20"/>
                          </a:solidFill>
                          <a:latin typeface="TeXGyrePagella"/>
                          <a:cs typeface="TeXGyrePagella"/>
                        </a:rPr>
                        <a:t>prevention</a:t>
                      </a:r>
                      <a:r>
                        <a:rPr dirty="0" sz="800" spc="-70">
                          <a:solidFill>
                            <a:srgbClr val="231F20"/>
                          </a:solidFill>
                          <a:latin typeface="TeXGyrePagella"/>
                          <a:cs typeface="TeXGyrePagella"/>
                        </a:rPr>
                        <a:t> </a:t>
                      </a:r>
                      <a:r>
                        <a:rPr dirty="0" sz="800">
                          <a:solidFill>
                            <a:srgbClr val="231F20"/>
                          </a:solidFill>
                          <a:latin typeface="TeXGyrePagella"/>
                          <a:cs typeface="TeXGyrePagella"/>
                        </a:rPr>
                        <a:t>of</a:t>
                      </a:r>
                      <a:r>
                        <a:rPr dirty="0" sz="800" spc="-85">
                          <a:solidFill>
                            <a:srgbClr val="231F20"/>
                          </a:solidFill>
                          <a:latin typeface="TeXGyrePagella"/>
                          <a:cs typeface="TeXGyrePagella"/>
                        </a:rPr>
                        <a:t> </a:t>
                      </a:r>
                      <a:r>
                        <a:rPr dirty="0" sz="800">
                          <a:solidFill>
                            <a:srgbClr val="231F20"/>
                          </a:solidFill>
                          <a:latin typeface="TeXGyrePagella"/>
                          <a:cs typeface="TeXGyrePagella"/>
                        </a:rPr>
                        <a:t>plagiarism</a:t>
                      </a:r>
                      <a:r>
                        <a:rPr dirty="0" sz="800" spc="-70">
                          <a:solidFill>
                            <a:srgbClr val="231F20"/>
                          </a:solidFill>
                          <a:latin typeface="TeXGyrePagella"/>
                          <a:cs typeface="TeXGyrePagella"/>
                        </a:rPr>
                        <a:t> </a:t>
                      </a:r>
                      <a:r>
                        <a:rPr dirty="0" sz="800">
                          <a:solidFill>
                            <a:srgbClr val="231F20"/>
                          </a:solidFill>
                          <a:latin typeface="TeXGyrePagella"/>
                          <a:cs typeface="TeXGyrePagella"/>
                        </a:rPr>
                        <a:t>in</a:t>
                      </a:r>
                      <a:r>
                        <a:rPr dirty="0" sz="800" spc="-85">
                          <a:solidFill>
                            <a:srgbClr val="231F20"/>
                          </a:solidFill>
                          <a:latin typeface="TeXGyrePagella"/>
                          <a:cs typeface="TeXGyrePagella"/>
                        </a:rPr>
                        <a:t> </a:t>
                      </a:r>
                      <a:r>
                        <a:rPr dirty="0" sz="800">
                          <a:solidFill>
                            <a:srgbClr val="231F20"/>
                          </a:solidFill>
                          <a:latin typeface="TeXGyrePagella"/>
                          <a:cs typeface="TeXGyrePagella"/>
                        </a:rPr>
                        <a:t>HEI.</a:t>
                      </a:r>
                      <a:endParaRPr sz="800">
                        <a:latin typeface="TeXGyrePagella"/>
                        <a:cs typeface="TeXGyrePagella"/>
                      </a:endParaRPr>
                    </a:p>
                    <a:p>
                      <a:pPr marL="289560" indent="-194945">
                        <a:lnSpc>
                          <a:spcPct val="100000"/>
                        </a:lnSpc>
                        <a:spcBef>
                          <a:spcPts val="5"/>
                        </a:spcBef>
                        <a:buChar char="•"/>
                        <a:tabLst>
                          <a:tab pos="289560" algn="l"/>
                          <a:tab pos="290195" algn="l"/>
                        </a:tabLst>
                      </a:pPr>
                      <a:r>
                        <a:rPr dirty="0" sz="800">
                          <a:solidFill>
                            <a:srgbClr val="231F20"/>
                          </a:solidFill>
                          <a:latin typeface="TeXGyrePagella"/>
                          <a:cs typeface="TeXGyrePagella"/>
                        </a:rPr>
                        <a:t>It</a:t>
                      </a:r>
                      <a:r>
                        <a:rPr dirty="0" sz="800" spc="-85">
                          <a:solidFill>
                            <a:srgbClr val="231F20"/>
                          </a:solidFill>
                          <a:latin typeface="TeXGyrePagella"/>
                          <a:cs typeface="TeXGyrePagella"/>
                        </a:rPr>
                        <a:t> </a:t>
                      </a:r>
                      <a:r>
                        <a:rPr dirty="0" sz="800">
                          <a:solidFill>
                            <a:srgbClr val="231F20"/>
                          </a:solidFill>
                          <a:latin typeface="TeXGyrePagella"/>
                          <a:cs typeface="TeXGyrePagella"/>
                        </a:rPr>
                        <a:t>is</a:t>
                      </a:r>
                      <a:r>
                        <a:rPr dirty="0" sz="800" spc="-85">
                          <a:solidFill>
                            <a:srgbClr val="231F20"/>
                          </a:solidFill>
                          <a:latin typeface="TeXGyrePagella"/>
                          <a:cs typeface="TeXGyrePagella"/>
                        </a:rPr>
                        <a:t> </a:t>
                      </a:r>
                      <a:r>
                        <a:rPr dirty="0" sz="800">
                          <a:solidFill>
                            <a:srgbClr val="231F20"/>
                          </a:solidFill>
                          <a:latin typeface="TeXGyrePagella"/>
                          <a:cs typeface="TeXGyrePagella"/>
                        </a:rPr>
                        <a:t>applicable</a:t>
                      </a:r>
                      <a:r>
                        <a:rPr dirty="0" sz="800" spc="-75">
                          <a:solidFill>
                            <a:srgbClr val="231F20"/>
                          </a:solidFill>
                          <a:latin typeface="TeXGyrePagella"/>
                          <a:cs typeface="TeXGyrePagella"/>
                        </a:rPr>
                        <a:t> </a:t>
                      </a:r>
                      <a:r>
                        <a:rPr dirty="0" sz="800">
                          <a:solidFill>
                            <a:srgbClr val="231F20"/>
                          </a:solidFill>
                          <a:latin typeface="TeXGyrePagella"/>
                          <a:cs typeface="TeXGyrePagella"/>
                        </a:rPr>
                        <a:t>to</a:t>
                      </a:r>
                      <a:r>
                        <a:rPr dirty="0" sz="800" spc="-80">
                          <a:solidFill>
                            <a:srgbClr val="231F20"/>
                          </a:solidFill>
                          <a:latin typeface="TeXGyrePagella"/>
                          <a:cs typeface="TeXGyrePagella"/>
                        </a:rPr>
                        <a:t> </a:t>
                      </a:r>
                      <a:r>
                        <a:rPr dirty="0" sz="800">
                          <a:solidFill>
                            <a:srgbClr val="231F20"/>
                          </a:solidFill>
                          <a:latin typeface="TeXGyrePagella"/>
                          <a:cs typeface="TeXGyrePagella"/>
                        </a:rPr>
                        <a:t>all</a:t>
                      </a:r>
                      <a:r>
                        <a:rPr dirty="0" sz="800" spc="-85">
                          <a:solidFill>
                            <a:srgbClr val="231F20"/>
                          </a:solidFill>
                          <a:latin typeface="TeXGyrePagella"/>
                          <a:cs typeface="TeXGyrePagella"/>
                        </a:rPr>
                        <a:t> </a:t>
                      </a:r>
                      <a:r>
                        <a:rPr dirty="0" sz="800">
                          <a:solidFill>
                            <a:srgbClr val="231F20"/>
                          </a:solidFill>
                          <a:latin typeface="TeXGyrePagella"/>
                          <a:cs typeface="TeXGyrePagella"/>
                        </a:rPr>
                        <a:t>the</a:t>
                      </a:r>
                      <a:r>
                        <a:rPr dirty="0" sz="800" spc="-85">
                          <a:solidFill>
                            <a:srgbClr val="231F20"/>
                          </a:solidFill>
                          <a:latin typeface="TeXGyrePagella"/>
                          <a:cs typeface="TeXGyrePagella"/>
                        </a:rPr>
                        <a:t> </a:t>
                      </a:r>
                      <a:r>
                        <a:rPr dirty="0" sz="800">
                          <a:solidFill>
                            <a:srgbClr val="231F20"/>
                          </a:solidFill>
                          <a:latin typeface="TeXGyrePagella"/>
                          <a:cs typeface="TeXGyrePagella"/>
                        </a:rPr>
                        <a:t>students,</a:t>
                      </a:r>
                      <a:r>
                        <a:rPr dirty="0" sz="800" spc="-75">
                          <a:solidFill>
                            <a:srgbClr val="231F20"/>
                          </a:solidFill>
                          <a:latin typeface="TeXGyrePagella"/>
                          <a:cs typeface="TeXGyrePagella"/>
                        </a:rPr>
                        <a:t> </a:t>
                      </a:r>
                      <a:r>
                        <a:rPr dirty="0" sz="800">
                          <a:solidFill>
                            <a:srgbClr val="231F20"/>
                          </a:solidFill>
                          <a:latin typeface="TeXGyrePagella"/>
                          <a:cs typeface="TeXGyrePagella"/>
                        </a:rPr>
                        <a:t>faculty,</a:t>
                      </a:r>
                      <a:r>
                        <a:rPr dirty="0" sz="800" spc="-75">
                          <a:solidFill>
                            <a:srgbClr val="231F20"/>
                          </a:solidFill>
                          <a:latin typeface="TeXGyrePagella"/>
                          <a:cs typeface="TeXGyrePagella"/>
                        </a:rPr>
                        <a:t> </a:t>
                      </a:r>
                      <a:r>
                        <a:rPr dirty="0" sz="800">
                          <a:solidFill>
                            <a:srgbClr val="231F20"/>
                          </a:solidFill>
                          <a:latin typeface="TeXGyrePagella"/>
                          <a:cs typeface="TeXGyrePagella"/>
                        </a:rPr>
                        <a:t>researchers</a:t>
                      </a:r>
                      <a:r>
                        <a:rPr dirty="0" sz="800" spc="-65">
                          <a:solidFill>
                            <a:srgbClr val="231F20"/>
                          </a:solidFill>
                          <a:latin typeface="TeXGyrePagella"/>
                          <a:cs typeface="TeXGyrePagella"/>
                        </a:rPr>
                        <a:t> </a:t>
                      </a:r>
                      <a:r>
                        <a:rPr dirty="0" sz="800">
                          <a:solidFill>
                            <a:srgbClr val="231F20"/>
                          </a:solidFill>
                          <a:latin typeface="TeXGyrePagella"/>
                          <a:cs typeface="TeXGyrePagella"/>
                        </a:rPr>
                        <a:t>and</a:t>
                      </a:r>
                      <a:r>
                        <a:rPr dirty="0" sz="800" spc="-85">
                          <a:solidFill>
                            <a:srgbClr val="231F20"/>
                          </a:solidFill>
                          <a:latin typeface="TeXGyrePagella"/>
                          <a:cs typeface="TeXGyrePagella"/>
                        </a:rPr>
                        <a:t> </a:t>
                      </a:r>
                      <a:r>
                        <a:rPr dirty="0" sz="800">
                          <a:solidFill>
                            <a:srgbClr val="231F20"/>
                          </a:solidFill>
                          <a:latin typeface="TeXGyrePagella"/>
                          <a:cs typeface="TeXGyrePagella"/>
                        </a:rPr>
                        <a:t>staff</a:t>
                      </a:r>
                      <a:r>
                        <a:rPr dirty="0" sz="800" spc="-80">
                          <a:solidFill>
                            <a:srgbClr val="231F20"/>
                          </a:solidFill>
                          <a:latin typeface="TeXGyrePagella"/>
                          <a:cs typeface="TeXGyrePagella"/>
                        </a:rPr>
                        <a:t> </a:t>
                      </a:r>
                      <a:r>
                        <a:rPr dirty="0" sz="800">
                          <a:solidFill>
                            <a:srgbClr val="231F20"/>
                          </a:solidFill>
                          <a:latin typeface="TeXGyrePagella"/>
                          <a:cs typeface="TeXGyrePagella"/>
                        </a:rPr>
                        <a:t>of</a:t>
                      </a:r>
                      <a:r>
                        <a:rPr dirty="0" sz="800" spc="-85">
                          <a:solidFill>
                            <a:srgbClr val="231F20"/>
                          </a:solidFill>
                          <a:latin typeface="TeXGyrePagella"/>
                          <a:cs typeface="TeXGyrePagella"/>
                        </a:rPr>
                        <a:t> </a:t>
                      </a:r>
                      <a:r>
                        <a:rPr dirty="0" sz="800">
                          <a:solidFill>
                            <a:srgbClr val="231F20"/>
                          </a:solidFill>
                          <a:latin typeface="TeXGyrePagella"/>
                          <a:cs typeface="TeXGyrePagella"/>
                        </a:rPr>
                        <a:t>all</a:t>
                      </a:r>
                      <a:r>
                        <a:rPr dirty="0" sz="800" spc="-80">
                          <a:solidFill>
                            <a:srgbClr val="231F20"/>
                          </a:solidFill>
                          <a:latin typeface="TeXGyrePagella"/>
                          <a:cs typeface="TeXGyrePagella"/>
                        </a:rPr>
                        <a:t> </a:t>
                      </a:r>
                      <a:r>
                        <a:rPr dirty="0" sz="800">
                          <a:solidFill>
                            <a:srgbClr val="231F20"/>
                          </a:solidFill>
                          <a:latin typeface="TeXGyrePagella"/>
                          <a:cs typeface="TeXGyrePagella"/>
                        </a:rPr>
                        <a:t>HEI</a:t>
                      </a:r>
                      <a:r>
                        <a:rPr dirty="0" sz="800" spc="-85">
                          <a:solidFill>
                            <a:srgbClr val="231F20"/>
                          </a:solidFill>
                          <a:latin typeface="TeXGyrePagella"/>
                          <a:cs typeface="TeXGyrePagella"/>
                        </a:rPr>
                        <a:t> </a:t>
                      </a:r>
                      <a:r>
                        <a:rPr dirty="0" sz="800">
                          <a:solidFill>
                            <a:srgbClr val="231F20"/>
                          </a:solidFill>
                          <a:latin typeface="TeXGyrePagella"/>
                          <a:cs typeface="TeXGyrePagella"/>
                        </a:rPr>
                        <a:t>in</a:t>
                      </a:r>
                      <a:r>
                        <a:rPr dirty="0" sz="800" spc="-85">
                          <a:solidFill>
                            <a:srgbClr val="231F20"/>
                          </a:solidFill>
                          <a:latin typeface="TeXGyrePagella"/>
                          <a:cs typeface="TeXGyrePagella"/>
                        </a:rPr>
                        <a:t> </a:t>
                      </a:r>
                      <a:r>
                        <a:rPr dirty="0" sz="800">
                          <a:solidFill>
                            <a:srgbClr val="231F20"/>
                          </a:solidFill>
                          <a:latin typeface="TeXGyrePagella"/>
                          <a:cs typeface="TeXGyrePagella"/>
                        </a:rPr>
                        <a:t>the</a:t>
                      </a:r>
                      <a:r>
                        <a:rPr dirty="0" sz="800" spc="-85">
                          <a:solidFill>
                            <a:srgbClr val="231F20"/>
                          </a:solidFill>
                          <a:latin typeface="TeXGyrePagella"/>
                          <a:cs typeface="TeXGyrePagella"/>
                        </a:rPr>
                        <a:t> </a:t>
                      </a:r>
                      <a:r>
                        <a:rPr dirty="0" sz="800">
                          <a:solidFill>
                            <a:srgbClr val="231F20"/>
                          </a:solidFill>
                          <a:latin typeface="TeXGyrePagella"/>
                          <a:cs typeface="TeXGyrePagella"/>
                        </a:rPr>
                        <a:t>country.</a:t>
                      </a:r>
                      <a:endParaRPr sz="800">
                        <a:latin typeface="TeXGyrePagella"/>
                        <a:cs typeface="TeXGyrePagella"/>
                      </a:endParaRPr>
                    </a:p>
                    <a:p>
                      <a:pPr marL="289560" indent="-194945">
                        <a:lnSpc>
                          <a:spcPct val="100000"/>
                        </a:lnSpc>
                        <a:spcBef>
                          <a:spcPts val="10"/>
                        </a:spcBef>
                        <a:buChar char="•"/>
                        <a:tabLst>
                          <a:tab pos="289560" algn="l"/>
                          <a:tab pos="290195" algn="l"/>
                        </a:tabLst>
                      </a:pPr>
                      <a:r>
                        <a:rPr dirty="0" sz="800">
                          <a:solidFill>
                            <a:srgbClr val="231F20"/>
                          </a:solidFill>
                          <a:latin typeface="TeXGyrePagella"/>
                          <a:cs typeface="TeXGyrePagella"/>
                        </a:rPr>
                        <a:t>It</a:t>
                      </a:r>
                      <a:r>
                        <a:rPr dirty="0" sz="800" spc="10">
                          <a:solidFill>
                            <a:srgbClr val="231F20"/>
                          </a:solidFill>
                          <a:latin typeface="TeXGyrePagella"/>
                          <a:cs typeface="TeXGyrePagella"/>
                        </a:rPr>
                        <a:t> </a:t>
                      </a:r>
                      <a:r>
                        <a:rPr dirty="0" sz="800">
                          <a:solidFill>
                            <a:srgbClr val="231F20"/>
                          </a:solidFill>
                          <a:latin typeface="TeXGyrePagella"/>
                          <a:cs typeface="TeXGyrePagella"/>
                        </a:rPr>
                        <a:t>explains</a:t>
                      </a:r>
                      <a:r>
                        <a:rPr dirty="0" sz="800" spc="25">
                          <a:solidFill>
                            <a:srgbClr val="231F20"/>
                          </a:solidFill>
                          <a:latin typeface="TeXGyrePagella"/>
                          <a:cs typeface="TeXGyrePagella"/>
                        </a:rPr>
                        <a:t> </a:t>
                      </a:r>
                      <a:r>
                        <a:rPr dirty="0" sz="800">
                          <a:solidFill>
                            <a:srgbClr val="231F20"/>
                          </a:solidFill>
                          <a:latin typeface="TeXGyrePagella"/>
                          <a:cs typeface="TeXGyrePagella"/>
                        </a:rPr>
                        <a:t>the</a:t>
                      </a:r>
                      <a:r>
                        <a:rPr dirty="0" sz="800" spc="15">
                          <a:solidFill>
                            <a:srgbClr val="231F20"/>
                          </a:solidFill>
                          <a:latin typeface="TeXGyrePagella"/>
                          <a:cs typeface="TeXGyrePagella"/>
                        </a:rPr>
                        <a:t> </a:t>
                      </a:r>
                      <a:r>
                        <a:rPr dirty="0" sz="800">
                          <a:solidFill>
                            <a:srgbClr val="231F20"/>
                          </a:solidFill>
                          <a:latin typeface="TeXGyrePagella"/>
                          <a:cs typeface="TeXGyrePagella"/>
                        </a:rPr>
                        <a:t>curbing</a:t>
                      </a:r>
                      <a:r>
                        <a:rPr dirty="0" sz="800" spc="25">
                          <a:solidFill>
                            <a:srgbClr val="231F20"/>
                          </a:solidFill>
                          <a:latin typeface="TeXGyrePagella"/>
                          <a:cs typeface="TeXGyrePagella"/>
                        </a:rPr>
                        <a:t> </a:t>
                      </a:r>
                      <a:r>
                        <a:rPr dirty="0" sz="800">
                          <a:solidFill>
                            <a:srgbClr val="231F20"/>
                          </a:solidFill>
                          <a:latin typeface="TeXGyrePagella"/>
                          <a:cs typeface="TeXGyrePagella"/>
                        </a:rPr>
                        <a:t>plagiarism</a:t>
                      </a:r>
                      <a:r>
                        <a:rPr dirty="0" sz="800" spc="35">
                          <a:solidFill>
                            <a:srgbClr val="231F20"/>
                          </a:solidFill>
                          <a:latin typeface="TeXGyrePagella"/>
                          <a:cs typeface="TeXGyrePagella"/>
                        </a:rPr>
                        <a:t> </a:t>
                      </a:r>
                      <a:r>
                        <a:rPr dirty="0" sz="800">
                          <a:solidFill>
                            <a:srgbClr val="231F20"/>
                          </a:solidFill>
                          <a:latin typeface="TeXGyrePagella"/>
                          <a:cs typeface="TeXGyrePagella"/>
                        </a:rPr>
                        <a:t>and</a:t>
                      </a:r>
                      <a:r>
                        <a:rPr dirty="0" sz="800" spc="15">
                          <a:solidFill>
                            <a:srgbClr val="231F20"/>
                          </a:solidFill>
                          <a:latin typeface="TeXGyrePagella"/>
                          <a:cs typeface="TeXGyrePagella"/>
                        </a:rPr>
                        <a:t> </a:t>
                      </a:r>
                      <a:r>
                        <a:rPr dirty="0" sz="800">
                          <a:solidFill>
                            <a:srgbClr val="231F20"/>
                          </a:solidFill>
                          <a:latin typeface="TeXGyrePagella"/>
                          <a:cs typeface="TeXGyrePagella"/>
                        </a:rPr>
                        <a:t>levels</a:t>
                      </a:r>
                      <a:r>
                        <a:rPr dirty="0" sz="800" spc="25">
                          <a:solidFill>
                            <a:srgbClr val="231F20"/>
                          </a:solidFill>
                          <a:latin typeface="TeXGyrePagella"/>
                          <a:cs typeface="TeXGyrePagella"/>
                        </a:rPr>
                        <a:t> </a:t>
                      </a:r>
                      <a:r>
                        <a:rPr dirty="0" sz="800">
                          <a:solidFill>
                            <a:srgbClr val="231F20"/>
                          </a:solidFill>
                          <a:latin typeface="TeXGyrePagella"/>
                          <a:cs typeface="TeXGyrePagella"/>
                        </a:rPr>
                        <a:t>of</a:t>
                      </a:r>
                      <a:r>
                        <a:rPr dirty="0" sz="800" spc="10">
                          <a:solidFill>
                            <a:srgbClr val="231F20"/>
                          </a:solidFill>
                          <a:latin typeface="TeXGyrePagella"/>
                          <a:cs typeface="TeXGyrePagella"/>
                        </a:rPr>
                        <a:t> </a:t>
                      </a:r>
                      <a:r>
                        <a:rPr dirty="0" sz="800">
                          <a:solidFill>
                            <a:srgbClr val="231F20"/>
                          </a:solidFill>
                          <a:latin typeface="TeXGyrePagella"/>
                          <a:cs typeface="TeXGyrePagella"/>
                        </a:rPr>
                        <a:t>plagiarism,</a:t>
                      </a:r>
                      <a:r>
                        <a:rPr dirty="0" sz="800" spc="40">
                          <a:solidFill>
                            <a:srgbClr val="231F20"/>
                          </a:solidFill>
                          <a:latin typeface="TeXGyrePagella"/>
                          <a:cs typeface="TeXGyrePagella"/>
                        </a:rPr>
                        <a:t> </a:t>
                      </a:r>
                      <a:r>
                        <a:rPr dirty="0" sz="800">
                          <a:solidFill>
                            <a:srgbClr val="231F20"/>
                          </a:solidFill>
                          <a:latin typeface="TeXGyrePagella"/>
                          <a:cs typeface="TeXGyrePagella"/>
                        </a:rPr>
                        <a:t>detection/</a:t>
                      </a:r>
                      <a:endParaRPr sz="800">
                        <a:latin typeface="TeXGyrePagella"/>
                        <a:cs typeface="TeXGyrePagella"/>
                      </a:endParaRPr>
                    </a:p>
                    <a:p>
                      <a:pPr marL="299720">
                        <a:lnSpc>
                          <a:spcPct val="100000"/>
                        </a:lnSpc>
                        <a:spcBef>
                          <a:spcPts val="200"/>
                        </a:spcBef>
                      </a:pPr>
                      <a:r>
                        <a:rPr dirty="0" sz="800">
                          <a:solidFill>
                            <a:srgbClr val="231F20"/>
                          </a:solidFill>
                          <a:latin typeface="TeXGyrePagella"/>
                          <a:cs typeface="TeXGyrePagella"/>
                        </a:rPr>
                        <a:t>reporting/handling of Plagiarism, penalties in case of plagiarism in</a:t>
                      </a:r>
                      <a:r>
                        <a:rPr dirty="0" sz="800" spc="114">
                          <a:solidFill>
                            <a:srgbClr val="231F20"/>
                          </a:solidFill>
                          <a:latin typeface="TeXGyrePagella"/>
                          <a:cs typeface="TeXGyrePagella"/>
                        </a:rPr>
                        <a:t> </a:t>
                      </a:r>
                      <a:r>
                        <a:rPr dirty="0" sz="800">
                          <a:solidFill>
                            <a:srgbClr val="231F20"/>
                          </a:solidFill>
                          <a:latin typeface="TeXGyrePagella"/>
                          <a:cs typeface="TeXGyrePagella"/>
                        </a:rPr>
                        <a:t>submission of</a:t>
                      </a:r>
                      <a:endParaRPr sz="800">
                        <a:latin typeface="TeXGyrePagella"/>
                        <a:cs typeface="TeXGyrePagella"/>
                      </a:endParaRPr>
                    </a:p>
                    <a:p>
                      <a:pPr marL="289560" marR="221615" indent="9525">
                        <a:lnSpc>
                          <a:spcPct val="100000"/>
                        </a:lnSpc>
                        <a:spcBef>
                          <a:spcPts val="200"/>
                        </a:spcBef>
                      </a:pPr>
                      <a:r>
                        <a:rPr dirty="0" sz="800">
                          <a:solidFill>
                            <a:srgbClr val="231F20"/>
                          </a:solidFill>
                          <a:latin typeface="TeXGyrePagella"/>
                          <a:cs typeface="TeXGyrePagella"/>
                        </a:rPr>
                        <a:t>thesis, dissertations, academic and research publications. Available at:  </a:t>
                      </a:r>
                      <a:r>
                        <a:rPr dirty="0" sz="800">
                          <a:solidFill>
                            <a:srgbClr val="231F20"/>
                          </a:solidFill>
                          <a:latin typeface="TeXGyrePagella"/>
                          <a:cs typeface="TeXGyrePagella"/>
                          <a:hlinkClick r:id="rId4"/>
                        </a:rPr>
                        <a:t>https://www.ugc.ac.in/pdfnews/7771545_academic-integrity-Regulation2018.pdf</a:t>
                      </a:r>
                      <a:endParaRPr sz="800">
                        <a:latin typeface="TeXGyrePagella"/>
                        <a:cs typeface="TeXGyrePagella"/>
                      </a:endParaRPr>
                    </a:p>
                  </a:txBody>
                  <a:tcPr marL="0" marR="0" marB="0" marT="889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851649">
                <a:tc>
                  <a:txBody>
                    <a:bodyPr/>
                    <a:lstStyle/>
                    <a:p>
                      <a:pPr marL="99695" marR="58419">
                        <a:lnSpc>
                          <a:spcPct val="121000"/>
                        </a:lnSpc>
                        <a:spcBef>
                          <a:spcPts val="215"/>
                        </a:spcBef>
                      </a:pPr>
                      <a:r>
                        <a:rPr dirty="0" sz="800">
                          <a:solidFill>
                            <a:srgbClr val="231F20"/>
                          </a:solidFill>
                          <a:latin typeface="TeXGyrePagella"/>
                          <a:cs typeface="TeXGyrePagella"/>
                        </a:rPr>
                        <a:t>Department of  Biotechnology (DBT)  Statement on the  handling of allegations  of research</a:t>
                      </a:r>
                      <a:r>
                        <a:rPr dirty="0" sz="800" spc="110">
                          <a:solidFill>
                            <a:srgbClr val="231F20"/>
                          </a:solidFill>
                          <a:latin typeface="TeXGyrePagella"/>
                          <a:cs typeface="TeXGyrePagella"/>
                        </a:rPr>
                        <a:t> </a:t>
                      </a:r>
                      <a:r>
                        <a:rPr dirty="0" sz="800">
                          <a:solidFill>
                            <a:srgbClr val="231F20"/>
                          </a:solidFill>
                          <a:latin typeface="TeXGyrePagella"/>
                          <a:cs typeface="TeXGyrePagella"/>
                        </a:rPr>
                        <a:t>misconduct</a:t>
                      </a:r>
                      <a:endParaRPr sz="800">
                        <a:latin typeface="TeXGyrePagella"/>
                        <a:cs typeface="TeXGyrePagella"/>
                      </a:endParaRPr>
                    </a:p>
                  </a:txBody>
                  <a:tcPr marL="0" marR="0" marB="0" marT="2730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c>
                  <a:txBody>
                    <a:bodyPr/>
                    <a:lstStyle/>
                    <a:p>
                      <a:pPr marL="289560" indent="-194945">
                        <a:lnSpc>
                          <a:spcPts val="835"/>
                        </a:lnSpc>
                        <a:buChar char="•"/>
                        <a:tabLst>
                          <a:tab pos="289560" algn="l"/>
                          <a:tab pos="290195" algn="l"/>
                        </a:tabLst>
                      </a:pPr>
                      <a:r>
                        <a:rPr dirty="0" sz="800">
                          <a:solidFill>
                            <a:srgbClr val="231F20"/>
                          </a:solidFill>
                          <a:latin typeface="TeXGyrePagella"/>
                          <a:cs typeface="TeXGyrePagella"/>
                        </a:rPr>
                        <a:t>This</a:t>
                      </a:r>
                      <a:r>
                        <a:rPr dirty="0" sz="800" spc="-45">
                          <a:solidFill>
                            <a:srgbClr val="231F20"/>
                          </a:solidFill>
                          <a:latin typeface="TeXGyrePagella"/>
                          <a:cs typeface="TeXGyrePagella"/>
                        </a:rPr>
                        <a:t> </a:t>
                      </a:r>
                      <a:r>
                        <a:rPr dirty="0" sz="800">
                          <a:solidFill>
                            <a:srgbClr val="231F20"/>
                          </a:solidFill>
                          <a:latin typeface="TeXGyrePagella"/>
                          <a:cs typeface="TeXGyrePagella"/>
                        </a:rPr>
                        <a:t>policy</a:t>
                      </a:r>
                      <a:r>
                        <a:rPr dirty="0" sz="800" spc="-35">
                          <a:solidFill>
                            <a:srgbClr val="231F20"/>
                          </a:solidFill>
                          <a:latin typeface="TeXGyrePagella"/>
                          <a:cs typeface="TeXGyrePagella"/>
                        </a:rPr>
                        <a:t> </a:t>
                      </a:r>
                      <a:r>
                        <a:rPr dirty="0" sz="800">
                          <a:solidFill>
                            <a:srgbClr val="231F20"/>
                          </a:solidFill>
                          <a:latin typeface="TeXGyrePagella"/>
                          <a:cs typeface="TeXGyrePagella"/>
                        </a:rPr>
                        <a:t>statement</a:t>
                      </a:r>
                      <a:r>
                        <a:rPr dirty="0" sz="800" spc="-30">
                          <a:solidFill>
                            <a:srgbClr val="231F20"/>
                          </a:solidFill>
                          <a:latin typeface="TeXGyrePagella"/>
                          <a:cs typeface="TeXGyrePagella"/>
                        </a:rPr>
                        <a:t> </a:t>
                      </a:r>
                      <a:r>
                        <a:rPr dirty="0" sz="800">
                          <a:solidFill>
                            <a:srgbClr val="231F20"/>
                          </a:solidFill>
                          <a:latin typeface="TeXGyrePagella"/>
                          <a:cs typeface="TeXGyrePagella"/>
                        </a:rPr>
                        <a:t>is</a:t>
                      </a:r>
                      <a:r>
                        <a:rPr dirty="0" sz="800" spc="-40">
                          <a:solidFill>
                            <a:srgbClr val="231F20"/>
                          </a:solidFill>
                          <a:latin typeface="TeXGyrePagella"/>
                          <a:cs typeface="TeXGyrePagella"/>
                        </a:rPr>
                        <a:t> </a:t>
                      </a:r>
                      <a:r>
                        <a:rPr dirty="0" sz="800">
                          <a:solidFill>
                            <a:srgbClr val="231F20"/>
                          </a:solidFill>
                          <a:latin typeface="TeXGyrePagella"/>
                          <a:cs typeface="TeXGyrePagella"/>
                        </a:rPr>
                        <a:t>intended</a:t>
                      </a:r>
                      <a:r>
                        <a:rPr dirty="0" sz="800" spc="-40">
                          <a:solidFill>
                            <a:srgbClr val="231F20"/>
                          </a:solidFill>
                          <a:latin typeface="TeXGyrePagella"/>
                          <a:cs typeface="TeXGyrePagella"/>
                        </a:rPr>
                        <a:t> </a:t>
                      </a:r>
                      <a:r>
                        <a:rPr dirty="0" sz="800">
                          <a:solidFill>
                            <a:srgbClr val="231F20"/>
                          </a:solidFill>
                          <a:latin typeface="TeXGyrePagella"/>
                          <a:cs typeface="TeXGyrePagella"/>
                        </a:rPr>
                        <a:t>to</a:t>
                      </a:r>
                      <a:r>
                        <a:rPr dirty="0" sz="800" spc="-40">
                          <a:solidFill>
                            <a:srgbClr val="231F20"/>
                          </a:solidFill>
                          <a:latin typeface="TeXGyrePagella"/>
                          <a:cs typeface="TeXGyrePagella"/>
                        </a:rPr>
                        <a:t> </a:t>
                      </a:r>
                      <a:r>
                        <a:rPr dirty="0" sz="800">
                          <a:solidFill>
                            <a:srgbClr val="231F20"/>
                          </a:solidFill>
                          <a:latin typeface="TeXGyrePagella"/>
                          <a:cs typeface="TeXGyrePagella"/>
                        </a:rPr>
                        <a:t>address</a:t>
                      </a:r>
                      <a:r>
                        <a:rPr dirty="0" sz="800" spc="-35">
                          <a:solidFill>
                            <a:srgbClr val="231F20"/>
                          </a:solidFill>
                          <a:latin typeface="TeXGyrePagella"/>
                          <a:cs typeface="TeXGyrePagella"/>
                        </a:rPr>
                        <a:t> </a:t>
                      </a:r>
                      <a:r>
                        <a:rPr dirty="0" sz="800">
                          <a:solidFill>
                            <a:srgbClr val="231F20"/>
                          </a:solidFill>
                          <a:latin typeface="TeXGyrePagella"/>
                          <a:cs typeface="TeXGyrePagella"/>
                        </a:rPr>
                        <a:t>situations</a:t>
                      </a:r>
                      <a:r>
                        <a:rPr dirty="0" sz="800" spc="-30">
                          <a:solidFill>
                            <a:srgbClr val="231F20"/>
                          </a:solidFill>
                          <a:latin typeface="TeXGyrePagella"/>
                          <a:cs typeface="TeXGyrePagella"/>
                        </a:rPr>
                        <a:t> </a:t>
                      </a:r>
                      <a:r>
                        <a:rPr dirty="0" sz="800">
                          <a:solidFill>
                            <a:srgbClr val="231F20"/>
                          </a:solidFill>
                          <a:latin typeface="TeXGyrePagella"/>
                          <a:cs typeface="TeXGyrePagella"/>
                        </a:rPr>
                        <a:t>where</a:t>
                      </a:r>
                      <a:r>
                        <a:rPr dirty="0" sz="800" spc="-35">
                          <a:solidFill>
                            <a:srgbClr val="231F20"/>
                          </a:solidFill>
                          <a:latin typeface="TeXGyrePagella"/>
                          <a:cs typeface="TeXGyrePagella"/>
                        </a:rPr>
                        <a:t> </a:t>
                      </a:r>
                      <a:r>
                        <a:rPr dirty="0" sz="800">
                          <a:solidFill>
                            <a:srgbClr val="231F20"/>
                          </a:solidFill>
                          <a:latin typeface="TeXGyrePagella"/>
                          <a:cs typeface="TeXGyrePagella"/>
                        </a:rPr>
                        <a:t>research</a:t>
                      </a:r>
                      <a:r>
                        <a:rPr dirty="0" sz="800" spc="-40">
                          <a:solidFill>
                            <a:srgbClr val="231F20"/>
                          </a:solidFill>
                          <a:latin typeface="TeXGyrePagella"/>
                          <a:cs typeface="TeXGyrePagella"/>
                        </a:rPr>
                        <a:t> </a:t>
                      </a:r>
                      <a:r>
                        <a:rPr dirty="0" sz="800">
                          <a:solidFill>
                            <a:srgbClr val="231F20"/>
                          </a:solidFill>
                          <a:latin typeface="TeXGyrePagella"/>
                          <a:cs typeface="TeXGyrePagella"/>
                        </a:rPr>
                        <a:t>integrity</a:t>
                      </a:r>
                      <a:r>
                        <a:rPr dirty="0" sz="800" spc="-30">
                          <a:solidFill>
                            <a:srgbClr val="231F20"/>
                          </a:solidFill>
                          <a:latin typeface="TeXGyrePagella"/>
                          <a:cs typeface="TeXGyrePagella"/>
                        </a:rPr>
                        <a:t> </a:t>
                      </a:r>
                      <a:r>
                        <a:rPr dirty="0" sz="800">
                          <a:solidFill>
                            <a:srgbClr val="231F20"/>
                          </a:solidFill>
                          <a:latin typeface="TeXGyrePagella"/>
                          <a:cs typeface="TeXGyrePagella"/>
                        </a:rPr>
                        <a:t>may</a:t>
                      </a:r>
                      <a:r>
                        <a:rPr dirty="0" sz="800" spc="-40">
                          <a:solidFill>
                            <a:srgbClr val="231F20"/>
                          </a:solidFill>
                          <a:latin typeface="TeXGyrePagella"/>
                          <a:cs typeface="TeXGyrePagella"/>
                        </a:rPr>
                        <a:t> </a:t>
                      </a:r>
                      <a:r>
                        <a:rPr dirty="0" sz="800">
                          <a:solidFill>
                            <a:srgbClr val="231F20"/>
                          </a:solidFill>
                          <a:latin typeface="TeXGyrePagella"/>
                          <a:cs typeface="TeXGyrePagella"/>
                        </a:rPr>
                        <a:t>be</a:t>
                      </a:r>
                      <a:endParaRPr sz="800">
                        <a:latin typeface="TeXGyrePagella"/>
                        <a:cs typeface="TeXGyrePagella"/>
                      </a:endParaRPr>
                    </a:p>
                    <a:p>
                      <a:pPr marL="299720">
                        <a:lnSpc>
                          <a:spcPct val="100000"/>
                        </a:lnSpc>
                        <a:spcBef>
                          <a:spcPts val="200"/>
                        </a:spcBef>
                      </a:pPr>
                      <a:r>
                        <a:rPr dirty="0" sz="800">
                          <a:solidFill>
                            <a:srgbClr val="231F20"/>
                          </a:solidFill>
                          <a:latin typeface="TeXGyrePagella"/>
                          <a:cs typeface="TeXGyrePagella"/>
                        </a:rPr>
                        <a:t>compromised.</a:t>
                      </a:r>
                      <a:endParaRPr sz="800">
                        <a:latin typeface="TeXGyrePagella"/>
                        <a:cs typeface="TeXGyrePagella"/>
                      </a:endParaRPr>
                    </a:p>
                    <a:p>
                      <a:pPr marL="290195" indent="-194945">
                        <a:lnSpc>
                          <a:spcPct val="100000"/>
                        </a:lnSpc>
                        <a:spcBef>
                          <a:spcPts val="10"/>
                        </a:spcBef>
                        <a:buChar char="•"/>
                        <a:tabLst>
                          <a:tab pos="289560" algn="l"/>
                          <a:tab pos="290195" algn="l"/>
                        </a:tabLst>
                      </a:pPr>
                      <a:r>
                        <a:rPr dirty="0" sz="800">
                          <a:solidFill>
                            <a:srgbClr val="231F20"/>
                          </a:solidFill>
                          <a:latin typeface="TeXGyrePagella"/>
                          <a:cs typeface="TeXGyrePagella"/>
                        </a:rPr>
                        <a:t>It</a:t>
                      </a:r>
                      <a:r>
                        <a:rPr dirty="0" sz="800" spc="-35">
                          <a:solidFill>
                            <a:srgbClr val="231F20"/>
                          </a:solidFill>
                          <a:latin typeface="TeXGyrePagella"/>
                          <a:cs typeface="TeXGyrePagella"/>
                        </a:rPr>
                        <a:t> </a:t>
                      </a:r>
                      <a:r>
                        <a:rPr dirty="0" sz="800">
                          <a:solidFill>
                            <a:srgbClr val="231F20"/>
                          </a:solidFill>
                          <a:latin typeface="TeXGyrePagella"/>
                          <a:cs typeface="TeXGyrePagella"/>
                        </a:rPr>
                        <a:t>provided</a:t>
                      </a:r>
                      <a:r>
                        <a:rPr dirty="0" sz="800" spc="-20">
                          <a:solidFill>
                            <a:srgbClr val="231F20"/>
                          </a:solidFill>
                          <a:latin typeface="TeXGyrePagella"/>
                          <a:cs typeface="TeXGyrePagella"/>
                        </a:rPr>
                        <a:t> </a:t>
                      </a:r>
                      <a:r>
                        <a:rPr dirty="0" sz="800">
                          <a:solidFill>
                            <a:srgbClr val="231F20"/>
                          </a:solidFill>
                          <a:latin typeface="TeXGyrePagella"/>
                          <a:cs typeface="TeXGyrePagella"/>
                        </a:rPr>
                        <a:t>clear</a:t>
                      </a:r>
                      <a:r>
                        <a:rPr dirty="0" sz="800" spc="-25">
                          <a:solidFill>
                            <a:srgbClr val="231F20"/>
                          </a:solidFill>
                          <a:latin typeface="TeXGyrePagella"/>
                          <a:cs typeface="TeXGyrePagella"/>
                        </a:rPr>
                        <a:t> </a:t>
                      </a:r>
                      <a:r>
                        <a:rPr dirty="0" sz="800">
                          <a:solidFill>
                            <a:srgbClr val="231F20"/>
                          </a:solidFill>
                          <a:latin typeface="TeXGyrePagella"/>
                          <a:cs typeface="TeXGyrePagella"/>
                        </a:rPr>
                        <a:t>guidelines</a:t>
                      </a:r>
                      <a:r>
                        <a:rPr dirty="0" sz="800" spc="-15">
                          <a:solidFill>
                            <a:srgbClr val="231F20"/>
                          </a:solidFill>
                          <a:latin typeface="TeXGyrePagella"/>
                          <a:cs typeface="TeXGyrePagella"/>
                        </a:rPr>
                        <a:t> </a:t>
                      </a:r>
                      <a:r>
                        <a:rPr dirty="0" sz="800">
                          <a:solidFill>
                            <a:srgbClr val="231F20"/>
                          </a:solidFill>
                          <a:latin typeface="TeXGyrePagella"/>
                          <a:cs typeface="TeXGyrePagella"/>
                        </a:rPr>
                        <a:t>for</a:t>
                      </a:r>
                      <a:r>
                        <a:rPr dirty="0" sz="800" spc="-35">
                          <a:solidFill>
                            <a:srgbClr val="231F20"/>
                          </a:solidFill>
                          <a:latin typeface="TeXGyrePagella"/>
                          <a:cs typeface="TeXGyrePagella"/>
                        </a:rPr>
                        <a:t> </a:t>
                      </a:r>
                      <a:r>
                        <a:rPr dirty="0" sz="800">
                          <a:solidFill>
                            <a:srgbClr val="231F20"/>
                          </a:solidFill>
                          <a:latin typeface="TeXGyrePagella"/>
                          <a:cs typeface="TeXGyrePagella"/>
                        </a:rPr>
                        <a:t>responsibilities</a:t>
                      </a:r>
                      <a:r>
                        <a:rPr dirty="0" sz="800" spc="-10">
                          <a:solidFill>
                            <a:srgbClr val="231F20"/>
                          </a:solidFill>
                          <a:latin typeface="TeXGyrePagella"/>
                          <a:cs typeface="TeXGyrePagella"/>
                        </a:rPr>
                        <a:t> </a:t>
                      </a:r>
                      <a:r>
                        <a:rPr dirty="0" sz="800">
                          <a:solidFill>
                            <a:srgbClr val="231F20"/>
                          </a:solidFill>
                          <a:latin typeface="TeXGyrePagella"/>
                          <a:cs typeface="TeXGyrePagella"/>
                        </a:rPr>
                        <a:t>of</a:t>
                      </a:r>
                      <a:r>
                        <a:rPr dirty="0" sz="800" spc="-30">
                          <a:solidFill>
                            <a:srgbClr val="231F20"/>
                          </a:solidFill>
                          <a:latin typeface="TeXGyrePagella"/>
                          <a:cs typeface="TeXGyrePagella"/>
                        </a:rPr>
                        <a:t> </a:t>
                      </a:r>
                      <a:r>
                        <a:rPr dirty="0" sz="800">
                          <a:solidFill>
                            <a:srgbClr val="231F20"/>
                          </a:solidFill>
                          <a:latin typeface="TeXGyrePagella"/>
                          <a:cs typeface="TeXGyrePagella"/>
                        </a:rPr>
                        <a:t>the</a:t>
                      </a:r>
                      <a:r>
                        <a:rPr dirty="0" sz="800" spc="-30">
                          <a:solidFill>
                            <a:srgbClr val="231F20"/>
                          </a:solidFill>
                          <a:latin typeface="TeXGyrePagella"/>
                          <a:cs typeface="TeXGyrePagella"/>
                        </a:rPr>
                        <a:t> </a:t>
                      </a:r>
                      <a:r>
                        <a:rPr dirty="0" sz="800">
                          <a:solidFill>
                            <a:srgbClr val="231F20"/>
                          </a:solidFill>
                          <a:latin typeface="TeXGyrePagella"/>
                          <a:cs typeface="TeXGyrePagella"/>
                        </a:rPr>
                        <a:t>organizations</a:t>
                      </a:r>
                      <a:r>
                        <a:rPr dirty="0" sz="800" spc="-15">
                          <a:solidFill>
                            <a:srgbClr val="231F20"/>
                          </a:solidFill>
                          <a:latin typeface="TeXGyrePagella"/>
                          <a:cs typeface="TeXGyrePagella"/>
                        </a:rPr>
                        <a:t> </a:t>
                      </a:r>
                      <a:r>
                        <a:rPr dirty="0" sz="800">
                          <a:solidFill>
                            <a:srgbClr val="231F20"/>
                          </a:solidFill>
                          <a:latin typeface="TeXGyrePagella"/>
                          <a:cs typeface="TeXGyrePagella"/>
                        </a:rPr>
                        <a:t>in</a:t>
                      </a:r>
                      <a:r>
                        <a:rPr dirty="0" sz="800" spc="-30">
                          <a:solidFill>
                            <a:srgbClr val="231F20"/>
                          </a:solidFill>
                          <a:latin typeface="TeXGyrePagella"/>
                          <a:cs typeface="TeXGyrePagella"/>
                        </a:rPr>
                        <a:t> </a:t>
                      </a:r>
                      <a:r>
                        <a:rPr dirty="0" sz="800">
                          <a:solidFill>
                            <a:srgbClr val="231F20"/>
                          </a:solidFill>
                          <a:latin typeface="TeXGyrePagella"/>
                          <a:cs typeface="TeXGyrePagella"/>
                        </a:rPr>
                        <a:t>receipt</a:t>
                      </a:r>
                      <a:r>
                        <a:rPr dirty="0" sz="800" spc="-20">
                          <a:solidFill>
                            <a:srgbClr val="231F20"/>
                          </a:solidFill>
                          <a:latin typeface="TeXGyrePagella"/>
                          <a:cs typeface="TeXGyrePagella"/>
                        </a:rPr>
                        <a:t> </a:t>
                      </a:r>
                      <a:r>
                        <a:rPr dirty="0" sz="800">
                          <a:solidFill>
                            <a:srgbClr val="231F20"/>
                          </a:solidFill>
                          <a:latin typeface="TeXGyrePagella"/>
                          <a:cs typeface="TeXGyrePagella"/>
                        </a:rPr>
                        <a:t>of</a:t>
                      </a:r>
                      <a:r>
                        <a:rPr dirty="0" sz="800" spc="-30">
                          <a:solidFill>
                            <a:srgbClr val="231F20"/>
                          </a:solidFill>
                          <a:latin typeface="TeXGyrePagella"/>
                          <a:cs typeface="TeXGyrePagella"/>
                        </a:rPr>
                        <a:t> </a:t>
                      </a:r>
                      <a:r>
                        <a:rPr dirty="0" sz="800">
                          <a:solidFill>
                            <a:srgbClr val="231F20"/>
                          </a:solidFill>
                          <a:latin typeface="TeXGyrePagella"/>
                          <a:cs typeface="TeXGyrePagella"/>
                        </a:rPr>
                        <a:t>funds,</a:t>
                      </a:r>
                      <a:endParaRPr sz="800">
                        <a:latin typeface="TeXGyrePagella"/>
                        <a:cs typeface="TeXGyrePagella"/>
                      </a:endParaRPr>
                    </a:p>
                    <a:p>
                      <a:pPr marL="299720">
                        <a:lnSpc>
                          <a:spcPct val="100000"/>
                        </a:lnSpc>
                        <a:spcBef>
                          <a:spcPts val="200"/>
                        </a:spcBef>
                      </a:pPr>
                      <a:r>
                        <a:rPr dirty="0" sz="800">
                          <a:solidFill>
                            <a:srgbClr val="231F20"/>
                          </a:solidFill>
                          <a:latin typeface="TeXGyrePagella"/>
                          <a:cs typeface="TeXGyrePagella"/>
                        </a:rPr>
                        <a:t>Principles</a:t>
                      </a:r>
                      <a:r>
                        <a:rPr dirty="0" sz="800" spc="-25">
                          <a:solidFill>
                            <a:srgbClr val="231F20"/>
                          </a:solidFill>
                          <a:latin typeface="TeXGyrePagella"/>
                          <a:cs typeface="TeXGyrePagella"/>
                        </a:rPr>
                        <a:t> </a:t>
                      </a:r>
                      <a:r>
                        <a:rPr dirty="0" sz="800">
                          <a:solidFill>
                            <a:srgbClr val="231F20"/>
                          </a:solidFill>
                          <a:latin typeface="TeXGyrePagella"/>
                          <a:cs typeface="TeXGyrePagella"/>
                        </a:rPr>
                        <a:t>for</a:t>
                      </a:r>
                      <a:r>
                        <a:rPr dirty="0" sz="800" spc="-30">
                          <a:solidFill>
                            <a:srgbClr val="231F20"/>
                          </a:solidFill>
                          <a:latin typeface="TeXGyrePagella"/>
                          <a:cs typeface="TeXGyrePagella"/>
                        </a:rPr>
                        <a:t> </a:t>
                      </a:r>
                      <a:r>
                        <a:rPr dirty="0" sz="800">
                          <a:solidFill>
                            <a:srgbClr val="231F20"/>
                          </a:solidFill>
                          <a:latin typeface="TeXGyrePagella"/>
                          <a:cs typeface="TeXGyrePagella"/>
                        </a:rPr>
                        <a:t>investigation</a:t>
                      </a:r>
                      <a:r>
                        <a:rPr dirty="0" sz="800" spc="-20">
                          <a:solidFill>
                            <a:srgbClr val="231F20"/>
                          </a:solidFill>
                          <a:latin typeface="TeXGyrePagella"/>
                          <a:cs typeface="TeXGyrePagella"/>
                        </a:rPr>
                        <a:t> </a:t>
                      </a:r>
                      <a:r>
                        <a:rPr dirty="0" sz="800">
                          <a:solidFill>
                            <a:srgbClr val="231F20"/>
                          </a:solidFill>
                          <a:latin typeface="TeXGyrePagella"/>
                          <a:cs typeface="TeXGyrePagella"/>
                        </a:rPr>
                        <a:t>by</a:t>
                      </a:r>
                      <a:r>
                        <a:rPr dirty="0" sz="800" spc="-30">
                          <a:solidFill>
                            <a:srgbClr val="231F20"/>
                          </a:solidFill>
                          <a:latin typeface="TeXGyrePagella"/>
                          <a:cs typeface="TeXGyrePagella"/>
                        </a:rPr>
                        <a:t> </a:t>
                      </a:r>
                      <a:r>
                        <a:rPr dirty="0" sz="800">
                          <a:solidFill>
                            <a:srgbClr val="231F20"/>
                          </a:solidFill>
                          <a:latin typeface="TeXGyrePagella"/>
                          <a:cs typeface="TeXGyrePagella"/>
                        </a:rPr>
                        <a:t>organizations</a:t>
                      </a:r>
                      <a:r>
                        <a:rPr dirty="0" sz="800" spc="-20">
                          <a:solidFill>
                            <a:srgbClr val="231F20"/>
                          </a:solidFill>
                          <a:latin typeface="TeXGyrePagella"/>
                          <a:cs typeface="TeXGyrePagella"/>
                        </a:rPr>
                        <a:t> </a:t>
                      </a:r>
                      <a:r>
                        <a:rPr dirty="0" sz="800">
                          <a:solidFill>
                            <a:srgbClr val="231F20"/>
                          </a:solidFill>
                          <a:latin typeface="TeXGyrePagella"/>
                          <a:cs typeface="TeXGyrePagella"/>
                        </a:rPr>
                        <a:t>of</a:t>
                      </a:r>
                      <a:r>
                        <a:rPr dirty="0" sz="800" spc="-30">
                          <a:solidFill>
                            <a:srgbClr val="231F20"/>
                          </a:solidFill>
                          <a:latin typeface="TeXGyrePagella"/>
                          <a:cs typeface="TeXGyrePagella"/>
                        </a:rPr>
                        <a:t> </a:t>
                      </a:r>
                      <a:r>
                        <a:rPr dirty="0" sz="800">
                          <a:solidFill>
                            <a:srgbClr val="231F20"/>
                          </a:solidFill>
                          <a:latin typeface="TeXGyrePagella"/>
                          <a:cs typeface="TeXGyrePagella"/>
                        </a:rPr>
                        <a:t>allegations</a:t>
                      </a:r>
                      <a:r>
                        <a:rPr dirty="0" sz="800" spc="-15">
                          <a:solidFill>
                            <a:srgbClr val="231F20"/>
                          </a:solidFill>
                          <a:latin typeface="TeXGyrePagella"/>
                          <a:cs typeface="TeXGyrePagella"/>
                        </a:rPr>
                        <a:t> </a:t>
                      </a:r>
                      <a:r>
                        <a:rPr dirty="0" sz="800">
                          <a:solidFill>
                            <a:srgbClr val="231F20"/>
                          </a:solidFill>
                          <a:latin typeface="TeXGyrePagella"/>
                          <a:cs typeface="TeXGyrePagella"/>
                        </a:rPr>
                        <a:t>of</a:t>
                      </a:r>
                      <a:r>
                        <a:rPr dirty="0" sz="800" spc="-35">
                          <a:solidFill>
                            <a:srgbClr val="231F20"/>
                          </a:solidFill>
                          <a:latin typeface="TeXGyrePagella"/>
                          <a:cs typeface="TeXGyrePagella"/>
                        </a:rPr>
                        <a:t> </a:t>
                      </a:r>
                      <a:r>
                        <a:rPr dirty="0" sz="800">
                          <a:solidFill>
                            <a:srgbClr val="231F20"/>
                          </a:solidFill>
                          <a:latin typeface="TeXGyrePagella"/>
                          <a:cs typeface="TeXGyrePagella"/>
                        </a:rPr>
                        <a:t>research</a:t>
                      </a:r>
                      <a:r>
                        <a:rPr dirty="0" sz="800" spc="-20">
                          <a:solidFill>
                            <a:srgbClr val="231F20"/>
                          </a:solidFill>
                          <a:latin typeface="TeXGyrePagella"/>
                          <a:cs typeface="TeXGyrePagella"/>
                        </a:rPr>
                        <a:t> </a:t>
                      </a:r>
                      <a:r>
                        <a:rPr dirty="0" sz="800">
                          <a:solidFill>
                            <a:srgbClr val="231F20"/>
                          </a:solidFill>
                          <a:latin typeface="TeXGyrePagella"/>
                          <a:cs typeface="TeXGyrePagella"/>
                        </a:rPr>
                        <a:t>misconduct</a:t>
                      </a:r>
                      <a:r>
                        <a:rPr dirty="0" sz="800" spc="-25">
                          <a:solidFill>
                            <a:srgbClr val="231F20"/>
                          </a:solidFill>
                          <a:latin typeface="TeXGyrePagella"/>
                          <a:cs typeface="TeXGyrePagella"/>
                        </a:rPr>
                        <a:t> </a:t>
                      </a:r>
                      <a:r>
                        <a:rPr dirty="0" sz="800">
                          <a:solidFill>
                            <a:srgbClr val="231F20"/>
                          </a:solidFill>
                          <a:latin typeface="TeXGyrePagella"/>
                          <a:cs typeface="TeXGyrePagella"/>
                        </a:rPr>
                        <a:t>and</a:t>
                      </a:r>
                      <a:endParaRPr sz="800">
                        <a:latin typeface="TeXGyrePagella"/>
                        <a:cs typeface="TeXGyrePagella"/>
                      </a:endParaRPr>
                    </a:p>
                    <a:p>
                      <a:pPr marL="289560" marR="255270" indent="9525">
                        <a:lnSpc>
                          <a:spcPct val="100000"/>
                        </a:lnSpc>
                        <a:spcBef>
                          <a:spcPts val="200"/>
                        </a:spcBef>
                      </a:pPr>
                      <a:r>
                        <a:rPr dirty="0" sz="800">
                          <a:solidFill>
                            <a:srgbClr val="231F20"/>
                          </a:solidFill>
                          <a:latin typeface="TeXGyrePagella"/>
                          <a:cs typeface="TeXGyrePagella"/>
                        </a:rPr>
                        <a:t>involvement of DBT in dealing with the allegations etc. Available at:  </a:t>
                      </a:r>
                      <a:r>
                        <a:rPr dirty="0" sz="800">
                          <a:solidFill>
                            <a:srgbClr val="231F20"/>
                          </a:solidFill>
                          <a:latin typeface="TeXGyrePagella"/>
                          <a:cs typeface="TeXGyrePagella"/>
                          <a:hlinkClick r:id="rId5"/>
                        </a:rPr>
                        <a:t>http://dbtindia.gov.in/sites/default/ﬁles/DBTresearch-misconduct13042016.pdf</a:t>
                      </a:r>
                      <a:endParaRPr sz="800">
                        <a:latin typeface="TeXGyrePagella"/>
                        <a:cs typeface="TeXGyrePagella"/>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FBE3D4"/>
                    </a:solidFill>
                  </a:tcPr>
                </a:tc>
              </a:tr>
              <a:tr h="1090605">
                <a:tc>
                  <a:txBody>
                    <a:bodyPr/>
                    <a:lstStyle/>
                    <a:p>
                      <a:pPr marL="99695" marR="66040">
                        <a:lnSpc>
                          <a:spcPts val="1160"/>
                        </a:lnSpc>
                        <a:spcBef>
                          <a:spcPts val="55"/>
                        </a:spcBef>
                      </a:pPr>
                      <a:r>
                        <a:rPr dirty="0" sz="800">
                          <a:solidFill>
                            <a:srgbClr val="231F20"/>
                          </a:solidFill>
                          <a:latin typeface="TeXGyrePagella"/>
                          <a:cs typeface="TeXGyrePagella"/>
                        </a:rPr>
                        <a:t>ICMR National Ethical  Guidelines for  Biomedical and Health  Research involving  Human Participants  2017</a:t>
                      </a:r>
                      <a:endParaRPr sz="800">
                        <a:latin typeface="TeXGyrePagella"/>
                        <a:cs typeface="TeXGyrePagella"/>
                      </a:endParaRPr>
                    </a:p>
                  </a:txBody>
                  <a:tcPr marL="0" marR="0" marB="0" marT="6985">
                    <a:lnL w="6350">
                      <a:solidFill>
                        <a:srgbClr val="231F20"/>
                      </a:solidFill>
                      <a:prstDash val="solid"/>
                    </a:lnL>
                    <a:lnR w="6350">
                      <a:solidFill>
                        <a:srgbClr val="231F20"/>
                      </a:solidFill>
                      <a:prstDash val="solid"/>
                    </a:lnR>
                    <a:lnT w="6350">
                      <a:solidFill>
                        <a:srgbClr val="231F20"/>
                      </a:solidFill>
                      <a:prstDash val="solid"/>
                    </a:lnT>
                    <a:lnB w="19050">
                      <a:solidFill>
                        <a:srgbClr val="1FB3DE"/>
                      </a:solidFill>
                      <a:prstDash val="solid"/>
                    </a:lnB>
                    <a:solidFill>
                      <a:srgbClr val="FBE3D4"/>
                    </a:solidFill>
                  </a:tcPr>
                </a:tc>
                <a:tc>
                  <a:txBody>
                    <a:bodyPr/>
                    <a:lstStyle/>
                    <a:p>
                      <a:pPr algn="just" marL="299720" marR="83185" indent="-205104">
                        <a:lnSpc>
                          <a:spcPct val="121000"/>
                        </a:lnSpc>
                        <a:spcBef>
                          <a:spcPts val="325"/>
                        </a:spcBef>
                        <a:buChar char="•"/>
                        <a:tabLst>
                          <a:tab pos="324485" algn="l"/>
                        </a:tabLst>
                      </a:pPr>
                      <a:r>
                        <a:rPr dirty="0" sz="800">
                          <a:solidFill>
                            <a:srgbClr val="231F20"/>
                          </a:solidFill>
                          <a:latin typeface="TeXGyrePagella"/>
                          <a:cs typeface="TeXGyrePagella"/>
                        </a:rPr>
                        <a:t>ICMR National Ethical Guidelines 2017 provides a separate chapter on Responsible  Conduct of Research (RCR) highlighting values of research, need for policies for  addressing research misconduct and to have a governance mechanism to monitor  research objectivity, data capture, disclosure of Conﬂict of Interest and Conﬂict</a:t>
                      </a:r>
                      <a:r>
                        <a:rPr dirty="0" sz="800" spc="30">
                          <a:solidFill>
                            <a:srgbClr val="231F20"/>
                          </a:solidFill>
                          <a:latin typeface="TeXGyrePagella"/>
                          <a:cs typeface="TeXGyrePagella"/>
                        </a:rPr>
                        <a:t> </a:t>
                      </a:r>
                      <a:r>
                        <a:rPr dirty="0" sz="800">
                          <a:solidFill>
                            <a:srgbClr val="231F20"/>
                          </a:solidFill>
                          <a:latin typeface="TeXGyrePagella"/>
                          <a:cs typeface="TeXGyrePagella"/>
                        </a:rPr>
                        <a:t>of</a:t>
                      </a:r>
                      <a:endParaRPr sz="800">
                        <a:latin typeface="TeXGyrePagella"/>
                        <a:cs typeface="TeXGyrePagella"/>
                      </a:endParaRPr>
                    </a:p>
                    <a:p>
                      <a:pPr marL="289560" marR="120650" indent="9525">
                        <a:lnSpc>
                          <a:spcPct val="100000"/>
                        </a:lnSpc>
                        <a:spcBef>
                          <a:spcPts val="200"/>
                        </a:spcBef>
                      </a:pPr>
                      <a:r>
                        <a:rPr dirty="0" sz="800">
                          <a:solidFill>
                            <a:srgbClr val="231F20"/>
                          </a:solidFill>
                          <a:latin typeface="TeXGyrePagella"/>
                          <a:cs typeface="TeXGyrePagella"/>
                        </a:rPr>
                        <a:t>Commitment. Available at:  </a:t>
                      </a:r>
                      <a:r>
                        <a:rPr dirty="0" sz="800">
                          <a:solidFill>
                            <a:srgbClr val="231F20"/>
                          </a:solidFill>
                          <a:latin typeface="TeXGyrePagella"/>
                          <a:cs typeface="TeXGyrePagella"/>
                          <a:hlinkClick r:id="rId6"/>
                        </a:rPr>
                        <a:t>https://www.icmr.nic.in/sites/default/ﬁles/guidelines/ICMR_Ethical_Guidelines_</a:t>
                      </a:r>
                      <a:endParaRPr sz="800">
                        <a:latin typeface="TeXGyrePagella"/>
                        <a:cs typeface="TeXGyrePagella"/>
                      </a:endParaRPr>
                    </a:p>
                    <a:p>
                      <a:pPr marL="299720">
                        <a:lnSpc>
                          <a:spcPct val="100000"/>
                        </a:lnSpc>
                        <a:spcBef>
                          <a:spcPts val="210"/>
                        </a:spcBef>
                      </a:pPr>
                      <a:r>
                        <a:rPr dirty="0" sz="800">
                          <a:solidFill>
                            <a:srgbClr val="231F20"/>
                          </a:solidFill>
                          <a:latin typeface="TeXGyrePagella"/>
                          <a:cs typeface="TeXGyrePagella"/>
                        </a:rPr>
                        <a:t>2017.pdf</a:t>
                      </a:r>
                      <a:endParaRPr sz="800">
                        <a:latin typeface="TeXGyrePagella"/>
                        <a:cs typeface="TeXGyrePagella"/>
                      </a:endParaRPr>
                    </a:p>
                  </a:txBody>
                  <a:tcPr marL="0" marR="0" marB="0" marT="41275">
                    <a:lnL w="6350">
                      <a:solidFill>
                        <a:srgbClr val="231F20"/>
                      </a:solidFill>
                      <a:prstDash val="solid"/>
                    </a:lnL>
                    <a:lnR w="6350">
                      <a:solidFill>
                        <a:srgbClr val="231F20"/>
                      </a:solidFill>
                      <a:prstDash val="solid"/>
                    </a:lnR>
                    <a:lnT w="6350">
                      <a:solidFill>
                        <a:srgbClr val="231F20"/>
                      </a:solidFill>
                      <a:prstDash val="solid"/>
                    </a:lnT>
                    <a:lnB w="19050">
                      <a:solidFill>
                        <a:srgbClr val="1FB3DE"/>
                      </a:solidFill>
                      <a:prstDash val="solid"/>
                    </a:lnB>
                    <a:solidFill>
                      <a:srgbClr val="FBE3D4"/>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F3F1F0"/>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F3F1F0"/>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65671" y="1219045"/>
            <a:ext cx="5497830" cy="6593840"/>
          </a:xfrm>
          <a:prstGeom prst="rect">
            <a:avLst/>
          </a:prstGeom>
        </p:spPr>
        <p:txBody>
          <a:bodyPr wrap="square" lIns="0" tIns="57150" rIns="0" bIns="0" rtlCol="0" vert="horz">
            <a:spAutoFit/>
          </a:bodyPr>
          <a:lstStyle/>
          <a:p>
            <a:pPr marL="12700">
              <a:lnSpc>
                <a:spcPct val="100000"/>
              </a:lnSpc>
              <a:spcBef>
                <a:spcPts val="450"/>
              </a:spcBef>
            </a:pPr>
            <a:r>
              <a:rPr dirty="0" u="sng" sz="1000" b="1">
                <a:solidFill>
                  <a:srgbClr val="231F20"/>
                </a:solidFill>
                <a:uFill>
                  <a:solidFill>
                    <a:srgbClr val="231F20"/>
                  </a:solidFill>
                </a:uFill>
                <a:latin typeface="TeXGyrePagella"/>
                <a:cs typeface="TeXGyrePagella"/>
              </a:rPr>
              <a:t>References:</a:t>
            </a:r>
            <a:endParaRPr sz="1000">
              <a:latin typeface="TeXGyrePagella"/>
              <a:cs typeface="TeXGyrePagella"/>
            </a:endParaRPr>
          </a:p>
          <a:p>
            <a:pPr marL="290830" marR="5080" indent="-278130">
              <a:lnSpc>
                <a:spcPct val="126000"/>
              </a:lnSpc>
              <a:spcBef>
                <a:spcPts val="40"/>
              </a:spcBef>
              <a:buAutoNum type="arabicPeriod"/>
              <a:tabLst>
                <a:tab pos="290830" algn="l"/>
                <a:tab pos="291465" algn="l"/>
              </a:tabLst>
            </a:pPr>
            <a:r>
              <a:rPr dirty="0" sz="1000">
                <a:solidFill>
                  <a:srgbClr val="231F20"/>
                </a:solidFill>
                <a:latin typeface="TeXGyrePagella"/>
                <a:cs typeface="TeXGyrePagella"/>
              </a:rPr>
              <a:t>ICMR National Ethical Guidelines for Biomedical and Health Research involving Human  Participants 2017. Available at:  </a:t>
            </a:r>
            <a:r>
              <a:rPr dirty="0" sz="1000" spc="40">
                <a:solidFill>
                  <a:srgbClr val="231F20"/>
                </a:solidFill>
                <a:latin typeface="TeXGyrePagella"/>
                <a:cs typeface="TeXGyrePagella"/>
              </a:rPr>
              <a:t>https://</a:t>
            </a:r>
            <a:r>
              <a:rPr dirty="0" sz="1000" spc="40">
                <a:solidFill>
                  <a:srgbClr val="231F20"/>
                </a:solidFill>
                <a:latin typeface="TeXGyrePagella"/>
                <a:cs typeface="TeXGyrePagella"/>
                <a:hlinkClick r:id="rId2"/>
              </a:rPr>
              <a:t>www.icmr.nic.in/sites/default/ﬁles/guidelines/ICMR_Ethical_Guidelines</a:t>
            </a:r>
            <a:endParaRPr sz="1000">
              <a:latin typeface="TeXGyrePagella"/>
              <a:cs typeface="TeXGyrePagella"/>
            </a:endParaRPr>
          </a:p>
          <a:p>
            <a:pPr marL="307975">
              <a:lnSpc>
                <a:spcPct val="100000"/>
              </a:lnSpc>
              <a:spcBef>
                <a:spcPts val="250"/>
              </a:spcBef>
            </a:pPr>
            <a:r>
              <a:rPr dirty="0" sz="1000">
                <a:solidFill>
                  <a:srgbClr val="231F20"/>
                </a:solidFill>
                <a:latin typeface="TeXGyrePagella"/>
                <a:cs typeface="TeXGyrePagella"/>
              </a:rPr>
              <a:t>_2017.pdf</a:t>
            </a:r>
            <a:endParaRPr sz="1000">
              <a:latin typeface="TeXGyrePagella"/>
              <a:cs typeface="TeXGyrePagella"/>
            </a:endParaRPr>
          </a:p>
          <a:p>
            <a:pPr marL="290830" marR="8255" indent="-290830">
              <a:lnSpc>
                <a:spcPct val="121000"/>
              </a:lnSpc>
              <a:spcBef>
                <a:spcPts val="120"/>
              </a:spcBef>
              <a:buAutoNum type="arabicPeriod" startAt="2"/>
              <a:tabLst>
                <a:tab pos="290830" algn="l"/>
                <a:tab pos="291465" algn="l"/>
              </a:tabLst>
            </a:pPr>
            <a:r>
              <a:rPr dirty="0" sz="1000">
                <a:solidFill>
                  <a:srgbClr val="231F20"/>
                </a:solidFill>
                <a:latin typeface="TeXGyrePagella"/>
                <a:cs typeface="TeXGyrePagella"/>
              </a:rPr>
              <a:t>Department of Biotechnology (DBT) Statement on the handling of allegations of research  misconduct. Available</a:t>
            </a:r>
            <a:r>
              <a:rPr dirty="0" sz="1000" spc="-175">
                <a:solidFill>
                  <a:srgbClr val="231F20"/>
                </a:solidFill>
                <a:latin typeface="TeXGyrePagella"/>
                <a:cs typeface="TeXGyrePagella"/>
              </a:rPr>
              <a:t> </a:t>
            </a:r>
            <a:r>
              <a:rPr dirty="0" sz="1000">
                <a:solidFill>
                  <a:srgbClr val="231F20"/>
                </a:solidFill>
                <a:latin typeface="TeXGyrePagella"/>
                <a:cs typeface="TeXGyrePagella"/>
              </a:rPr>
              <a:t>at:</a:t>
            </a:r>
            <a:endParaRPr sz="1000">
              <a:latin typeface="TeXGyrePagella"/>
              <a:cs typeface="TeXGyrePagella"/>
            </a:endParaRPr>
          </a:p>
          <a:p>
            <a:pPr marL="290830">
              <a:lnSpc>
                <a:spcPct val="100000"/>
              </a:lnSpc>
              <a:spcBef>
                <a:spcPts val="375"/>
              </a:spcBef>
            </a:pPr>
            <a:r>
              <a:rPr dirty="0" sz="1000">
                <a:solidFill>
                  <a:srgbClr val="231F20"/>
                </a:solidFill>
                <a:latin typeface="TeXGyrePagella"/>
                <a:cs typeface="TeXGyrePagella"/>
                <a:hlinkClick r:id="rId3"/>
              </a:rPr>
              <a:t>http://dbtindia.gov.in/sites/default/ﬁles/DBTresearch-misconduct13042016.pdf</a:t>
            </a:r>
            <a:endParaRPr sz="1000">
              <a:latin typeface="TeXGyrePagella"/>
              <a:cs typeface="TeXGyrePagella"/>
            </a:endParaRPr>
          </a:p>
          <a:p>
            <a:pPr marL="290830" marR="5080" indent="-278130">
              <a:lnSpc>
                <a:spcPct val="126000"/>
              </a:lnSpc>
              <a:spcBef>
                <a:spcPts val="60"/>
              </a:spcBef>
              <a:buAutoNum type="arabicPeriod" startAt="3"/>
              <a:tabLst>
                <a:tab pos="290830" algn="l"/>
                <a:tab pos="291465" algn="l"/>
              </a:tabLst>
            </a:pPr>
            <a:r>
              <a:rPr dirty="0" sz="1000">
                <a:solidFill>
                  <a:srgbClr val="231F20"/>
                </a:solidFill>
                <a:latin typeface="TeXGyrePagella"/>
                <a:cs typeface="TeXGyrePagella"/>
              </a:rPr>
              <a:t>University Grants Commission (UGC) Regulations for promotion of academic integrity and  prevention of plagiarism in Higher Educational Institutions (HEI). Available at:  </a:t>
            </a:r>
            <a:r>
              <a:rPr dirty="0" sz="1000">
                <a:solidFill>
                  <a:srgbClr val="231F20"/>
                </a:solidFill>
                <a:latin typeface="TeXGyrePagella"/>
                <a:cs typeface="TeXGyrePagella"/>
                <a:hlinkClick r:id="rId4"/>
              </a:rPr>
              <a:t>https://www.ugc.ac.in/pdfnews/7771545_academic-integrity-Regulation2018.pdf</a:t>
            </a:r>
            <a:endParaRPr sz="1000">
              <a:latin typeface="TeXGyrePagella"/>
              <a:cs typeface="TeXGyrePagella"/>
            </a:endParaRPr>
          </a:p>
          <a:p>
            <a:pPr algn="just" marL="290830" indent="-278765">
              <a:lnSpc>
                <a:spcPct val="100000"/>
              </a:lnSpc>
              <a:spcBef>
                <a:spcPts val="375"/>
              </a:spcBef>
              <a:buAutoNum type="arabicPeriod" startAt="3"/>
              <a:tabLst>
                <a:tab pos="291465" algn="l"/>
              </a:tabLst>
            </a:pPr>
            <a:r>
              <a:rPr dirty="0" sz="1000">
                <a:solidFill>
                  <a:srgbClr val="231F20"/>
                </a:solidFill>
                <a:latin typeface="TeXGyrePagella"/>
                <a:cs typeface="TeXGyrePagella"/>
              </a:rPr>
              <a:t>Research</a:t>
            </a:r>
            <a:r>
              <a:rPr dirty="0" sz="1000" spc="-95">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85">
                <a:solidFill>
                  <a:srgbClr val="231F20"/>
                </a:solidFill>
                <a:latin typeface="TeXGyrePagella"/>
                <a:cs typeface="TeXGyrePagella"/>
              </a:rPr>
              <a:t> </a:t>
            </a:r>
            <a:r>
              <a:rPr dirty="0" sz="1000">
                <a:solidFill>
                  <a:srgbClr val="231F20"/>
                </a:solidFill>
                <a:latin typeface="TeXGyrePagella"/>
                <a:cs typeface="TeXGyrePagella"/>
              </a:rPr>
              <a:t>Policy-</a:t>
            </a:r>
            <a:r>
              <a:rPr dirty="0" sz="1000" spc="-90">
                <a:solidFill>
                  <a:srgbClr val="231F20"/>
                </a:solidFill>
                <a:latin typeface="TeXGyrePagella"/>
                <a:cs typeface="TeXGyrePagella"/>
              </a:rPr>
              <a:t> </a:t>
            </a:r>
            <a:r>
              <a:rPr dirty="0" sz="1000">
                <a:solidFill>
                  <a:srgbClr val="231F20"/>
                </a:solidFill>
                <a:latin typeface="TeXGyrePagella"/>
                <a:cs typeface="TeXGyrePagella"/>
              </a:rPr>
              <a:t>NARI–ICMR</a:t>
            </a:r>
            <a:endParaRPr sz="1000">
              <a:latin typeface="TeXGyrePagella"/>
              <a:cs typeface="TeXGyrePagella"/>
            </a:endParaRPr>
          </a:p>
          <a:p>
            <a:pPr marL="290830" marR="5715" indent="-278130">
              <a:lnSpc>
                <a:spcPct val="126000"/>
              </a:lnSpc>
              <a:spcBef>
                <a:spcPts val="60"/>
              </a:spcBef>
              <a:buAutoNum type="arabicPeriod" startAt="3"/>
              <a:tabLst>
                <a:tab pos="290830" algn="l"/>
                <a:tab pos="291465" algn="l"/>
              </a:tabLst>
            </a:pPr>
            <a:r>
              <a:rPr dirty="0" sz="1000">
                <a:solidFill>
                  <a:srgbClr val="231F20"/>
                </a:solidFill>
                <a:latin typeface="TeXGyrePagella"/>
                <a:cs typeface="TeXGyrePagella"/>
              </a:rPr>
              <a:t>Raising Awareness about Misconduct in Research and Investigation into the same at NCBS.  Available at:  </a:t>
            </a:r>
            <a:r>
              <a:rPr dirty="0" sz="1000">
                <a:solidFill>
                  <a:srgbClr val="231F20"/>
                </a:solidFill>
                <a:latin typeface="TeXGyrePagella"/>
                <a:cs typeface="TeXGyrePagella"/>
                <a:hlinkClick r:id="rId5"/>
              </a:rPr>
              <a:t>https://www.ncbs.res.in/sites/default/ﬁles/policies/research_misconduct.pdf</a:t>
            </a:r>
            <a:endParaRPr sz="1000">
              <a:latin typeface="TeXGyrePagella"/>
              <a:cs typeface="TeXGyrePagella"/>
            </a:endParaRPr>
          </a:p>
          <a:p>
            <a:pPr>
              <a:lnSpc>
                <a:spcPct val="100000"/>
              </a:lnSpc>
              <a:spcBef>
                <a:spcPts val="5"/>
              </a:spcBef>
            </a:pPr>
            <a:endParaRPr sz="1400">
              <a:latin typeface="TeXGyrePagella"/>
              <a:cs typeface="TeXGyrePagella"/>
            </a:endParaRPr>
          </a:p>
          <a:p>
            <a:pPr marL="12700">
              <a:lnSpc>
                <a:spcPct val="100000"/>
              </a:lnSpc>
              <a:spcBef>
                <a:spcPts val="5"/>
              </a:spcBef>
            </a:pPr>
            <a:r>
              <a:rPr dirty="0" u="sng" sz="1000" b="1">
                <a:solidFill>
                  <a:srgbClr val="231F20"/>
                </a:solidFill>
                <a:uFill>
                  <a:solidFill>
                    <a:srgbClr val="231F20"/>
                  </a:solidFill>
                </a:uFill>
                <a:latin typeface="TeXGyrePagella"/>
                <a:cs typeface="TeXGyrePagella"/>
              </a:rPr>
              <a:t>Additional</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Readings:</a:t>
            </a:r>
            <a:endParaRPr sz="1000">
              <a:latin typeface="TeXGyrePagella"/>
              <a:cs typeface="TeXGyrePagella"/>
            </a:endParaRPr>
          </a:p>
          <a:p>
            <a:pPr algn="just" marL="298450" marR="8255" indent="-285750">
              <a:lnSpc>
                <a:spcPct val="121000"/>
              </a:lnSpc>
              <a:spcBef>
                <a:spcPts val="95"/>
              </a:spcBef>
              <a:buAutoNum type="arabicPeriod"/>
              <a:tabLst>
                <a:tab pos="291465" algn="l"/>
              </a:tabLst>
            </a:pPr>
            <a:r>
              <a:rPr dirty="0" sz="1000">
                <a:solidFill>
                  <a:srgbClr val="231F20"/>
                </a:solidFill>
                <a:latin typeface="TeXGyrePagella"/>
                <a:cs typeface="TeXGyrePagella"/>
              </a:rPr>
              <a:t>UGC-CARE.</a:t>
            </a:r>
            <a:r>
              <a:rPr dirty="0" sz="1000" spc="-100">
                <a:solidFill>
                  <a:srgbClr val="231F20"/>
                </a:solidFill>
                <a:latin typeface="TeXGyrePagella"/>
                <a:cs typeface="TeXGyrePagella"/>
              </a:rPr>
              <a:t> </a:t>
            </a:r>
            <a:r>
              <a:rPr dirty="0" sz="1000">
                <a:solidFill>
                  <a:srgbClr val="231F20"/>
                </a:solidFill>
                <a:latin typeface="TeXGyrePagella"/>
                <a:cs typeface="TeXGyrePagella"/>
              </a:rPr>
              <a:t>Public</a:t>
            </a:r>
            <a:r>
              <a:rPr dirty="0" sz="1000" spc="-100">
                <a:solidFill>
                  <a:srgbClr val="231F20"/>
                </a:solidFill>
                <a:latin typeface="TeXGyrePagella"/>
                <a:cs typeface="TeXGyrePagella"/>
              </a:rPr>
              <a:t> </a:t>
            </a:r>
            <a:r>
              <a:rPr dirty="0" sz="1000">
                <a:solidFill>
                  <a:srgbClr val="231F20"/>
                </a:solidFill>
                <a:latin typeface="TeXGyrePagella"/>
                <a:cs typeface="TeXGyrePagella"/>
              </a:rPr>
              <a:t>Notice</a:t>
            </a:r>
            <a:r>
              <a:rPr dirty="0" sz="1000" spc="-100">
                <a:solidFill>
                  <a:srgbClr val="231F20"/>
                </a:solidFill>
                <a:latin typeface="TeXGyrePagella"/>
                <a:cs typeface="TeXGyrePagella"/>
              </a:rPr>
              <a:t> </a:t>
            </a:r>
            <a:r>
              <a:rPr dirty="0" sz="1000">
                <a:solidFill>
                  <a:srgbClr val="231F20"/>
                </a:solidFill>
                <a:latin typeface="TeXGyrePagella"/>
                <a:cs typeface="TeXGyrePagella"/>
              </a:rPr>
              <a:t>on</a:t>
            </a:r>
            <a:r>
              <a:rPr dirty="0" sz="1000" spc="-105">
                <a:solidFill>
                  <a:srgbClr val="231F20"/>
                </a:solidFill>
                <a:latin typeface="TeXGyrePagella"/>
                <a:cs typeface="TeXGyrePagella"/>
              </a:rPr>
              <a:t> </a:t>
            </a:r>
            <a:r>
              <a:rPr dirty="0" sz="1000">
                <a:solidFill>
                  <a:srgbClr val="231F20"/>
                </a:solidFill>
                <a:latin typeface="TeXGyrePagella"/>
                <a:cs typeface="TeXGyrePagella"/>
              </a:rPr>
              <a:t>Academic</a:t>
            </a:r>
            <a:r>
              <a:rPr dirty="0" sz="1000" spc="-9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90">
                <a:solidFill>
                  <a:srgbClr val="231F20"/>
                </a:solidFill>
                <a:latin typeface="TeXGyrePagella"/>
                <a:cs typeface="TeXGyrePagella"/>
              </a:rPr>
              <a:t> </a:t>
            </a:r>
            <a:r>
              <a:rPr dirty="0" sz="1000">
                <a:solidFill>
                  <a:srgbClr val="231F20"/>
                </a:solidFill>
                <a:latin typeface="TeXGyrePagella"/>
                <a:cs typeface="TeXGyrePagella"/>
              </a:rPr>
              <a:t>Reference</a:t>
            </a:r>
            <a:r>
              <a:rPr dirty="0" sz="1000" spc="-100">
                <a:solidFill>
                  <a:srgbClr val="231F20"/>
                </a:solidFill>
                <a:latin typeface="TeXGyrePagella"/>
                <a:cs typeface="TeXGyrePagella"/>
              </a:rPr>
              <a:t> </a:t>
            </a:r>
            <a:r>
              <a:rPr dirty="0" sz="1000">
                <a:solidFill>
                  <a:srgbClr val="231F20"/>
                </a:solidFill>
                <a:latin typeface="TeXGyrePagella"/>
                <a:cs typeface="TeXGyrePagella"/>
              </a:rPr>
              <a:t>No.</a:t>
            </a:r>
            <a:r>
              <a:rPr dirty="0" sz="1000" spc="-105">
                <a:solidFill>
                  <a:srgbClr val="231F20"/>
                </a:solidFill>
                <a:latin typeface="TeXGyrePagella"/>
                <a:cs typeface="TeXGyrePagella"/>
              </a:rPr>
              <a:t> </a:t>
            </a:r>
            <a:r>
              <a:rPr dirty="0" sz="1000">
                <a:solidFill>
                  <a:srgbClr val="231F20"/>
                </a:solidFill>
                <a:latin typeface="TeXGyrePagella"/>
                <a:cs typeface="TeXGyrePagella"/>
              </a:rPr>
              <a:t>F.1-1/2018</a:t>
            </a:r>
            <a:r>
              <a:rPr dirty="0" sz="1000" spc="-90">
                <a:solidFill>
                  <a:srgbClr val="231F20"/>
                </a:solidFill>
                <a:latin typeface="TeXGyrePagella"/>
                <a:cs typeface="TeXGyrePagella"/>
              </a:rPr>
              <a:t> </a:t>
            </a:r>
            <a:r>
              <a:rPr dirty="0" sz="1000">
                <a:solidFill>
                  <a:srgbClr val="231F20"/>
                </a:solidFill>
                <a:latin typeface="TeXGyrePagella"/>
                <a:cs typeface="TeXGyrePagella"/>
              </a:rPr>
              <a:t>(Journals/CARE)  </a:t>
            </a:r>
            <a:r>
              <a:rPr dirty="0" sz="1000">
                <a:solidFill>
                  <a:srgbClr val="231F20"/>
                </a:solidFill>
                <a:latin typeface="TeXGyrePagella"/>
                <a:cs typeface="TeXGyrePagella"/>
                <a:hlinkClick r:id="rId6"/>
              </a:rPr>
              <a:t>dated 14th June 2019: Available at: https://www.ugc.ac.in/pdfnews/6315352_UGC-Public- </a:t>
            </a:r>
            <a:r>
              <a:rPr dirty="0" sz="1000">
                <a:solidFill>
                  <a:srgbClr val="231F20"/>
                </a:solidFill>
                <a:latin typeface="TeXGyrePagella"/>
                <a:cs typeface="TeXGyrePagella"/>
              </a:rPr>
              <a:t> Notice-CARE.pdf</a:t>
            </a:r>
            <a:endParaRPr sz="1000">
              <a:latin typeface="TeXGyrePagella"/>
              <a:cs typeface="TeXGyrePagella"/>
            </a:endParaRPr>
          </a:p>
          <a:p>
            <a:pPr algn="just" marL="298450" marR="6350" indent="-285750">
              <a:lnSpc>
                <a:spcPct val="121000"/>
              </a:lnSpc>
              <a:spcBef>
                <a:spcPts val="125"/>
              </a:spcBef>
              <a:buAutoNum type="arabicPeriod"/>
              <a:tabLst>
                <a:tab pos="291465" algn="l"/>
              </a:tabLst>
            </a:pPr>
            <a:r>
              <a:rPr dirty="0" sz="1000">
                <a:solidFill>
                  <a:srgbClr val="231F20"/>
                </a:solidFill>
                <a:latin typeface="TeXGyrePagella"/>
                <a:cs typeface="TeXGyrePagella"/>
              </a:rPr>
              <a:t>Nicholas</a:t>
            </a:r>
            <a:r>
              <a:rPr dirty="0" sz="1000" spc="-15">
                <a:solidFill>
                  <a:srgbClr val="231F20"/>
                </a:solidFill>
                <a:latin typeface="TeXGyrePagella"/>
                <a:cs typeface="TeXGyrePagella"/>
              </a:rPr>
              <a:t> </a:t>
            </a:r>
            <a:r>
              <a:rPr dirty="0" sz="1000">
                <a:solidFill>
                  <a:srgbClr val="231F20"/>
                </a:solidFill>
                <a:latin typeface="TeXGyrePagella"/>
                <a:cs typeface="TeXGyrePagella"/>
              </a:rPr>
              <a:t>H</a:t>
            </a:r>
            <a:r>
              <a:rPr dirty="0" sz="1000" spc="-30">
                <a:solidFill>
                  <a:srgbClr val="231F20"/>
                </a:solidFill>
                <a:latin typeface="TeXGyrePagella"/>
                <a:cs typeface="TeXGyrePagella"/>
              </a:rPr>
              <a:t> </a:t>
            </a:r>
            <a:r>
              <a:rPr dirty="0" sz="1000">
                <a:solidFill>
                  <a:srgbClr val="231F20"/>
                </a:solidFill>
                <a:latin typeface="TeXGyrePagella"/>
                <a:cs typeface="TeXGyrePagella"/>
              </a:rPr>
              <a:t>Steneck.</a:t>
            </a:r>
            <a:r>
              <a:rPr dirty="0" sz="1000" spc="-10">
                <a:solidFill>
                  <a:srgbClr val="231F20"/>
                </a:solidFill>
                <a:latin typeface="TeXGyrePagella"/>
                <a:cs typeface="TeXGyrePagella"/>
              </a:rPr>
              <a:t> </a:t>
            </a:r>
            <a:r>
              <a:rPr dirty="0" sz="1000">
                <a:solidFill>
                  <a:srgbClr val="231F20"/>
                </a:solidFill>
                <a:latin typeface="TeXGyrePagella"/>
                <a:cs typeface="TeXGyrePagella"/>
              </a:rPr>
              <a:t>Introduction</a:t>
            </a:r>
            <a:r>
              <a:rPr dirty="0" sz="1000" spc="-10">
                <a:solidFill>
                  <a:srgbClr val="231F20"/>
                </a:solidFill>
                <a:latin typeface="TeXGyrePagella"/>
                <a:cs typeface="TeXGyrePagella"/>
              </a:rPr>
              <a:t> </a:t>
            </a:r>
            <a:r>
              <a:rPr dirty="0" sz="1000">
                <a:solidFill>
                  <a:srgbClr val="231F20"/>
                </a:solidFill>
                <a:latin typeface="TeXGyrePagella"/>
                <a:cs typeface="TeXGyrePagella"/>
              </a:rPr>
              <a:t>to</a:t>
            </a:r>
            <a:r>
              <a:rPr dirty="0" sz="1000" spc="-30">
                <a:solidFill>
                  <a:srgbClr val="231F20"/>
                </a:solidFill>
                <a:latin typeface="TeXGyrePagella"/>
                <a:cs typeface="TeXGyrePagella"/>
              </a:rPr>
              <a:t> </a:t>
            </a:r>
            <a:r>
              <a:rPr dirty="0" sz="1000">
                <a:solidFill>
                  <a:srgbClr val="231F20"/>
                </a:solidFill>
                <a:latin typeface="TeXGyrePagella"/>
                <a:cs typeface="TeXGyrePagella"/>
              </a:rPr>
              <a:t>the</a:t>
            </a:r>
            <a:r>
              <a:rPr dirty="0" sz="1000" spc="-20">
                <a:solidFill>
                  <a:srgbClr val="231F20"/>
                </a:solidFill>
                <a:latin typeface="TeXGyrePagella"/>
                <a:cs typeface="TeXGyrePagella"/>
              </a:rPr>
              <a:t> </a:t>
            </a:r>
            <a:r>
              <a:rPr dirty="0" sz="1000">
                <a:solidFill>
                  <a:srgbClr val="231F20"/>
                </a:solidFill>
                <a:latin typeface="TeXGyrePagella"/>
                <a:cs typeface="TeXGyrePagella"/>
              </a:rPr>
              <a:t>Responsible</a:t>
            </a:r>
            <a:r>
              <a:rPr dirty="0" sz="1000" spc="-10">
                <a:solidFill>
                  <a:srgbClr val="231F20"/>
                </a:solidFill>
                <a:latin typeface="TeXGyrePagella"/>
                <a:cs typeface="TeXGyrePagella"/>
              </a:rPr>
              <a:t> </a:t>
            </a:r>
            <a:r>
              <a:rPr dirty="0" sz="1000">
                <a:solidFill>
                  <a:srgbClr val="231F20"/>
                </a:solidFill>
                <a:latin typeface="TeXGyrePagella"/>
                <a:cs typeface="TeXGyrePagella"/>
              </a:rPr>
              <a:t>Conduct</a:t>
            </a:r>
            <a:r>
              <a:rPr dirty="0" sz="1000" spc="-20">
                <a:solidFill>
                  <a:srgbClr val="231F20"/>
                </a:solidFill>
                <a:latin typeface="TeXGyrePagella"/>
                <a:cs typeface="TeXGyrePagella"/>
              </a:rPr>
              <a:t> </a:t>
            </a:r>
            <a:r>
              <a:rPr dirty="0" sz="1000">
                <a:solidFill>
                  <a:srgbClr val="231F20"/>
                </a:solidFill>
                <a:latin typeface="TeXGyrePagella"/>
                <a:cs typeface="TeXGyrePagella"/>
              </a:rPr>
              <a:t>of</a:t>
            </a:r>
            <a:r>
              <a:rPr dirty="0" sz="1000" spc="-2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15">
                <a:solidFill>
                  <a:srgbClr val="231F20"/>
                </a:solidFill>
                <a:latin typeface="TeXGyrePagella"/>
                <a:cs typeface="TeXGyrePagella"/>
              </a:rPr>
              <a:t> </a:t>
            </a:r>
            <a:r>
              <a:rPr dirty="0" sz="1000">
                <a:solidFill>
                  <a:srgbClr val="231F20"/>
                </a:solidFill>
                <a:latin typeface="TeXGyrePagella"/>
                <a:cs typeface="TeXGyrePagella"/>
              </a:rPr>
              <a:t>Ofﬁce</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25">
                <a:solidFill>
                  <a:srgbClr val="231F20"/>
                </a:solidFill>
                <a:latin typeface="TeXGyrePagella"/>
                <a:cs typeface="TeXGyrePagella"/>
              </a:rPr>
              <a:t> </a:t>
            </a:r>
            <a:r>
              <a:rPr dirty="0" sz="1000">
                <a:solidFill>
                  <a:srgbClr val="231F20"/>
                </a:solidFill>
                <a:latin typeface="TeXGyrePagella"/>
                <a:cs typeface="TeXGyrePagella"/>
              </a:rPr>
              <a:t>Research  Integrity.</a:t>
            </a:r>
            <a:r>
              <a:rPr dirty="0" sz="1000" spc="-90">
                <a:solidFill>
                  <a:srgbClr val="231F20"/>
                </a:solidFill>
                <a:latin typeface="TeXGyrePagella"/>
                <a:cs typeface="TeXGyrePagella"/>
              </a:rPr>
              <a:t> </a:t>
            </a:r>
            <a:r>
              <a:rPr dirty="0" sz="1000">
                <a:solidFill>
                  <a:srgbClr val="231F20"/>
                </a:solidFill>
                <a:latin typeface="TeXGyrePagella"/>
                <a:cs typeface="TeXGyrePagella"/>
              </a:rPr>
              <a:t>2007.</a:t>
            </a:r>
            <a:r>
              <a:rPr dirty="0" sz="1000" spc="-100">
                <a:solidFill>
                  <a:srgbClr val="231F20"/>
                </a:solidFill>
                <a:latin typeface="TeXGyrePagella"/>
                <a:cs typeface="TeXGyrePagella"/>
              </a:rPr>
              <a:t> </a:t>
            </a:r>
            <a:r>
              <a:rPr dirty="0" sz="1000">
                <a:solidFill>
                  <a:srgbClr val="231F20"/>
                </a:solidFill>
                <a:latin typeface="TeXGyrePagella"/>
                <a:cs typeface="TeXGyrePagella"/>
              </a:rPr>
              <a:t>Available</a:t>
            </a:r>
            <a:r>
              <a:rPr dirty="0" sz="1000" spc="-85">
                <a:solidFill>
                  <a:srgbClr val="231F20"/>
                </a:solidFill>
                <a:latin typeface="TeXGyrePagella"/>
                <a:cs typeface="TeXGyrePagella"/>
              </a:rPr>
              <a:t> </a:t>
            </a:r>
            <a:r>
              <a:rPr dirty="0" sz="1000">
                <a:solidFill>
                  <a:srgbClr val="231F20"/>
                </a:solidFill>
                <a:latin typeface="TeXGyrePagella"/>
                <a:cs typeface="TeXGyrePagella"/>
              </a:rPr>
              <a:t>at:</a:t>
            </a:r>
            <a:r>
              <a:rPr dirty="0" sz="1000" spc="-105">
                <a:solidFill>
                  <a:srgbClr val="231F20"/>
                </a:solidFill>
                <a:latin typeface="TeXGyrePagella"/>
                <a:cs typeface="TeXGyrePagella"/>
              </a:rPr>
              <a:t> </a:t>
            </a:r>
            <a:r>
              <a:rPr dirty="0" sz="1000">
                <a:solidFill>
                  <a:srgbClr val="231F20"/>
                </a:solidFill>
                <a:latin typeface="TeXGyrePagella"/>
                <a:cs typeface="TeXGyrePagella"/>
              </a:rPr>
              <a:t>https://ori.hhs.gov/sites/default/ﬁles/rcrintro.pdf</a:t>
            </a:r>
            <a:endParaRPr sz="1000">
              <a:latin typeface="TeXGyrePagella"/>
              <a:cs typeface="TeXGyrePagella"/>
            </a:endParaRPr>
          </a:p>
          <a:p>
            <a:pPr algn="just" marL="290830" indent="-278765">
              <a:lnSpc>
                <a:spcPct val="100000"/>
              </a:lnSpc>
              <a:spcBef>
                <a:spcPts val="370"/>
              </a:spcBef>
              <a:buAutoNum type="arabicPeriod"/>
              <a:tabLst>
                <a:tab pos="291465" algn="l"/>
              </a:tabLst>
            </a:pPr>
            <a:r>
              <a:rPr dirty="0" sz="1000">
                <a:solidFill>
                  <a:srgbClr val="231F20"/>
                </a:solidFill>
                <a:latin typeface="TeXGyrePagella"/>
                <a:cs typeface="TeXGyrePagella"/>
              </a:rPr>
              <a:t>Jain</a:t>
            </a:r>
            <a:r>
              <a:rPr dirty="0" sz="1000" spc="-100">
                <a:solidFill>
                  <a:srgbClr val="231F20"/>
                </a:solidFill>
                <a:latin typeface="TeXGyrePagella"/>
                <a:cs typeface="TeXGyrePagella"/>
              </a:rPr>
              <a:t> </a:t>
            </a:r>
            <a:r>
              <a:rPr dirty="0" sz="1000">
                <a:solidFill>
                  <a:srgbClr val="231F20"/>
                </a:solidFill>
                <a:latin typeface="TeXGyrePagella"/>
                <a:cs typeface="TeXGyrePagella"/>
              </a:rPr>
              <a:t>NC.</a:t>
            </a:r>
            <a:r>
              <a:rPr dirty="0" sz="1000" spc="-100">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85">
                <a:solidFill>
                  <a:srgbClr val="231F20"/>
                </a:solidFill>
                <a:latin typeface="TeXGyrePagella"/>
                <a:cs typeface="TeXGyrePagella"/>
              </a:rPr>
              <a:t> </a:t>
            </a:r>
            <a:r>
              <a:rPr dirty="0" sz="1000">
                <a:solidFill>
                  <a:srgbClr val="231F20"/>
                </a:solidFill>
                <a:latin typeface="TeXGyrePagella"/>
                <a:cs typeface="TeXGyrePagella"/>
              </a:rPr>
              <a:t>journals.</a:t>
            </a:r>
            <a:r>
              <a:rPr dirty="0" sz="1000" spc="-85">
                <a:solidFill>
                  <a:srgbClr val="231F20"/>
                </a:solidFill>
                <a:latin typeface="TeXGyrePagella"/>
                <a:cs typeface="TeXGyrePagella"/>
              </a:rPr>
              <a:t> </a:t>
            </a:r>
            <a:r>
              <a:rPr dirty="0" sz="1000">
                <a:solidFill>
                  <a:srgbClr val="231F20"/>
                </a:solidFill>
                <a:latin typeface="TeXGyrePagella"/>
                <a:cs typeface="TeXGyrePagella"/>
              </a:rPr>
              <a:t>Indian</a:t>
            </a:r>
            <a:r>
              <a:rPr dirty="0" sz="1000" spc="-100">
                <a:solidFill>
                  <a:srgbClr val="231F20"/>
                </a:solidFill>
                <a:latin typeface="TeXGyrePagella"/>
                <a:cs typeface="TeXGyrePagella"/>
              </a:rPr>
              <a:t> </a:t>
            </a:r>
            <a:r>
              <a:rPr dirty="0" sz="1000">
                <a:solidFill>
                  <a:srgbClr val="231F20"/>
                </a:solidFill>
                <a:latin typeface="TeXGyrePagella"/>
                <a:cs typeface="TeXGyrePagella"/>
              </a:rPr>
              <a:t>J</a:t>
            </a:r>
            <a:r>
              <a:rPr dirty="0" sz="1000" spc="-100">
                <a:solidFill>
                  <a:srgbClr val="231F20"/>
                </a:solidFill>
                <a:latin typeface="TeXGyrePagella"/>
                <a:cs typeface="TeXGyrePagella"/>
              </a:rPr>
              <a:t> </a:t>
            </a:r>
            <a:r>
              <a:rPr dirty="0" sz="1000">
                <a:solidFill>
                  <a:srgbClr val="231F20"/>
                </a:solidFill>
                <a:latin typeface="TeXGyrePagella"/>
                <a:cs typeface="TeXGyrePagella"/>
              </a:rPr>
              <a:t>Med</a:t>
            </a:r>
            <a:r>
              <a:rPr dirty="0" sz="1000" spc="-100">
                <a:solidFill>
                  <a:srgbClr val="231F20"/>
                </a:solidFill>
                <a:latin typeface="TeXGyrePagella"/>
                <a:cs typeface="TeXGyrePagella"/>
              </a:rPr>
              <a:t> </a:t>
            </a:r>
            <a:r>
              <a:rPr dirty="0" sz="1000">
                <a:solidFill>
                  <a:srgbClr val="231F20"/>
                </a:solidFill>
                <a:latin typeface="TeXGyrePagella"/>
                <a:cs typeface="TeXGyrePagella"/>
              </a:rPr>
              <a:t>Microbiol.</a:t>
            </a:r>
            <a:r>
              <a:rPr dirty="0" sz="1000" spc="-85">
                <a:solidFill>
                  <a:srgbClr val="231F20"/>
                </a:solidFill>
                <a:latin typeface="TeXGyrePagella"/>
                <a:cs typeface="TeXGyrePagella"/>
              </a:rPr>
              <a:t> </a:t>
            </a:r>
            <a:r>
              <a:rPr dirty="0" sz="1000">
                <a:solidFill>
                  <a:srgbClr val="231F20"/>
                </a:solidFill>
                <a:latin typeface="TeXGyrePagella"/>
                <a:cs typeface="TeXGyrePagella"/>
              </a:rPr>
              <a:t>2015;</a:t>
            </a:r>
            <a:r>
              <a:rPr dirty="0" sz="1000" spc="-100">
                <a:solidFill>
                  <a:srgbClr val="231F20"/>
                </a:solidFill>
                <a:latin typeface="TeXGyrePagella"/>
                <a:cs typeface="TeXGyrePagella"/>
              </a:rPr>
              <a:t> </a:t>
            </a:r>
            <a:r>
              <a:rPr dirty="0" sz="1000">
                <a:solidFill>
                  <a:srgbClr val="231F20"/>
                </a:solidFill>
                <a:latin typeface="TeXGyrePagella"/>
                <a:cs typeface="TeXGyrePagella"/>
              </a:rPr>
              <a:t>33(3):</a:t>
            </a:r>
            <a:r>
              <a:rPr dirty="0" sz="1000" spc="-90">
                <a:solidFill>
                  <a:srgbClr val="231F20"/>
                </a:solidFill>
                <a:latin typeface="TeXGyrePagella"/>
                <a:cs typeface="TeXGyrePagella"/>
              </a:rPr>
              <a:t> </a:t>
            </a:r>
            <a:r>
              <a:rPr dirty="0" sz="1000">
                <a:solidFill>
                  <a:srgbClr val="231F20"/>
                </a:solidFill>
                <a:latin typeface="TeXGyrePagella"/>
                <a:cs typeface="TeXGyrePagella"/>
              </a:rPr>
              <a:t>426.</a:t>
            </a:r>
            <a:endParaRPr sz="1000">
              <a:latin typeface="TeXGyrePagella"/>
              <a:cs typeface="TeXGyrePagella"/>
            </a:endParaRPr>
          </a:p>
          <a:p>
            <a:pPr algn="just" marL="298450" marR="6350" indent="-285750">
              <a:lnSpc>
                <a:spcPct val="121000"/>
              </a:lnSpc>
              <a:spcBef>
                <a:spcPts val="120"/>
              </a:spcBef>
              <a:buAutoNum type="arabicPeriod"/>
              <a:tabLst>
                <a:tab pos="291465" algn="l"/>
              </a:tabLst>
            </a:pPr>
            <a:r>
              <a:rPr dirty="0" sz="1000">
                <a:solidFill>
                  <a:srgbClr val="231F20"/>
                </a:solidFill>
                <a:latin typeface="TeXGyrePagella"/>
                <a:cs typeface="TeXGyrePagella"/>
              </a:rPr>
              <a:t>Jain NC, Sohail KG. Predatory Journals: A downside on research and hampering the impact  and</a:t>
            </a:r>
            <a:r>
              <a:rPr dirty="0" sz="1000" spc="-105">
                <a:solidFill>
                  <a:srgbClr val="231F20"/>
                </a:solidFill>
                <a:latin typeface="TeXGyrePagella"/>
                <a:cs typeface="TeXGyrePagella"/>
              </a:rPr>
              <a:t> </a:t>
            </a:r>
            <a:r>
              <a:rPr dirty="0" sz="1000">
                <a:solidFill>
                  <a:srgbClr val="231F20"/>
                </a:solidFill>
                <a:latin typeface="TeXGyrePagella"/>
                <a:cs typeface="TeXGyrePagella"/>
              </a:rPr>
              <a:t>relevance</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scientiﬁc</a:t>
            </a:r>
            <a:r>
              <a:rPr dirty="0" sz="1000" spc="-90">
                <a:solidFill>
                  <a:srgbClr val="231F20"/>
                </a:solidFill>
                <a:latin typeface="TeXGyrePagella"/>
                <a:cs typeface="TeXGyrePagella"/>
              </a:rPr>
              <a:t> </a:t>
            </a:r>
            <a:r>
              <a:rPr dirty="0" sz="1000">
                <a:solidFill>
                  <a:srgbClr val="231F20"/>
                </a:solidFill>
                <a:latin typeface="TeXGyrePagella"/>
                <a:cs typeface="TeXGyrePagella"/>
              </a:rPr>
              <a:t>outcome.</a:t>
            </a:r>
            <a:r>
              <a:rPr dirty="0" sz="1000" spc="-95">
                <a:solidFill>
                  <a:srgbClr val="231F20"/>
                </a:solidFill>
                <a:latin typeface="TeXGyrePagella"/>
                <a:cs typeface="TeXGyrePagella"/>
              </a:rPr>
              <a:t> </a:t>
            </a:r>
            <a:r>
              <a:rPr dirty="0" sz="1000">
                <a:solidFill>
                  <a:srgbClr val="231F20"/>
                </a:solidFill>
                <a:latin typeface="TeXGyrePagella"/>
                <a:cs typeface="TeXGyrePagella"/>
              </a:rPr>
              <a:t>RUHS</a:t>
            </a:r>
            <a:r>
              <a:rPr dirty="0" sz="1000" spc="-95">
                <a:solidFill>
                  <a:srgbClr val="231F20"/>
                </a:solidFill>
                <a:latin typeface="TeXGyrePagella"/>
                <a:cs typeface="TeXGyrePagella"/>
              </a:rPr>
              <a:t> </a:t>
            </a:r>
            <a:r>
              <a:rPr dirty="0" sz="1000">
                <a:solidFill>
                  <a:srgbClr val="231F20"/>
                </a:solidFill>
                <a:latin typeface="TeXGyrePagella"/>
                <a:cs typeface="TeXGyrePagella"/>
              </a:rPr>
              <a:t>J</a:t>
            </a:r>
            <a:r>
              <a:rPr dirty="0" sz="1000" spc="-105">
                <a:solidFill>
                  <a:srgbClr val="231F20"/>
                </a:solidFill>
                <a:latin typeface="TeXGyrePagella"/>
                <a:cs typeface="TeXGyrePagella"/>
              </a:rPr>
              <a:t> </a:t>
            </a:r>
            <a:r>
              <a:rPr dirty="0" sz="1000">
                <a:solidFill>
                  <a:srgbClr val="231F20"/>
                </a:solidFill>
                <a:latin typeface="TeXGyrePagella"/>
                <a:cs typeface="TeXGyrePagella"/>
              </a:rPr>
              <a:t>Health</a:t>
            </a:r>
            <a:r>
              <a:rPr dirty="0" sz="1000" spc="-95">
                <a:solidFill>
                  <a:srgbClr val="231F20"/>
                </a:solidFill>
                <a:latin typeface="TeXGyrePagella"/>
                <a:cs typeface="TeXGyrePagella"/>
              </a:rPr>
              <a:t> </a:t>
            </a:r>
            <a:r>
              <a:rPr dirty="0" sz="1000">
                <a:solidFill>
                  <a:srgbClr val="231F20"/>
                </a:solidFill>
                <a:latin typeface="TeXGyrePagella"/>
                <a:cs typeface="TeXGyrePagella"/>
              </a:rPr>
              <a:t>Sciences,</a:t>
            </a:r>
            <a:r>
              <a:rPr dirty="0" sz="1000" spc="-85">
                <a:solidFill>
                  <a:srgbClr val="231F20"/>
                </a:solidFill>
                <a:latin typeface="TeXGyrePagella"/>
                <a:cs typeface="TeXGyrePagella"/>
              </a:rPr>
              <a:t> </a:t>
            </a:r>
            <a:r>
              <a:rPr dirty="0" sz="1000">
                <a:solidFill>
                  <a:srgbClr val="231F20"/>
                </a:solidFill>
                <a:latin typeface="TeXGyrePagella"/>
                <a:cs typeface="TeXGyrePagella"/>
              </a:rPr>
              <a:t>Vol.</a:t>
            </a:r>
            <a:r>
              <a:rPr dirty="0" sz="1000" spc="-100">
                <a:solidFill>
                  <a:srgbClr val="231F20"/>
                </a:solidFill>
                <a:latin typeface="TeXGyrePagella"/>
                <a:cs typeface="TeXGyrePagella"/>
              </a:rPr>
              <a:t> </a:t>
            </a:r>
            <a:r>
              <a:rPr dirty="0" sz="1000">
                <a:solidFill>
                  <a:srgbClr val="231F20"/>
                </a:solidFill>
                <a:latin typeface="TeXGyrePagella"/>
                <a:cs typeface="TeXGyrePagella"/>
              </a:rPr>
              <a:t>3,</a:t>
            </a:r>
            <a:r>
              <a:rPr dirty="0" sz="1000" spc="-105">
                <a:solidFill>
                  <a:srgbClr val="231F20"/>
                </a:solidFill>
                <a:latin typeface="TeXGyrePagella"/>
                <a:cs typeface="TeXGyrePagella"/>
              </a:rPr>
              <a:t> </a:t>
            </a:r>
            <a:r>
              <a:rPr dirty="0" sz="1000">
                <a:solidFill>
                  <a:srgbClr val="231F20"/>
                </a:solidFill>
                <a:latin typeface="TeXGyrePagella"/>
                <a:cs typeface="TeXGyrePagella"/>
              </a:rPr>
              <a:t>No.2,</a:t>
            </a:r>
            <a:r>
              <a:rPr dirty="0" sz="1000" spc="-95">
                <a:solidFill>
                  <a:srgbClr val="231F20"/>
                </a:solidFill>
                <a:latin typeface="TeXGyrePagella"/>
                <a:cs typeface="TeXGyrePagella"/>
              </a:rPr>
              <a:t> </a:t>
            </a:r>
            <a:r>
              <a:rPr dirty="0" sz="1000">
                <a:solidFill>
                  <a:srgbClr val="231F20"/>
                </a:solidFill>
                <a:latin typeface="TeXGyrePagella"/>
                <a:cs typeface="TeXGyrePagella"/>
              </a:rPr>
              <a:t>Apr-June</a:t>
            </a:r>
            <a:r>
              <a:rPr dirty="0" sz="1000" spc="-95">
                <a:solidFill>
                  <a:srgbClr val="231F20"/>
                </a:solidFill>
                <a:latin typeface="TeXGyrePagella"/>
                <a:cs typeface="TeXGyrePagella"/>
              </a:rPr>
              <a:t> </a:t>
            </a:r>
            <a:r>
              <a:rPr dirty="0" sz="1000">
                <a:solidFill>
                  <a:srgbClr val="231F20"/>
                </a:solidFill>
                <a:latin typeface="TeXGyrePagella"/>
                <a:cs typeface="TeXGyrePagella"/>
              </a:rPr>
              <a:t>2018.</a:t>
            </a:r>
            <a:endParaRPr sz="1000">
              <a:latin typeface="TeXGyrePagella"/>
              <a:cs typeface="TeXGyrePagella"/>
            </a:endParaRPr>
          </a:p>
          <a:p>
            <a:pPr algn="just" marL="298450" marR="5715" indent="-285750">
              <a:lnSpc>
                <a:spcPct val="121000"/>
              </a:lnSpc>
              <a:spcBef>
                <a:spcPts val="125"/>
              </a:spcBef>
              <a:buAutoNum type="arabicPeriod"/>
              <a:tabLst>
                <a:tab pos="291465" algn="l"/>
              </a:tabLst>
            </a:pPr>
            <a:r>
              <a:rPr dirty="0" sz="1000">
                <a:solidFill>
                  <a:srgbClr val="231F20"/>
                </a:solidFill>
                <a:latin typeface="TeXGyrePagella"/>
                <a:cs typeface="TeXGyrePagella"/>
              </a:rPr>
              <a:t>Seethapathy</a:t>
            </a:r>
            <a:r>
              <a:rPr dirty="0" sz="1000" spc="-60">
                <a:solidFill>
                  <a:srgbClr val="231F20"/>
                </a:solidFill>
                <a:latin typeface="TeXGyrePagella"/>
                <a:cs typeface="TeXGyrePagella"/>
              </a:rPr>
              <a:t> </a:t>
            </a:r>
            <a:r>
              <a:rPr dirty="0" sz="1000">
                <a:solidFill>
                  <a:srgbClr val="231F20"/>
                </a:solidFill>
                <a:latin typeface="TeXGyrePagella"/>
                <a:cs typeface="TeXGyrePagella"/>
              </a:rPr>
              <a:t>GS,</a:t>
            </a:r>
            <a:r>
              <a:rPr dirty="0" sz="1000" spc="-80">
                <a:solidFill>
                  <a:srgbClr val="231F20"/>
                </a:solidFill>
                <a:latin typeface="TeXGyrePagella"/>
                <a:cs typeface="TeXGyrePagella"/>
              </a:rPr>
              <a:t> </a:t>
            </a:r>
            <a:r>
              <a:rPr dirty="0" sz="1000">
                <a:solidFill>
                  <a:srgbClr val="231F20"/>
                </a:solidFill>
                <a:latin typeface="TeXGyrePagella"/>
                <a:cs typeface="TeXGyrePagella"/>
              </a:rPr>
              <a:t>Kumar</a:t>
            </a:r>
            <a:r>
              <a:rPr dirty="0" sz="1000" spc="-75">
                <a:solidFill>
                  <a:srgbClr val="231F20"/>
                </a:solidFill>
                <a:latin typeface="TeXGyrePagella"/>
                <a:cs typeface="TeXGyrePagella"/>
              </a:rPr>
              <a:t> </a:t>
            </a:r>
            <a:r>
              <a:rPr dirty="0" sz="1000">
                <a:solidFill>
                  <a:srgbClr val="231F20"/>
                </a:solidFill>
                <a:latin typeface="TeXGyrePagella"/>
                <a:cs typeface="TeXGyrePagella"/>
              </a:rPr>
              <a:t>JUS,</a:t>
            </a:r>
            <a:r>
              <a:rPr dirty="0" sz="1000" spc="-75">
                <a:solidFill>
                  <a:srgbClr val="231F20"/>
                </a:solidFill>
                <a:latin typeface="TeXGyrePagella"/>
                <a:cs typeface="TeXGyrePagella"/>
              </a:rPr>
              <a:t> </a:t>
            </a:r>
            <a:r>
              <a:rPr dirty="0" sz="1000">
                <a:solidFill>
                  <a:srgbClr val="231F20"/>
                </a:solidFill>
                <a:latin typeface="TeXGyrePagella"/>
                <a:cs typeface="TeXGyrePagella"/>
              </a:rPr>
              <a:t>Hareesha</a:t>
            </a:r>
            <a:r>
              <a:rPr dirty="0" sz="1000" spc="-65">
                <a:solidFill>
                  <a:srgbClr val="231F20"/>
                </a:solidFill>
                <a:latin typeface="TeXGyrePagella"/>
                <a:cs typeface="TeXGyrePagella"/>
              </a:rPr>
              <a:t> </a:t>
            </a:r>
            <a:r>
              <a:rPr dirty="0" sz="1000">
                <a:solidFill>
                  <a:srgbClr val="231F20"/>
                </a:solidFill>
                <a:latin typeface="TeXGyrePagella"/>
                <a:cs typeface="TeXGyrePagella"/>
              </a:rPr>
              <a:t>AS.</a:t>
            </a:r>
            <a:r>
              <a:rPr dirty="0" sz="1000" spc="-80">
                <a:solidFill>
                  <a:srgbClr val="231F20"/>
                </a:solidFill>
                <a:latin typeface="TeXGyrePagella"/>
                <a:cs typeface="TeXGyrePagella"/>
              </a:rPr>
              <a:t> </a:t>
            </a:r>
            <a:r>
              <a:rPr dirty="0" sz="1000">
                <a:solidFill>
                  <a:srgbClr val="231F20"/>
                </a:solidFill>
                <a:latin typeface="TeXGyrePagella"/>
                <a:cs typeface="TeXGyrePagella"/>
              </a:rPr>
              <a:t>India’s</a:t>
            </a:r>
            <a:r>
              <a:rPr dirty="0" sz="1000" spc="-70">
                <a:solidFill>
                  <a:srgbClr val="231F20"/>
                </a:solidFill>
                <a:latin typeface="TeXGyrePagella"/>
                <a:cs typeface="TeXGyrePagella"/>
              </a:rPr>
              <a:t> </a:t>
            </a:r>
            <a:r>
              <a:rPr dirty="0" sz="1000">
                <a:solidFill>
                  <a:srgbClr val="231F20"/>
                </a:solidFill>
                <a:latin typeface="TeXGyrePagella"/>
                <a:cs typeface="TeXGyrePagella"/>
              </a:rPr>
              <a:t>scientiﬁc</a:t>
            </a:r>
            <a:r>
              <a:rPr dirty="0" sz="1000" spc="-65">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60">
                <a:solidFill>
                  <a:srgbClr val="231F20"/>
                </a:solidFill>
                <a:latin typeface="TeXGyrePagella"/>
                <a:cs typeface="TeXGyrePagella"/>
              </a:rPr>
              <a:t> </a:t>
            </a:r>
            <a:r>
              <a:rPr dirty="0" sz="1000">
                <a:solidFill>
                  <a:srgbClr val="231F20"/>
                </a:solidFill>
                <a:latin typeface="TeXGyrePagella"/>
                <a:cs typeface="TeXGyrePagella"/>
              </a:rPr>
              <a:t>in</a:t>
            </a:r>
            <a:r>
              <a:rPr dirty="0" sz="1000" spc="-75">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65">
                <a:solidFill>
                  <a:srgbClr val="231F20"/>
                </a:solidFill>
                <a:latin typeface="TeXGyrePagella"/>
                <a:cs typeface="TeXGyrePagella"/>
              </a:rPr>
              <a:t> </a:t>
            </a:r>
            <a:r>
              <a:rPr dirty="0" sz="1000">
                <a:solidFill>
                  <a:srgbClr val="231F20"/>
                </a:solidFill>
                <a:latin typeface="TeXGyrePagella"/>
                <a:cs typeface="TeXGyrePagella"/>
              </a:rPr>
              <a:t>journals:  need for regulating quality of Indian science and education. Current Science. 2016; 111  (10):1759-64</a:t>
            </a:r>
            <a:endParaRPr sz="1000">
              <a:latin typeface="TeXGyrePagella"/>
              <a:cs typeface="TeXGyrePagella"/>
            </a:endParaRPr>
          </a:p>
          <a:p>
            <a:pPr algn="just" marL="298450" marR="5080" indent="-285750">
              <a:lnSpc>
                <a:spcPct val="121000"/>
              </a:lnSpc>
              <a:spcBef>
                <a:spcPts val="120"/>
              </a:spcBef>
              <a:buAutoNum type="arabicPeriod"/>
              <a:tabLst>
                <a:tab pos="291465" algn="l"/>
              </a:tabLst>
            </a:pPr>
            <a:r>
              <a:rPr dirty="0" sz="1000">
                <a:solidFill>
                  <a:srgbClr val="231F20"/>
                </a:solidFill>
                <a:latin typeface="TeXGyrePagella"/>
                <a:cs typeface="TeXGyrePagella"/>
              </a:rPr>
              <a:t>Choudhary M, Kurien N. Predatory journals: A threat to evidence-based science. Indian J  Health</a:t>
            </a:r>
            <a:r>
              <a:rPr dirty="0" sz="1000" spc="-95">
                <a:solidFill>
                  <a:srgbClr val="231F20"/>
                </a:solidFill>
                <a:latin typeface="TeXGyrePagella"/>
                <a:cs typeface="TeXGyrePagella"/>
              </a:rPr>
              <a:t> </a:t>
            </a:r>
            <a:r>
              <a:rPr dirty="0" sz="1000">
                <a:solidFill>
                  <a:srgbClr val="231F20"/>
                </a:solidFill>
                <a:latin typeface="TeXGyrePagella"/>
                <a:cs typeface="TeXGyrePagella"/>
              </a:rPr>
              <a:t>Sci</a:t>
            </a:r>
            <a:r>
              <a:rPr dirty="0" sz="1000" spc="-100">
                <a:solidFill>
                  <a:srgbClr val="231F20"/>
                </a:solidFill>
                <a:latin typeface="TeXGyrePagella"/>
                <a:cs typeface="TeXGyrePagella"/>
              </a:rPr>
              <a:t> </a:t>
            </a:r>
            <a:r>
              <a:rPr dirty="0" sz="1000">
                <a:solidFill>
                  <a:srgbClr val="231F20"/>
                </a:solidFill>
                <a:latin typeface="TeXGyrePagella"/>
                <a:cs typeface="TeXGyrePagella"/>
              </a:rPr>
              <a:t>Biomed</a:t>
            </a:r>
            <a:r>
              <a:rPr dirty="0" sz="1000" spc="-95">
                <a:solidFill>
                  <a:srgbClr val="231F20"/>
                </a:solidFill>
                <a:latin typeface="TeXGyrePagella"/>
                <a:cs typeface="TeXGyrePagella"/>
              </a:rPr>
              <a:t> </a:t>
            </a:r>
            <a:r>
              <a:rPr dirty="0" sz="1000">
                <a:solidFill>
                  <a:srgbClr val="231F20"/>
                </a:solidFill>
                <a:latin typeface="TeXGyrePagella"/>
                <a:cs typeface="TeXGyrePagella"/>
              </a:rPr>
              <a:t>Res</a:t>
            </a:r>
            <a:r>
              <a:rPr dirty="0" sz="1000" spc="-100">
                <a:solidFill>
                  <a:srgbClr val="231F20"/>
                </a:solidFill>
                <a:latin typeface="TeXGyrePagella"/>
                <a:cs typeface="TeXGyrePagella"/>
              </a:rPr>
              <a:t> </a:t>
            </a:r>
            <a:r>
              <a:rPr dirty="0" sz="1000">
                <a:solidFill>
                  <a:srgbClr val="231F20"/>
                </a:solidFill>
                <a:latin typeface="TeXGyrePagella"/>
                <a:cs typeface="TeXGyrePagella"/>
              </a:rPr>
              <a:t>2019;12.12-4.</a:t>
            </a:r>
            <a:endParaRPr sz="1000">
              <a:latin typeface="TeXGyrePagella"/>
              <a:cs typeface="TeXGyrePagella"/>
            </a:endParaRPr>
          </a:p>
          <a:p>
            <a:pPr algn="just" marL="298450" marR="5715" indent="-285750">
              <a:lnSpc>
                <a:spcPct val="121000"/>
              </a:lnSpc>
              <a:spcBef>
                <a:spcPts val="120"/>
              </a:spcBef>
              <a:buAutoNum type="arabicPeriod"/>
              <a:tabLst>
                <a:tab pos="291465" algn="l"/>
              </a:tabLst>
            </a:pPr>
            <a:r>
              <a:rPr dirty="0" sz="1000">
                <a:solidFill>
                  <a:srgbClr val="231F20"/>
                </a:solidFill>
                <a:latin typeface="TeXGyrePagella"/>
                <a:cs typeface="TeXGyrePagella"/>
              </a:rPr>
              <a:t>Masic</a:t>
            </a:r>
            <a:r>
              <a:rPr dirty="0" sz="1000" spc="-60">
                <a:solidFill>
                  <a:srgbClr val="231F20"/>
                </a:solidFill>
                <a:latin typeface="TeXGyrePagella"/>
                <a:cs typeface="TeXGyrePagella"/>
              </a:rPr>
              <a:t> </a:t>
            </a:r>
            <a:r>
              <a:rPr dirty="0" sz="1000">
                <a:solidFill>
                  <a:srgbClr val="231F20"/>
                </a:solidFill>
                <a:latin typeface="TeXGyrePagella"/>
                <a:cs typeface="TeXGyrePagella"/>
              </a:rPr>
              <a:t>I.</a:t>
            </a:r>
            <a:r>
              <a:rPr dirty="0" sz="1000" spc="-60">
                <a:solidFill>
                  <a:srgbClr val="231F20"/>
                </a:solidFill>
                <a:latin typeface="TeXGyrePagella"/>
                <a:cs typeface="TeXGyrePagella"/>
              </a:rPr>
              <a:t> </a:t>
            </a:r>
            <a:r>
              <a:rPr dirty="0" sz="1000">
                <a:solidFill>
                  <a:srgbClr val="231F20"/>
                </a:solidFill>
                <a:latin typeface="TeXGyrePagella"/>
                <a:cs typeface="TeXGyrePagella"/>
              </a:rPr>
              <a:t>Plagiarism</a:t>
            </a:r>
            <a:r>
              <a:rPr dirty="0" sz="1000" spc="-50">
                <a:solidFill>
                  <a:srgbClr val="231F20"/>
                </a:solidFill>
                <a:latin typeface="TeXGyrePagella"/>
                <a:cs typeface="TeXGyrePagella"/>
              </a:rPr>
              <a:t> </a:t>
            </a:r>
            <a:r>
              <a:rPr dirty="0" sz="1000">
                <a:solidFill>
                  <a:srgbClr val="231F20"/>
                </a:solidFill>
                <a:latin typeface="TeXGyrePagella"/>
                <a:cs typeface="TeXGyrePagella"/>
              </a:rPr>
              <a:t>in</a:t>
            </a:r>
            <a:r>
              <a:rPr dirty="0" sz="1000" spc="-60">
                <a:solidFill>
                  <a:srgbClr val="231F20"/>
                </a:solidFill>
                <a:latin typeface="TeXGyrePagella"/>
                <a:cs typeface="TeXGyrePagella"/>
              </a:rPr>
              <a:t> </a:t>
            </a:r>
            <a:r>
              <a:rPr dirty="0" sz="1000">
                <a:solidFill>
                  <a:srgbClr val="231F20"/>
                </a:solidFill>
                <a:latin typeface="TeXGyrePagella"/>
                <a:cs typeface="TeXGyrePagella"/>
              </a:rPr>
              <a:t>Scientiﬁc</a:t>
            </a:r>
            <a:r>
              <a:rPr dirty="0" sz="1000" spc="-5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50">
                <a:solidFill>
                  <a:srgbClr val="231F20"/>
                </a:solidFill>
                <a:latin typeface="TeXGyrePagella"/>
                <a:cs typeface="TeXGyrePagella"/>
              </a:rPr>
              <a:t> </a:t>
            </a:r>
            <a:r>
              <a:rPr dirty="0" sz="1000">
                <a:solidFill>
                  <a:srgbClr val="231F20"/>
                </a:solidFill>
                <a:latin typeface="TeXGyrePagella"/>
                <a:cs typeface="TeXGyrePagella"/>
              </a:rPr>
              <a:t>and</a:t>
            </a:r>
            <a:r>
              <a:rPr dirty="0" sz="1000" spc="-55">
                <a:solidFill>
                  <a:srgbClr val="231F20"/>
                </a:solidFill>
                <a:latin typeface="TeXGyrePagella"/>
                <a:cs typeface="TeXGyrePagella"/>
              </a:rPr>
              <a:t> </a:t>
            </a:r>
            <a:r>
              <a:rPr dirty="0" sz="1000">
                <a:solidFill>
                  <a:srgbClr val="231F20"/>
                </a:solidFill>
                <a:latin typeface="TeXGyrePagella"/>
                <a:cs typeface="TeXGyrePagella"/>
              </a:rPr>
              <a:t>Publications</a:t>
            </a:r>
            <a:r>
              <a:rPr dirty="0" sz="1000" spc="-45">
                <a:solidFill>
                  <a:srgbClr val="231F20"/>
                </a:solidFill>
                <a:latin typeface="TeXGyrePagella"/>
                <a:cs typeface="TeXGyrePagella"/>
              </a:rPr>
              <a:t> </a:t>
            </a:r>
            <a:r>
              <a:rPr dirty="0" sz="1000">
                <a:solidFill>
                  <a:srgbClr val="231F20"/>
                </a:solidFill>
                <a:latin typeface="TeXGyrePagella"/>
                <a:cs typeface="TeXGyrePagella"/>
              </a:rPr>
              <a:t>and</a:t>
            </a:r>
            <a:r>
              <a:rPr dirty="0" sz="1000" spc="-55">
                <a:solidFill>
                  <a:srgbClr val="231F20"/>
                </a:solidFill>
                <a:latin typeface="TeXGyrePagella"/>
                <a:cs typeface="TeXGyrePagella"/>
              </a:rPr>
              <a:t> </a:t>
            </a:r>
            <a:r>
              <a:rPr dirty="0" sz="1000">
                <a:solidFill>
                  <a:srgbClr val="231F20"/>
                </a:solidFill>
                <a:latin typeface="TeXGyrePagella"/>
                <a:cs typeface="TeXGyrePagella"/>
              </a:rPr>
              <a:t>How</a:t>
            </a:r>
            <a:r>
              <a:rPr dirty="0" sz="1000" spc="-60">
                <a:solidFill>
                  <a:srgbClr val="231F20"/>
                </a:solidFill>
                <a:latin typeface="TeXGyrePagella"/>
                <a:cs typeface="TeXGyrePagella"/>
              </a:rPr>
              <a:t> </a:t>
            </a:r>
            <a:r>
              <a:rPr dirty="0" sz="1000">
                <a:solidFill>
                  <a:srgbClr val="231F20"/>
                </a:solidFill>
                <a:latin typeface="TeXGyrePagella"/>
                <a:cs typeface="TeXGyrePagella"/>
              </a:rPr>
              <a:t>to</a:t>
            </a:r>
            <a:r>
              <a:rPr dirty="0" sz="1000" spc="-60">
                <a:solidFill>
                  <a:srgbClr val="231F20"/>
                </a:solidFill>
                <a:latin typeface="TeXGyrePagella"/>
                <a:cs typeface="TeXGyrePagella"/>
              </a:rPr>
              <a:t> </a:t>
            </a:r>
            <a:r>
              <a:rPr dirty="0" sz="1000">
                <a:solidFill>
                  <a:srgbClr val="231F20"/>
                </a:solidFill>
                <a:latin typeface="TeXGyrePagella"/>
                <a:cs typeface="TeXGyrePagella"/>
              </a:rPr>
              <a:t>Prevent</a:t>
            </a:r>
            <a:r>
              <a:rPr dirty="0" sz="1000" spc="-50">
                <a:solidFill>
                  <a:srgbClr val="231F20"/>
                </a:solidFill>
                <a:latin typeface="TeXGyrePagella"/>
                <a:cs typeface="TeXGyrePagella"/>
              </a:rPr>
              <a:t> </a:t>
            </a:r>
            <a:r>
              <a:rPr dirty="0" sz="1000">
                <a:solidFill>
                  <a:srgbClr val="231F20"/>
                </a:solidFill>
                <a:latin typeface="TeXGyrePagella"/>
                <a:cs typeface="TeXGyrePagella"/>
              </a:rPr>
              <a:t>It.</a:t>
            </a:r>
            <a:r>
              <a:rPr dirty="0" sz="1000" spc="-60">
                <a:solidFill>
                  <a:srgbClr val="231F20"/>
                </a:solidFill>
                <a:latin typeface="TeXGyrePagella"/>
                <a:cs typeface="TeXGyrePagella"/>
              </a:rPr>
              <a:t> </a:t>
            </a:r>
            <a:r>
              <a:rPr dirty="0" sz="1000">
                <a:solidFill>
                  <a:srgbClr val="231F20"/>
                </a:solidFill>
                <a:latin typeface="TeXGyrePagella"/>
                <a:cs typeface="TeXGyrePagella"/>
              </a:rPr>
              <a:t>Mater</a:t>
            </a:r>
            <a:r>
              <a:rPr dirty="0" sz="1000" spc="-55">
                <a:solidFill>
                  <a:srgbClr val="231F20"/>
                </a:solidFill>
                <a:latin typeface="TeXGyrePagella"/>
                <a:cs typeface="TeXGyrePagella"/>
              </a:rPr>
              <a:t> </a:t>
            </a:r>
            <a:r>
              <a:rPr dirty="0" sz="1000">
                <a:solidFill>
                  <a:srgbClr val="231F20"/>
                </a:solidFill>
                <a:latin typeface="TeXGyrePagella"/>
                <a:cs typeface="TeXGyrePagella"/>
              </a:rPr>
              <a:t>Socio  med.</a:t>
            </a:r>
            <a:r>
              <a:rPr dirty="0" sz="1000" spc="-100">
                <a:solidFill>
                  <a:srgbClr val="231F20"/>
                </a:solidFill>
                <a:latin typeface="TeXGyrePagella"/>
                <a:cs typeface="TeXGyrePagella"/>
              </a:rPr>
              <a:t> </a:t>
            </a:r>
            <a:r>
              <a:rPr dirty="0" sz="1000">
                <a:solidFill>
                  <a:srgbClr val="231F20"/>
                </a:solidFill>
                <a:latin typeface="TeXGyrePagella"/>
                <a:cs typeface="TeXGyrePagella"/>
              </a:rPr>
              <a:t>2014;</a:t>
            </a:r>
            <a:r>
              <a:rPr dirty="0" sz="1000" spc="-95">
                <a:solidFill>
                  <a:srgbClr val="231F20"/>
                </a:solidFill>
                <a:latin typeface="TeXGyrePagella"/>
                <a:cs typeface="TeXGyrePagella"/>
              </a:rPr>
              <a:t> </a:t>
            </a:r>
            <a:r>
              <a:rPr dirty="0" sz="1000">
                <a:solidFill>
                  <a:srgbClr val="231F20"/>
                </a:solidFill>
                <a:latin typeface="TeXGyrePagella"/>
                <a:cs typeface="TeXGyrePagella"/>
              </a:rPr>
              <a:t>26(2):</a:t>
            </a:r>
            <a:r>
              <a:rPr dirty="0" sz="1000" spc="-90">
                <a:solidFill>
                  <a:srgbClr val="231F20"/>
                </a:solidFill>
                <a:latin typeface="TeXGyrePagella"/>
                <a:cs typeface="TeXGyrePagella"/>
              </a:rPr>
              <a:t> </a:t>
            </a:r>
            <a:r>
              <a:rPr dirty="0" sz="1000">
                <a:solidFill>
                  <a:srgbClr val="231F20"/>
                </a:solidFill>
                <a:latin typeface="TeXGyrePagella"/>
                <a:cs typeface="TeXGyrePagella"/>
              </a:rPr>
              <a:t>141-146.</a:t>
            </a:r>
            <a:endParaRPr sz="1000">
              <a:latin typeface="TeXGyrePagella"/>
              <a:cs typeface="TeXGyrePagella"/>
            </a:endParaRPr>
          </a:p>
          <a:p>
            <a:pPr algn="just" marL="297815" marR="8890" indent="-285750">
              <a:lnSpc>
                <a:spcPct val="121000"/>
              </a:lnSpc>
              <a:spcBef>
                <a:spcPts val="120"/>
              </a:spcBef>
              <a:buAutoNum type="arabicPeriod"/>
              <a:tabLst>
                <a:tab pos="290830" algn="l"/>
              </a:tabLst>
            </a:pPr>
            <a:r>
              <a:rPr dirty="0" sz="1000">
                <a:solidFill>
                  <a:srgbClr val="231F20"/>
                </a:solidFill>
                <a:latin typeface="TeXGyrePagella"/>
                <a:cs typeface="TeXGyrePagella"/>
              </a:rPr>
              <a:t>Supak Smolcic V. Salami publication: deﬁnitions and examples. Bio chem Med (Zagreb).  2013;23(3):</a:t>
            </a:r>
            <a:r>
              <a:rPr dirty="0" sz="1000" spc="-85">
                <a:solidFill>
                  <a:srgbClr val="231F20"/>
                </a:solidFill>
                <a:latin typeface="TeXGyrePagella"/>
                <a:cs typeface="TeXGyrePagella"/>
              </a:rPr>
              <a:t> </a:t>
            </a:r>
            <a:r>
              <a:rPr dirty="0" sz="1000">
                <a:solidFill>
                  <a:srgbClr val="231F20"/>
                </a:solidFill>
                <a:latin typeface="TeXGyrePagella"/>
                <a:cs typeface="TeXGyrePagella"/>
              </a:rPr>
              <a:t>237-41.</a:t>
            </a:r>
            <a:r>
              <a:rPr dirty="0" sz="1000" spc="-90">
                <a:solidFill>
                  <a:srgbClr val="231F20"/>
                </a:solidFill>
                <a:latin typeface="TeXGyrePagella"/>
                <a:cs typeface="TeXGyrePagella"/>
              </a:rPr>
              <a:t> </a:t>
            </a:r>
            <a:r>
              <a:rPr dirty="0" sz="1000">
                <a:solidFill>
                  <a:srgbClr val="231F20"/>
                </a:solidFill>
                <a:latin typeface="TeXGyrePagella"/>
                <a:cs typeface="TeXGyrePagella"/>
              </a:rPr>
              <a:t>PubMed</a:t>
            </a:r>
            <a:r>
              <a:rPr dirty="0" sz="1000" spc="-95">
                <a:solidFill>
                  <a:srgbClr val="231F20"/>
                </a:solidFill>
                <a:latin typeface="TeXGyrePagella"/>
                <a:cs typeface="TeXGyrePagella"/>
              </a:rPr>
              <a:t> </a:t>
            </a:r>
            <a:r>
              <a:rPr dirty="0" sz="1000">
                <a:solidFill>
                  <a:srgbClr val="231F20"/>
                </a:solidFill>
                <a:latin typeface="TeXGyrePagella"/>
                <a:cs typeface="TeXGyrePagella"/>
              </a:rPr>
              <a:t>PMID:</a:t>
            </a:r>
            <a:r>
              <a:rPr dirty="0" sz="1000" spc="-95">
                <a:solidFill>
                  <a:srgbClr val="231F20"/>
                </a:solidFill>
                <a:latin typeface="TeXGyrePagella"/>
                <a:cs typeface="TeXGyrePagella"/>
              </a:rPr>
              <a:t> </a:t>
            </a:r>
            <a:r>
              <a:rPr dirty="0" sz="1000">
                <a:solidFill>
                  <a:srgbClr val="231F20"/>
                </a:solidFill>
                <a:latin typeface="TeXGyrePagella"/>
                <a:cs typeface="TeXGyrePagella"/>
              </a:rPr>
              <a:t>24266293.</a:t>
            </a:r>
            <a:endParaRPr sz="1000">
              <a:latin typeface="TeXGyrePagella"/>
              <a:cs typeface="TeXGyrePagella"/>
            </a:endParaRPr>
          </a:p>
        </p:txBody>
      </p:sp>
      <p:sp>
        <p:nvSpPr>
          <p:cNvPr id="8" name="object 8"/>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6</a:t>
            </a:r>
          </a:p>
        </p:txBody>
      </p:sp>
      <p:sp>
        <p:nvSpPr>
          <p:cNvPr id="9" name="object 9"/>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7" name="object 7"/>
          <p:cNvSpPr txBox="1"/>
          <p:nvPr/>
        </p:nvSpPr>
        <p:spPr>
          <a:xfrm>
            <a:off x="2913710" y="925055"/>
            <a:ext cx="810260" cy="208279"/>
          </a:xfrm>
          <a:prstGeom prst="rect">
            <a:avLst/>
          </a:prstGeom>
        </p:spPr>
        <p:txBody>
          <a:bodyPr wrap="square" lIns="0" tIns="12700" rIns="0" bIns="0" rtlCol="0" vert="horz">
            <a:spAutoFit/>
          </a:bodyPr>
          <a:lstStyle/>
          <a:p>
            <a:pPr marL="12700">
              <a:lnSpc>
                <a:spcPct val="100000"/>
              </a:lnSpc>
              <a:spcBef>
                <a:spcPts val="100"/>
              </a:spcBef>
            </a:pPr>
            <a:r>
              <a:rPr dirty="0" u="sng" sz="1200" spc="-100" b="1">
                <a:solidFill>
                  <a:srgbClr val="231F20"/>
                </a:solidFill>
                <a:uFill>
                  <a:solidFill>
                    <a:srgbClr val="231F20"/>
                  </a:solidFill>
                </a:uFill>
                <a:latin typeface="Trebuchet MS"/>
                <a:cs typeface="Trebuchet MS"/>
              </a:rPr>
              <a:t>Annexure</a:t>
            </a:r>
            <a:r>
              <a:rPr dirty="0" u="sng" sz="1200" spc="65" b="1">
                <a:solidFill>
                  <a:srgbClr val="231F20"/>
                </a:solidFill>
                <a:uFill>
                  <a:solidFill>
                    <a:srgbClr val="231F20"/>
                  </a:solidFill>
                </a:uFill>
                <a:latin typeface="Trebuchet MS"/>
                <a:cs typeface="Trebuchet MS"/>
              </a:rPr>
              <a:t> </a:t>
            </a:r>
            <a:r>
              <a:rPr dirty="0" u="sng" sz="1200" spc="-30" b="1">
                <a:solidFill>
                  <a:srgbClr val="231F20"/>
                </a:solidFill>
                <a:uFill>
                  <a:solidFill>
                    <a:srgbClr val="231F20"/>
                  </a:solidFill>
                </a:uFill>
                <a:latin typeface="Trebuchet MS"/>
                <a:cs typeface="Trebuchet MS"/>
              </a:rPr>
              <a:t>VI</a:t>
            </a:r>
            <a:endParaRPr sz="1200">
              <a:latin typeface="Trebuchet MS"/>
              <a:cs typeface="Trebuchet M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629400" cy="626745"/>
          </a:xfrm>
          <a:custGeom>
            <a:avLst/>
            <a:gdLst/>
            <a:ahLst/>
            <a:cxnLst/>
            <a:rect l="l" t="t" r="r" b="b"/>
            <a:pathLst>
              <a:path w="6629400" h="626745">
                <a:moveTo>
                  <a:pt x="0" y="626567"/>
                </a:moveTo>
                <a:lnTo>
                  <a:pt x="6629400" y="626567"/>
                </a:lnTo>
                <a:lnTo>
                  <a:pt x="6629400" y="0"/>
                </a:lnTo>
                <a:lnTo>
                  <a:pt x="0" y="0"/>
                </a:lnTo>
                <a:lnTo>
                  <a:pt x="0" y="626567"/>
                </a:lnTo>
                <a:close/>
              </a:path>
            </a:pathLst>
          </a:custGeom>
          <a:solidFill>
            <a:srgbClr val="E1F0DA"/>
          </a:solidFill>
        </p:spPr>
        <p:txBody>
          <a:bodyPr wrap="square" lIns="0" tIns="0" rIns="0" bIns="0" rtlCol="0"/>
          <a:lstStyle/>
          <a:p/>
        </p:txBody>
      </p:sp>
      <p:sp>
        <p:nvSpPr>
          <p:cNvPr id="3" name="object 3"/>
          <p:cNvSpPr/>
          <p:nvPr/>
        </p:nvSpPr>
        <p:spPr>
          <a:xfrm>
            <a:off x="0" y="842568"/>
            <a:ext cx="6629400" cy="7870190"/>
          </a:xfrm>
          <a:custGeom>
            <a:avLst/>
            <a:gdLst/>
            <a:ahLst/>
            <a:cxnLst/>
            <a:rect l="l" t="t" r="r" b="b"/>
            <a:pathLst>
              <a:path w="6629400" h="7870190">
                <a:moveTo>
                  <a:pt x="0" y="7869834"/>
                </a:moveTo>
                <a:lnTo>
                  <a:pt x="6629400" y="7869834"/>
                </a:lnTo>
                <a:lnTo>
                  <a:pt x="6629400" y="0"/>
                </a:lnTo>
                <a:lnTo>
                  <a:pt x="0" y="0"/>
                </a:lnTo>
                <a:lnTo>
                  <a:pt x="0" y="7869834"/>
                </a:lnTo>
                <a:close/>
              </a:path>
            </a:pathLst>
          </a:custGeom>
          <a:solidFill>
            <a:srgbClr val="E1F0DA"/>
          </a:solidFill>
        </p:spPr>
        <p:txBody>
          <a:bodyPr wrap="square" lIns="0" tIns="0" rIns="0" bIns="0" rtlCol="0"/>
          <a:lstStyle/>
          <a:p/>
        </p:txBody>
      </p:sp>
      <p:sp>
        <p:nvSpPr>
          <p:cNvPr id="4" name="object 4"/>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5" name="object 5"/>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6" name="object 6"/>
          <p:cNvSpPr txBox="1"/>
          <p:nvPr/>
        </p:nvSpPr>
        <p:spPr>
          <a:xfrm>
            <a:off x="565960" y="974673"/>
            <a:ext cx="5536565" cy="958215"/>
          </a:xfrm>
          <a:prstGeom prst="rect">
            <a:avLst/>
          </a:prstGeom>
        </p:spPr>
        <p:txBody>
          <a:bodyPr wrap="square" lIns="0" tIns="12700" rIns="0" bIns="0" rtlCol="0" vert="horz">
            <a:spAutoFit/>
          </a:bodyPr>
          <a:lstStyle/>
          <a:p>
            <a:pPr algn="ctr" marR="23495">
              <a:lnSpc>
                <a:spcPct val="100000"/>
              </a:lnSpc>
              <a:spcBef>
                <a:spcPts val="100"/>
              </a:spcBef>
            </a:pPr>
            <a:r>
              <a:rPr dirty="0" u="sng" sz="1200" spc="-100" b="1">
                <a:solidFill>
                  <a:srgbClr val="231F20"/>
                </a:solidFill>
                <a:uFill>
                  <a:solidFill>
                    <a:srgbClr val="231F20"/>
                  </a:solidFill>
                </a:uFill>
                <a:latin typeface="Trebuchet MS"/>
                <a:cs typeface="Trebuchet MS"/>
              </a:rPr>
              <a:t>Annexure</a:t>
            </a:r>
            <a:r>
              <a:rPr dirty="0" u="sng" sz="1200" spc="135" b="1">
                <a:solidFill>
                  <a:srgbClr val="231F20"/>
                </a:solidFill>
                <a:uFill>
                  <a:solidFill>
                    <a:srgbClr val="231F20"/>
                  </a:solidFill>
                </a:uFill>
                <a:latin typeface="Trebuchet MS"/>
                <a:cs typeface="Trebuchet MS"/>
              </a:rPr>
              <a:t> </a:t>
            </a:r>
            <a:r>
              <a:rPr dirty="0" u="sng" sz="1200" spc="-10" b="1">
                <a:solidFill>
                  <a:srgbClr val="231F20"/>
                </a:solidFill>
                <a:uFill>
                  <a:solidFill>
                    <a:srgbClr val="231F20"/>
                  </a:solidFill>
                </a:uFill>
                <a:latin typeface="Trebuchet MS"/>
                <a:cs typeface="Trebuchet MS"/>
              </a:rPr>
              <a:t>VII</a:t>
            </a:r>
            <a:endParaRPr sz="1200">
              <a:latin typeface="Trebuchet MS"/>
              <a:cs typeface="Trebuchet MS"/>
            </a:endParaRPr>
          </a:p>
          <a:p>
            <a:pPr>
              <a:lnSpc>
                <a:spcPct val="100000"/>
              </a:lnSpc>
              <a:spcBef>
                <a:spcPts val="35"/>
              </a:spcBef>
            </a:pPr>
            <a:endParaRPr sz="1250">
              <a:latin typeface="Trebuchet MS"/>
              <a:cs typeface="Trebuchet MS"/>
            </a:endParaRPr>
          </a:p>
          <a:p>
            <a:pPr algn="ctr">
              <a:lnSpc>
                <a:spcPct val="100000"/>
              </a:lnSpc>
            </a:pPr>
            <a:r>
              <a:rPr dirty="0" u="sng" sz="1000" b="1">
                <a:solidFill>
                  <a:srgbClr val="231F20"/>
                </a:solidFill>
                <a:uFill>
                  <a:solidFill>
                    <a:srgbClr val="231F20"/>
                  </a:solidFill>
                </a:uFill>
                <a:latin typeface="TeXGyrePagella"/>
                <a:cs typeface="TeXGyrePagella"/>
              </a:rPr>
              <a:t>LIST  OF MEMBERS</a:t>
            </a:r>
            <a:endParaRPr sz="1000">
              <a:latin typeface="TeXGyrePagella"/>
              <a:cs typeface="TeXGyrePagella"/>
            </a:endParaRPr>
          </a:p>
          <a:p>
            <a:pPr marL="12700" marR="5080">
              <a:lnSpc>
                <a:spcPct val="119000"/>
              </a:lnSpc>
              <a:spcBef>
                <a:spcPts val="355"/>
              </a:spcBef>
            </a:pPr>
            <a:r>
              <a:rPr dirty="0" sz="1000" b="1">
                <a:solidFill>
                  <a:srgbClr val="231F20"/>
                </a:solidFill>
                <a:latin typeface="TeXGyrePagella"/>
                <a:cs typeface="TeXGyrePagella"/>
              </a:rPr>
              <a:t>The “ICMR Policy on Research Integrity and Publication Ethics” has been prepared by the  following</a:t>
            </a:r>
            <a:r>
              <a:rPr dirty="0" sz="1000" spc="-90" b="1">
                <a:solidFill>
                  <a:srgbClr val="231F20"/>
                </a:solidFill>
                <a:latin typeface="TeXGyrePagella"/>
                <a:cs typeface="TeXGyrePagella"/>
              </a:rPr>
              <a:t> </a:t>
            </a:r>
            <a:r>
              <a:rPr dirty="0" sz="1000" b="1">
                <a:solidFill>
                  <a:srgbClr val="231F20"/>
                </a:solidFill>
                <a:latin typeface="TeXGyrePagella"/>
                <a:cs typeface="TeXGyrePagella"/>
              </a:rPr>
              <a:t>committee:</a:t>
            </a:r>
            <a:endParaRPr sz="1000">
              <a:latin typeface="TeXGyrePagella"/>
              <a:cs typeface="TeXGyrePagella"/>
            </a:endParaRPr>
          </a:p>
        </p:txBody>
      </p:sp>
      <p:sp>
        <p:nvSpPr>
          <p:cNvPr id="9" name="object 9"/>
          <p:cNvSpPr txBox="1">
            <a:spLocks noGrp="1"/>
          </p:cNvSpPr>
          <p:nvPr>
            <p:ph type="sldNum" idx="7" sz="quarter"/>
          </p:nvPr>
        </p:nvSpPr>
        <p:spPr>
          <a:prstGeom prst="rect"/>
        </p:spPr>
        <p:txBody>
          <a:bodyPr wrap="square" lIns="0" tIns="3810" rIns="0" bIns="0" rtlCol="0" vert="horz">
            <a:spAutoFit/>
          </a:bodyPr>
          <a:lstStyle/>
          <a:p>
            <a:pPr marL="38100">
              <a:lnSpc>
                <a:spcPct val="100000"/>
              </a:lnSpc>
              <a:spcBef>
                <a:spcPts val="30"/>
              </a:spcBef>
            </a:pPr>
            <a:r>
              <a:rPr dirty="0"/>
              <a:t>7</a:t>
            </a:r>
          </a:p>
        </p:txBody>
      </p:sp>
      <p:sp>
        <p:nvSpPr>
          <p:cNvPr id="10" name="object 10"/>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graphicFrame>
        <p:nvGraphicFramePr>
          <p:cNvPr id="7" name="object 7"/>
          <p:cNvGraphicFramePr>
            <a:graphicFrameLocks noGrp="1"/>
          </p:cNvGraphicFramePr>
          <p:nvPr/>
        </p:nvGraphicFramePr>
        <p:xfrm>
          <a:off x="574139" y="2077173"/>
          <a:ext cx="5484495" cy="2179320"/>
        </p:xfrm>
        <a:graphic>
          <a:graphicData uri="http://schemas.openxmlformats.org/drawingml/2006/table">
            <a:tbl>
              <a:tblPr firstRow="1" bandRow="1">
                <a:tableStyleId>{2D5ABB26-0587-4C30-8999-92F81FD0307C}</a:tableStyleId>
              </a:tblPr>
              <a:tblGrid>
                <a:gridCol w="318770"/>
                <a:gridCol w="3848735"/>
                <a:gridCol w="1308100"/>
              </a:tblGrid>
              <a:tr h="467207">
                <a:tc>
                  <a:txBody>
                    <a:bodyPr/>
                    <a:lstStyle/>
                    <a:p>
                      <a:pPr marL="85725">
                        <a:lnSpc>
                          <a:spcPct val="100000"/>
                        </a:lnSpc>
                        <a:spcBef>
                          <a:spcPts val="515"/>
                        </a:spcBef>
                      </a:pPr>
                      <a:r>
                        <a:rPr dirty="0" sz="1000" b="1">
                          <a:solidFill>
                            <a:srgbClr val="231F20"/>
                          </a:solidFill>
                          <a:latin typeface="TeXGyrePagella"/>
                          <a:cs typeface="TeXGyrePagella"/>
                        </a:rPr>
                        <a:t>1.</a:t>
                      </a:r>
                      <a:endParaRPr sz="1000">
                        <a:latin typeface="TeXGyrePagella"/>
                        <a:cs typeface="TeXGyrePagella"/>
                      </a:endParaRPr>
                    </a:p>
                  </a:txBody>
                  <a:tcPr marL="0" marR="0" marB="0" marT="6540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marL="167640">
                        <a:lnSpc>
                          <a:spcPts val="1195"/>
                        </a:lnSpc>
                        <a:spcBef>
                          <a:spcPts val="515"/>
                        </a:spcBef>
                      </a:pPr>
                      <a:r>
                        <a:rPr dirty="0" sz="1000" b="1">
                          <a:solidFill>
                            <a:srgbClr val="231F20"/>
                          </a:solidFill>
                          <a:latin typeface="TeXGyrePagella"/>
                          <a:cs typeface="TeXGyrePagella"/>
                        </a:rPr>
                        <a:t>Prof. Balram</a:t>
                      </a:r>
                      <a:r>
                        <a:rPr dirty="0" sz="1000" spc="-190" b="1">
                          <a:solidFill>
                            <a:srgbClr val="231F20"/>
                          </a:solidFill>
                          <a:latin typeface="TeXGyrePagella"/>
                          <a:cs typeface="TeXGyrePagella"/>
                        </a:rPr>
                        <a:t> </a:t>
                      </a:r>
                      <a:r>
                        <a:rPr dirty="0" sz="1000" b="1">
                          <a:solidFill>
                            <a:srgbClr val="231F20"/>
                          </a:solidFill>
                          <a:latin typeface="TeXGyrePagella"/>
                          <a:cs typeface="TeXGyrePagella"/>
                        </a:rPr>
                        <a:t>Bhargava</a:t>
                      </a:r>
                      <a:endParaRPr sz="1000">
                        <a:latin typeface="TeXGyrePagella"/>
                        <a:cs typeface="TeXGyrePagella"/>
                      </a:endParaRPr>
                    </a:p>
                    <a:p>
                      <a:pPr marL="167640">
                        <a:lnSpc>
                          <a:spcPts val="1195"/>
                        </a:lnSpc>
                      </a:pPr>
                      <a:r>
                        <a:rPr dirty="0" sz="1000">
                          <a:solidFill>
                            <a:srgbClr val="231F20"/>
                          </a:solidFill>
                          <a:latin typeface="TeXGyrePagella"/>
                          <a:cs typeface="TeXGyrePagella"/>
                        </a:rPr>
                        <a:t>Secretary</a:t>
                      </a:r>
                      <a:r>
                        <a:rPr dirty="0" sz="1000" spc="-90">
                          <a:solidFill>
                            <a:srgbClr val="231F20"/>
                          </a:solidFill>
                          <a:latin typeface="TeXGyrePagella"/>
                          <a:cs typeface="TeXGyrePagella"/>
                        </a:rPr>
                        <a:t> </a:t>
                      </a:r>
                      <a:r>
                        <a:rPr dirty="0" sz="1000">
                          <a:solidFill>
                            <a:srgbClr val="231F20"/>
                          </a:solidFill>
                          <a:latin typeface="TeXGyrePagella"/>
                          <a:cs typeface="TeXGyrePagella"/>
                        </a:rPr>
                        <a:t>DHR</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DG,</a:t>
                      </a:r>
                      <a:r>
                        <a:rPr dirty="0" sz="1000" spc="-105">
                          <a:solidFill>
                            <a:srgbClr val="231F20"/>
                          </a:solidFill>
                          <a:latin typeface="TeXGyrePagella"/>
                          <a:cs typeface="TeXGyrePagella"/>
                        </a:rPr>
                        <a:t> </a:t>
                      </a:r>
                      <a:r>
                        <a:rPr dirty="0" sz="1000">
                          <a:solidFill>
                            <a:srgbClr val="231F20"/>
                          </a:solidFill>
                          <a:latin typeface="TeXGyrePagella"/>
                          <a:cs typeface="TeXGyrePagella"/>
                        </a:rPr>
                        <a:t>ICMR,</a:t>
                      </a:r>
                      <a:r>
                        <a:rPr dirty="0" sz="1000" spc="-95">
                          <a:solidFill>
                            <a:srgbClr val="231F20"/>
                          </a:solidFill>
                          <a:latin typeface="TeXGyrePagella"/>
                          <a:cs typeface="TeXGyrePagella"/>
                        </a:rPr>
                        <a:t> </a:t>
                      </a:r>
                      <a:r>
                        <a:rPr dirty="0" sz="1000">
                          <a:solidFill>
                            <a:srgbClr val="231F20"/>
                          </a:solidFill>
                          <a:latin typeface="TeXGyrePagella"/>
                          <a:cs typeface="TeXGyrePagella"/>
                        </a:rPr>
                        <a:t>New</a:t>
                      </a:r>
                      <a:r>
                        <a:rPr dirty="0" sz="1000" spc="-100">
                          <a:solidFill>
                            <a:srgbClr val="231F20"/>
                          </a:solidFill>
                          <a:latin typeface="TeXGyrePagella"/>
                          <a:cs typeface="TeXGyrePagella"/>
                        </a:rPr>
                        <a:t> </a:t>
                      </a:r>
                      <a:r>
                        <a:rPr dirty="0" sz="1000">
                          <a:solidFill>
                            <a:srgbClr val="231F20"/>
                          </a:solidFill>
                          <a:latin typeface="TeXGyrePagella"/>
                          <a:cs typeface="TeXGyrePagella"/>
                        </a:rPr>
                        <a:t>Delhi</a:t>
                      </a:r>
                      <a:endParaRPr sz="1000">
                        <a:latin typeface="TeXGyrePagella"/>
                        <a:cs typeface="TeXGyrePagella"/>
                      </a:endParaRPr>
                    </a:p>
                  </a:txBody>
                  <a:tcPr marL="0" marR="0" marB="0" marT="6540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a:lnSpc>
                          <a:spcPct val="100000"/>
                        </a:lnSpc>
                        <a:spcBef>
                          <a:spcPts val="40"/>
                        </a:spcBef>
                      </a:pPr>
                      <a:endParaRPr sz="1450">
                        <a:latin typeface="Times New Roman"/>
                        <a:cs typeface="Times New Roman"/>
                      </a:endParaRPr>
                    </a:p>
                    <a:p>
                      <a:pPr marL="33020">
                        <a:lnSpc>
                          <a:spcPct val="100000"/>
                        </a:lnSpc>
                      </a:pPr>
                      <a:r>
                        <a:rPr dirty="0" sz="1000" b="1">
                          <a:solidFill>
                            <a:srgbClr val="231F20"/>
                          </a:solidFill>
                          <a:latin typeface="TeXGyrePagella"/>
                          <a:cs typeface="TeXGyrePagella"/>
                        </a:rPr>
                        <a:t>Chairperson</a:t>
                      </a:r>
                      <a:endParaRPr sz="1000">
                        <a:latin typeface="TeXGyrePagella"/>
                        <a:cs typeface="TeXGyrePagella"/>
                      </a:endParaRPr>
                    </a:p>
                  </a:txBody>
                  <a:tcPr marL="0" marR="0" marB="0" marT="508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r>
              <a:tr h="583691">
                <a:tc>
                  <a:txBody>
                    <a:bodyPr/>
                    <a:lstStyle/>
                    <a:p>
                      <a:pPr marL="85725">
                        <a:lnSpc>
                          <a:spcPct val="100000"/>
                        </a:lnSpc>
                        <a:spcBef>
                          <a:spcPts val="425"/>
                        </a:spcBef>
                      </a:pPr>
                      <a:r>
                        <a:rPr dirty="0" sz="1000" b="1">
                          <a:solidFill>
                            <a:srgbClr val="231F20"/>
                          </a:solidFill>
                          <a:latin typeface="TeXGyrePagella"/>
                          <a:cs typeface="TeXGyrePagella"/>
                        </a:rPr>
                        <a:t>2.</a:t>
                      </a:r>
                      <a:endParaRPr sz="1000">
                        <a:latin typeface="TeXGyrePagella"/>
                        <a:cs typeface="TeXGyrePagella"/>
                      </a:endParaRPr>
                    </a:p>
                  </a:txBody>
                  <a:tcPr marL="0" marR="0" marB="0" marT="5397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marL="167640" marR="857250">
                        <a:lnSpc>
                          <a:spcPct val="100099"/>
                        </a:lnSpc>
                        <a:spcBef>
                          <a:spcPts val="425"/>
                        </a:spcBef>
                      </a:pPr>
                      <a:r>
                        <a:rPr dirty="0" sz="1000" b="1">
                          <a:solidFill>
                            <a:srgbClr val="231F20"/>
                          </a:solidFill>
                          <a:latin typeface="TeXGyrePagella"/>
                          <a:cs typeface="TeXGyrePagella"/>
                        </a:rPr>
                        <a:t>Dr. R. Gangakhedkar  </a:t>
                      </a:r>
                      <a:r>
                        <a:rPr dirty="0" sz="1000">
                          <a:solidFill>
                            <a:srgbClr val="231F20"/>
                          </a:solidFill>
                          <a:latin typeface="TeXGyrePagella"/>
                          <a:cs typeface="TeXGyrePagella"/>
                        </a:rPr>
                        <a:t>Scientist</a:t>
                      </a:r>
                      <a:r>
                        <a:rPr dirty="0" sz="1000" spc="-100">
                          <a:solidFill>
                            <a:srgbClr val="231F20"/>
                          </a:solidFill>
                          <a:latin typeface="TeXGyrePagella"/>
                          <a:cs typeface="TeXGyrePagella"/>
                        </a:rPr>
                        <a:t> </a:t>
                      </a:r>
                      <a:r>
                        <a:rPr dirty="0" sz="1000">
                          <a:solidFill>
                            <a:srgbClr val="231F20"/>
                          </a:solidFill>
                          <a:latin typeface="TeXGyrePagella"/>
                          <a:cs typeface="TeXGyrePagella"/>
                        </a:rPr>
                        <a:t>‘G’</a:t>
                      </a:r>
                      <a:r>
                        <a:rPr dirty="0" sz="1000" spc="-114">
                          <a:solidFill>
                            <a:srgbClr val="231F20"/>
                          </a:solidFill>
                          <a:latin typeface="TeXGyrePagella"/>
                          <a:cs typeface="TeXGyrePagella"/>
                        </a:rPr>
                        <a:t> </a:t>
                      </a:r>
                      <a:r>
                        <a:rPr dirty="0" sz="1000">
                          <a:solidFill>
                            <a:srgbClr val="231F20"/>
                          </a:solidFill>
                          <a:latin typeface="TeXGyrePagella"/>
                          <a:cs typeface="TeXGyrePagella"/>
                        </a:rPr>
                        <a:t>&amp;</a:t>
                      </a:r>
                      <a:r>
                        <a:rPr dirty="0" sz="1000" spc="-120">
                          <a:solidFill>
                            <a:srgbClr val="231F20"/>
                          </a:solidFill>
                          <a:latin typeface="TeXGyrePagella"/>
                          <a:cs typeface="TeXGyrePagella"/>
                        </a:rPr>
                        <a:t> </a:t>
                      </a:r>
                      <a:r>
                        <a:rPr dirty="0" sz="1000">
                          <a:solidFill>
                            <a:srgbClr val="231F20"/>
                          </a:solidFill>
                          <a:latin typeface="TeXGyrePagella"/>
                          <a:cs typeface="TeXGyrePagella"/>
                        </a:rPr>
                        <a:t>Head,</a:t>
                      </a:r>
                      <a:r>
                        <a:rPr dirty="0" sz="1000" spc="-105">
                          <a:solidFill>
                            <a:srgbClr val="231F20"/>
                          </a:solidFill>
                          <a:latin typeface="TeXGyrePagella"/>
                          <a:cs typeface="TeXGyrePagella"/>
                        </a:rPr>
                        <a:t> </a:t>
                      </a:r>
                      <a:r>
                        <a:rPr dirty="0" sz="1000">
                          <a:solidFill>
                            <a:srgbClr val="231F20"/>
                          </a:solidFill>
                          <a:latin typeface="TeXGyrePagella"/>
                          <a:cs typeface="TeXGyrePagella"/>
                        </a:rPr>
                        <a:t>Division</a:t>
                      </a:r>
                      <a:r>
                        <a:rPr dirty="0" sz="1000" spc="-105">
                          <a:solidFill>
                            <a:srgbClr val="231F20"/>
                          </a:solidFill>
                          <a:latin typeface="TeXGyrePagella"/>
                          <a:cs typeface="TeXGyrePagella"/>
                        </a:rPr>
                        <a:t> </a:t>
                      </a:r>
                      <a:r>
                        <a:rPr dirty="0" sz="1000">
                          <a:solidFill>
                            <a:srgbClr val="231F20"/>
                          </a:solidFill>
                          <a:latin typeface="TeXGyrePagella"/>
                          <a:cs typeface="TeXGyrePagella"/>
                        </a:rPr>
                        <a:t>of</a:t>
                      </a:r>
                      <a:r>
                        <a:rPr dirty="0" sz="1000" spc="-114">
                          <a:solidFill>
                            <a:srgbClr val="231F20"/>
                          </a:solidFill>
                          <a:latin typeface="TeXGyrePagella"/>
                          <a:cs typeface="TeXGyrePagella"/>
                        </a:rPr>
                        <a:t> </a:t>
                      </a:r>
                      <a:r>
                        <a:rPr dirty="0" sz="1000">
                          <a:solidFill>
                            <a:srgbClr val="231F20"/>
                          </a:solidFill>
                          <a:latin typeface="TeXGyrePagella"/>
                          <a:cs typeface="TeXGyrePagella"/>
                        </a:rPr>
                        <a:t>Epidemiology</a:t>
                      </a:r>
                      <a:r>
                        <a:rPr dirty="0" sz="1000" spc="-95">
                          <a:solidFill>
                            <a:srgbClr val="231F20"/>
                          </a:solidFill>
                          <a:latin typeface="TeXGyrePagella"/>
                          <a:cs typeface="TeXGyrePagella"/>
                        </a:rPr>
                        <a:t> </a:t>
                      </a:r>
                      <a:r>
                        <a:rPr dirty="0" sz="1000">
                          <a:solidFill>
                            <a:srgbClr val="231F20"/>
                          </a:solidFill>
                          <a:latin typeface="TeXGyrePagella"/>
                          <a:cs typeface="TeXGyrePagella"/>
                        </a:rPr>
                        <a:t>and  Communicable</a:t>
                      </a:r>
                      <a:r>
                        <a:rPr dirty="0" sz="1000" spc="-95">
                          <a:solidFill>
                            <a:srgbClr val="231F20"/>
                          </a:solidFill>
                          <a:latin typeface="TeXGyrePagella"/>
                          <a:cs typeface="TeXGyrePagella"/>
                        </a:rPr>
                        <a:t> </a:t>
                      </a:r>
                      <a:r>
                        <a:rPr dirty="0" sz="1000">
                          <a:solidFill>
                            <a:srgbClr val="231F20"/>
                          </a:solidFill>
                          <a:latin typeface="TeXGyrePagella"/>
                          <a:cs typeface="TeXGyrePagella"/>
                        </a:rPr>
                        <a:t>Diseases</a:t>
                      </a:r>
                      <a:r>
                        <a:rPr dirty="0" sz="1000" spc="-105">
                          <a:solidFill>
                            <a:srgbClr val="231F20"/>
                          </a:solidFill>
                          <a:latin typeface="TeXGyrePagella"/>
                          <a:cs typeface="TeXGyrePagella"/>
                        </a:rPr>
                        <a:t> </a:t>
                      </a:r>
                      <a:r>
                        <a:rPr dirty="0" sz="1000">
                          <a:solidFill>
                            <a:srgbClr val="231F20"/>
                          </a:solidFill>
                          <a:latin typeface="TeXGyrePagella"/>
                          <a:cs typeface="TeXGyrePagella"/>
                        </a:rPr>
                        <a:t>(ECD),</a:t>
                      </a:r>
                      <a:r>
                        <a:rPr dirty="0" sz="1000" spc="-105">
                          <a:solidFill>
                            <a:srgbClr val="231F20"/>
                          </a:solidFill>
                          <a:latin typeface="TeXGyrePagella"/>
                          <a:cs typeface="TeXGyrePagella"/>
                        </a:rPr>
                        <a:t> </a:t>
                      </a:r>
                      <a:r>
                        <a:rPr dirty="0" sz="1000">
                          <a:solidFill>
                            <a:srgbClr val="231F20"/>
                          </a:solidFill>
                          <a:latin typeface="TeXGyrePagella"/>
                          <a:cs typeface="TeXGyrePagella"/>
                        </a:rPr>
                        <a:t>ICMR,</a:t>
                      </a:r>
                      <a:r>
                        <a:rPr dirty="0" sz="1000" spc="-110">
                          <a:solidFill>
                            <a:srgbClr val="231F20"/>
                          </a:solidFill>
                          <a:latin typeface="TeXGyrePagella"/>
                          <a:cs typeface="TeXGyrePagella"/>
                        </a:rPr>
                        <a:t> </a:t>
                      </a:r>
                      <a:r>
                        <a:rPr dirty="0" sz="1000">
                          <a:solidFill>
                            <a:srgbClr val="231F20"/>
                          </a:solidFill>
                          <a:latin typeface="TeXGyrePagella"/>
                          <a:cs typeface="TeXGyrePagella"/>
                        </a:rPr>
                        <a:t>New</a:t>
                      </a:r>
                      <a:r>
                        <a:rPr dirty="0" sz="1000" spc="-110">
                          <a:solidFill>
                            <a:srgbClr val="231F20"/>
                          </a:solidFill>
                          <a:latin typeface="TeXGyrePagella"/>
                          <a:cs typeface="TeXGyrePagella"/>
                        </a:rPr>
                        <a:t> </a:t>
                      </a:r>
                      <a:r>
                        <a:rPr dirty="0" sz="1000">
                          <a:solidFill>
                            <a:srgbClr val="231F20"/>
                          </a:solidFill>
                          <a:latin typeface="TeXGyrePagella"/>
                          <a:cs typeface="TeXGyrePagella"/>
                        </a:rPr>
                        <a:t>Delhi</a:t>
                      </a:r>
                      <a:endParaRPr sz="1000">
                        <a:latin typeface="TeXGyrePagella"/>
                        <a:cs typeface="TeXGyrePagella"/>
                      </a:endParaRPr>
                    </a:p>
                  </a:txBody>
                  <a:tcPr marL="0" marR="0" marB="0" marT="5397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a:lnSpc>
                          <a:spcPct val="100000"/>
                        </a:lnSpc>
                      </a:pPr>
                      <a:endParaRPr sz="1200">
                        <a:latin typeface="Times New Roman"/>
                        <a:cs typeface="Times New Roman"/>
                      </a:endParaRPr>
                    </a:p>
                    <a:p>
                      <a:pPr>
                        <a:lnSpc>
                          <a:spcPct val="100000"/>
                        </a:lnSpc>
                        <a:spcBef>
                          <a:spcPts val="10"/>
                        </a:spcBef>
                      </a:pPr>
                      <a:endParaRPr sz="1250">
                        <a:latin typeface="Times New Roman"/>
                        <a:cs typeface="Times New Roman"/>
                      </a:endParaRPr>
                    </a:p>
                    <a:p>
                      <a:pPr marL="33020">
                        <a:lnSpc>
                          <a:spcPct val="100000"/>
                        </a:lnSpc>
                      </a:pPr>
                      <a:r>
                        <a:rPr dirty="0" sz="1000" b="1">
                          <a:solidFill>
                            <a:srgbClr val="231F20"/>
                          </a:solidFill>
                          <a:latin typeface="TeXGyrePagella"/>
                          <a:cs typeface="TeXGyrePagella"/>
                        </a:rPr>
                        <a:t>Member</a:t>
                      </a:r>
                      <a:endParaRPr sz="1000">
                        <a:latin typeface="TeXGyrePagella"/>
                        <a:cs typeface="TeXGyrePagella"/>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r>
              <a:tr h="611619">
                <a:tc>
                  <a:txBody>
                    <a:bodyPr/>
                    <a:lstStyle/>
                    <a:p>
                      <a:pPr marL="85090">
                        <a:lnSpc>
                          <a:spcPct val="100000"/>
                        </a:lnSpc>
                        <a:spcBef>
                          <a:spcPts val="630"/>
                        </a:spcBef>
                      </a:pPr>
                      <a:r>
                        <a:rPr dirty="0" sz="1000" b="1">
                          <a:solidFill>
                            <a:srgbClr val="231F20"/>
                          </a:solidFill>
                          <a:latin typeface="TeXGyrePagella"/>
                          <a:cs typeface="TeXGyrePagella"/>
                        </a:rPr>
                        <a:t>3.</a:t>
                      </a:r>
                      <a:endParaRPr sz="1000">
                        <a:latin typeface="TeXGyrePagella"/>
                        <a:cs typeface="TeXGyrePagella"/>
                      </a:endParaRPr>
                    </a:p>
                  </a:txBody>
                  <a:tcPr marL="0" marR="0" marB="0" marT="8001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marL="167640" marR="397510" indent="-635">
                        <a:lnSpc>
                          <a:spcPct val="100000"/>
                        </a:lnSpc>
                        <a:spcBef>
                          <a:spcPts val="630"/>
                        </a:spcBef>
                      </a:pPr>
                      <a:r>
                        <a:rPr dirty="0" sz="1000" b="1">
                          <a:solidFill>
                            <a:srgbClr val="231F20"/>
                          </a:solidFill>
                          <a:latin typeface="TeXGyrePagella"/>
                          <a:cs typeface="TeXGyrePagella"/>
                        </a:rPr>
                        <a:t>Dr. N. C. Jain  </a:t>
                      </a:r>
                      <a:r>
                        <a:rPr dirty="0" sz="1000">
                          <a:solidFill>
                            <a:srgbClr val="231F20"/>
                          </a:solidFill>
                          <a:latin typeface="TeXGyrePagella"/>
                          <a:cs typeface="TeXGyrePagella"/>
                        </a:rPr>
                        <a:t>Scientist</a:t>
                      </a:r>
                      <a:r>
                        <a:rPr dirty="0" sz="1000" spc="-100">
                          <a:solidFill>
                            <a:srgbClr val="231F20"/>
                          </a:solidFill>
                          <a:latin typeface="TeXGyrePagella"/>
                          <a:cs typeface="TeXGyrePagella"/>
                        </a:rPr>
                        <a:t> </a:t>
                      </a:r>
                      <a:r>
                        <a:rPr dirty="0" sz="1000">
                          <a:solidFill>
                            <a:srgbClr val="231F20"/>
                          </a:solidFill>
                          <a:latin typeface="TeXGyrePagella"/>
                          <a:cs typeface="TeXGyrePagella"/>
                        </a:rPr>
                        <a:t>‘G’</a:t>
                      </a:r>
                      <a:r>
                        <a:rPr dirty="0" sz="1000" spc="-110">
                          <a:solidFill>
                            <a:srgbClr val="231F20"/>
                          </a:solidFill>
                          <a:latin typeface="TeXGyrePagella"/>
                          <a:cs typeface="TeXGyrePagella"/>
                        </a:rPr>
                        <a:t> </a:t>
                      </a:r>
                      <a:r>
                        <a:rPr dirty="0" sz="1000">
                          <a:solidFill>
                            <a:srgbClr val="231F20"/>
                          </a:solidFill>
                          <a:latin typeface="TeXGyrePagella"/>
                          <a:cs typeface="TeXGyrePagella"/>
                        </a:rPr>
                        <a:t>&amp;</a:t>
                      </a:r>
                      <a:r>
                        <a:rPr dirty="0" sz="1000" spc="-120">
                          <a:solidFill>
                            <a:srgbClr val="231F20"/>
                          </a:solidFill>
                          <a:latin typeface="TeXGyrePagella"/>
                          <a:cs typeface="TeXGyrePagella"/>
                        </a:rPr>
                        <a:t> </a:t>
                      </a:r>
                      <a:r>
                        <a:rPr dirty="0" sz="1000">
                          <a:solidFill>
                            <a:srgbClr val="231F20"/>
                          </a:solidFill>
                          <a:latin typeface="TeXGyrePagella"/>
                          <a:cs typeface="TeXGyrePagella"/>
                        </a:rPr>
                        <a:t>Head,</a:t>
                      </a:r>
                      <a:r>
                        <a:rPr dirty="0" sz="1000" spc="-105">
                          <a:solidFill>
                            <a:srgbClr val="231F20"/>
                          </a:solidFill>
                          <a:latin typeface="TeXGyrePagella"/>
                          <a:cs typeface="TeXGyrePagella"/>
                        </a:rPr>
                        <a:t> </a:t>
                      </a:r>
                      <a:r>
                        <a:rPr dirty="0" sz="1000">
                          <a:solidFill>
                            <a:srgbClr val="231F20"/>
                          </a:solidFill>
                          <a:latin typeface="TeXGyrePagella"/>
                          <a:cs typeface="TeXGyrePagella"/>
                        </a:rPr>
                        <a:t>Division</a:t>
                      </a:r>
                      <a:r>
                        <a:rPr dirty="0" sz="1000" spc="-105">
                          <a:solidFill>
                            <a:srgbClr val="231F20"/>
                          </a:solidFill>
                          <a:latin typeface="TeXGyrePagella"/>
                          <a:cs typeface="TeXGyrePagella"/>
                        </a:rPr>
                        <a:t> </a:t>
                      </a:r>
                      <a:r>
                        <a:rPr dirty="0" sz="1000">
                          <a:solidFill>
                            <a:srgbClr val="231F20"/>
                          </a:solidFill>
                          <a:latin typeface="TeXGyrePagella"/>
                          <a:cs typeface="TeXGyrePagella"/>
                        </a:rPr>
                        <a:t>of</a:t>
                      </a:r>
                      <a:r>
                        <a:rPr dirty="0" sz="1000" spc="-110">
                          <a:solidFill>
                            <a:srgbClr val="231F20"/>
                          </a:solidFill>
                          <a:latin typeface="TeXGyrePagella"/>
                          <a:cs typeface="TeXGyrePagella"/>
                        </a:rPr>
                        <a:t> </a:t>
                      </a:r>
                      <a:r>
                        <a:rPr dirty="0" sz="1000">
                          <a:solidFill>
                            <a:srgbClr val="231F20"/>
                          </a:solidFill>
                          <a:latin typeface="TeXGyrePagella"/>
                          <a:cs typeface="TeXGyrePagella"/>
                        </a:rPr>
                        <a:t>Human</a:t>
                      </a:r>
                      <a:r>
                        <a:rPr dirty="0" sz="1000" spc="-105">
                          <a:solidFill>
                            <a:srgbClr val="231F20"/>
                          </a:solidFill>
                          <a:latin typeface="TeXGyrePagella"/>
                          <a:cs typeface="TeXGyrePagella"/>
                        </a:rPr>
                        <a:t> </a:t>
                      </a:r>
                      <a:r>
                        <a:rPr dirty="0" sz="1000">
                          <a:solidFill>
                            <a:srgbClr val="231F20"/>
                          </a:solidFill>
                          <a:latin typeface="TeXGyrePagella"/>
                          <a:cs typeface="TeXGyrePagella"/>
                        </a:rPr>
                        <a:t>Resource</a:t>
                      </a:r>
                      <a:r>
                        <a:rPr dirty="0" sz="1000" spc="-105">
                          <a:solidFill>
                            <a:srgbClr val="231F20"/>
                          </a:solidFill>
                          <a:latin typeface="TeXGyrePagella"/>
                          <a:cs typeface="TeXGyrePagella"/>
                        </a:rPr>
                        <a:t> </a:t>
                      </a:r>
                      <a:r>
                        <a:rPr dirty="0" sz="1000">
                          <a:solidFill>
                            <a:srgbClr val="231F20"/>
                          </a:solidFill>
                          <a:latin typeface="TeXGyrePagella"/>
                          <a:cs typeface="TeXGyrePagella"/>
                        </a:rPr>
                        <a:t>Planning  and</a:t>
                      </a:r>
                      <a:r>
                        <a:rPr dirty="0" sz="1000" spc="-105">
                          <a:solidFill>
                            <a:srgbClr val="231F20"/>
                          </a:solidFill>
                          <a:latin typeface="TeXGyrePagella"/>
                          <a:cs typeface="TeXGyrePagella"/>
                        </a:rPr>
                        <a:t> </a:t>
                      </a:r>
                      <a:r>
                        <a:rPr dirty="0" sz="1000">
                          <a:solidFill>
                            <a:srgbClr val="231F20"/>
                          </a:solidFill>
                          <a:latin typeface="TeXGyrePagella"/>
                          <a:cs typeface="TeXGyrePagella"/>
                        </a:rPr>
                        <a:t>Development</a:t>
                      </a:r>
                      <a:r>
                        <a:rPr dirty="0" sz="1000" spc="-80">
                          <a:solidFill>
                            <a:srgbClr val="231F20"/>
                          </a:solidFill>
                          <a:latin typeface="TeXGyrePagella"/>
                          <a:cs typeface="TeXGyrePagella"/>
                        </a:rPr>
                        <a:t> </a:t>
                      </a:r>
                      <a:r>
                        <a:rPr dirty="0" sz="1000">
                          <a:solidFill>
                            <a:srgbClr val="231F20"/>
                          </a:solidFill>
                          <a:latin typeface="TeXGyrePagella"/>
                          <a:cs typeface="TeXGyrePagella"/>
                        </a:rPr>
                        <a:t>(HRD),</a:t>
                      </a:r>
                      <a:r>
                        <a:rPr dirty="0" sz="1000" spc="-95">
                          <a:solidFill>
                            <a:srgbClr val="231F20"/>
                          </a:solidFill>
                          <a:latin typeface="TeXGyrePagella"/>
                          <a:cs typeface="TeXGyrePagella"/>
                        </a:rPr>
                        <a:t> </a:t>
                      </a:r>
                      <a:r>
                        <a:rPr dirty="0" sz="1000">
                          <a:solidFill>
                            <a:srgbClr val="231F20"/>
                          </a:solidFill>
                          <a:latin typeface="TeXGyrePagella"/>
                          <a:cs typeface="TeXGyrePagella"/>
                        </a:rPr>
                        <a:t>ICMR,</a:t>
                      </a:r>
                      <a:r>
                        <a:rPr dirty="0" sz="1000" spc="-95">
                          <a:solidFill>
                            <a:srgbClr val="231F20"/>
                          </a:solidFill>
                          <a:latin typeface="TeXGyrePagella"/>
                          <a:cs typeface="TeXGyrePagella"/>
                        </a:rPr>
                        <a:t> </a:t>
                      </a:r>
                      <a:r>
                        <a:rPr dirty="0" sz="1000">
                          <a:solidFill>
                            <a:srgbClr val="231F20"/>
                          </a:solidFill>
                          <a:latin typeface="TeXGyrePagella"/>
                          <a:cs typeface="TeXGyrePagella"/>
                        </a:rPr>
                        <a:t>New</a:t>
                      </a:r>
                      <a:r>
                        <a:rPr dirty="0" sz="1000" spc="-105">
                          <a:solidFill>
                            <a:srgbClr val="231F20"/>
                          </a:solidFill>
                          <a:latin typeface="TeXGyrePagella"/>
                          <a:cs typeface="TeXGyrePagella"/>
                        </a:rPr>
                        <a:t> </a:t>
                      </a:r>
                      <a:r>
                        <a:rPr dirty="0" sz="1000">
                          <a:solidFill>
                            <a:srgbClr val="231F20"/>
                          </a:solidFill>
                          <a:latin typeface="TeXGyrePagella"/>
                          <a:cs typeface="TeXGyrePagella"/>
                        </a:rPr>
                        <a:t>Delhi</a:t>
                      </a:r>
                      <a:endParaRPr sz="1000">
                        <a:latin typeface="TeXGyrePagella"/>
                        <a:cs typeface="TeXGyrePagella"/>
                      </a:endParaRPr>
                    </a:p>
                  </a:txBody>
                  <a:tcPr marL="0" marR="0" marB="0" marT="8001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a:lnSpc>
                          <a:spcPct val="100000"/>
                        </a:lnSpc>
                      </a:pPr>
                      <a:endParaRPr sz="1200">
                        <a:latin typeface="Times New Roman"/>
                        <a:cs typeface="Times New Roman"/>
                      </a:endParaRPr>
                    </a:p>
                    <a:p>
                      <a:pPr>
                        <a:lnSpc>
                          <a:spcPct val="100000"/>
                        </a:lnSpc>
                        <a:spcBef>
                          <a:spcPts val="45"/>
                        </a:spcBef>
                      </a:pPr>
                      <a:endParaRPr sz="1400">
                        <a:latin typeface="Times New Roman"/>
                        <a:cs typeface="Times New Roman"/>
                      </a:endParaRPr>
                    </a:p>
                    <a:p>
                      <a:pPr marL="33020">
                        <a:lnSpc>
                          <a:spcPct val="100000"/>
                        </a:lnSpc>
                      </a:pPr>
                      <a:r>
                        <a:rPr dirty="0" sz="1000" b="1">
                          <a:solidFill>
                            <a:srgbClr val="231F20"/>
                          </a:solidFill>
                          <a:latin typeface="TeXGyrePagella"/>
                          <a:cs typeface="TeXGyrePagella"/>
                        </a:rPr>
                        <a:t>Member</a:t>
                      </a:r>
                      <a:endParaRPr sz="1000">
                        <a:latin typeface="TeXGyrePagella"/>
                        <a:cs typeface="TeXGyrePagella"/>
                      </a:endParaRPr>
                    </a:p>
                  </a:txBody>
                  <a:tcPr marL="0" marR="0" marB="0" marT="0">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r>
              <a:tr h="510400">
                <a:tc>
                  <a:txBody>
                    <a:bodyPr/>
                    <a:lstStyle/>
                    <a:p>
                      <a:pPr marL="85725">
                        <a:lnSpc>
                          <a:spcPct val="100000"/>
                        </a:lnSpc>
                        <a:spcBef>
                          <a:spcPts val="615"/>
                        </a:spcBef>
                      </a:pPr>
                      <a:r>
                        <a:rPr dirty="0" sz="1000" b="1">
                          <a:solidFill>
                            <a:srgbClr val="231F20"/>
                          </a:solidFill>
                          <a:latin typeface="TeXGyrePagella"/>
                          <a:cs typeface="TeXGyrePagella"/>
                        </a:rPr>
                        <a:t>4.</a:t>
                      </a:r>
                      <a:endParaRPr sz="1000">
                        <a:latin typeface="TeXGyrePagella"/>
                        <a:cs typeface="TeXGyrePagella"/>
                      </a:endParaRPr>
                    </a:p>
                  </a:txBody>
                  <a:tcPr marL="0" marR="0" marB="0" marT="7810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marL="167640">
                        <a:lnSpc>
                          <a:spcPts val="1195"/>
                        </a:lnSpc>
                        <a:spcBef>
                          <a:spcPts val="615"/>
                        </a:spcBef>
                      </a:pPr>
                      <a:r>
                        <a:rPr dirty="0" sz="1000" b="1">
                          <a:solidFill>
                            <a:srgbClr val="231F20"/>
                          </a:solidFill>
                          <a:latin typeface="TeXGyrePagella"/>
                          <a:cs typeface="TeXGyrePagella"/>
                        </a:rPr>
                        <a:t>Dr. Roli</a:t>
                      </a:r>
                      <a:r>
                        <a:rPr dirty="0" sz="1000" spc="-200" b="1">
                          <a:solidFill>
                            <a:srgbClr val="231F20"/>
                          </a:solidFill>
                          <a:latin typeface="TeXGyrePagella"/>
                          <a:cs typeface="TeXGyrePagella"/>
                        </a:rPr>
                        <a:t> </a:t>
                      </a:r>
                      <a:r>
                        <a:rPr dirty="0" sz="1000" b="1">
                          <a:solidFill>
                            <a:srgbClr val="231F20"/>
                          </a:solidFill>
                          <a:latin typeface="TeXGyrePagella"/>
                          <a:cs typeface="TeXGyrePagella"/>
                        </a:rPr>
                        <a:t>Mathur</a:t>
                      </a:r>
                      <a:endParaRPr sz="1000">
                        <a:latin typeface="TeXGyrePagella"/>
                        <a:cs typeface="TeXGyrePagella"/>
                      </a:endParaRPr>
                    </a:p>
                    <a:p>
                      <a:pPr marL="167640">
                        <a:lnSpc>
                          <a:spcPts val="1195"/>
                        </a:lnSpc>
                      </a:pPr>
                      <a:r>
                        <a:rPr dirty="0" sz="1000">
                          <a:solidFill>
                            <a:srgbClr val="231F20"/>
                          </a:solidFill>
                          <a:latin typeface="TeXGyrePagella"/>
                          <a:cs typeface="TeXGyrePagella"/>
                        </a:rPr>
                        <a:t>Scientist</a:t>
                      </a:r>
                      <a:r>
                        <a:rPr dirty="0" sz="1000" spc="-90">
                          <a:solidFill>
                            <a:srgbClr val="231F20"/>
                          </a:solidFill>
                          <a:latin typeface="TeXGyrePagella"/>
                          <a:cs typeface="TeXGyrePagella"/>
                        </a:rPr>
                        <a:t> </a:t>
                      </a:r>
                      <a:r>
                        <a:rPr dirty="0" sz="1000">
                          <a:solidFill>
                            <a:srgbClr val="231F20"/>
                          </a:solidFill>
                          <a:latin typeface="TeXGyrePagella"/>
                          <a:cs typeface="TeXGyrePagella"/>
                        </a:rPr>
                        <a:t>‘F’</a:t>
                      </a:r>
                      <a:r>
                        <a:rPr dirty="0" sz="1000" spc="-105">
                          <a:solidFill>
                            <a:srgbClr val="231F20"/>
                          </a:solidFill>
                          <a:latin typeface="TeXGyrePagella"/>
                          <a:cs typeface="TeXGyrePagella"/>
                        </a:rPr>
                        <a:t> </a:t>
                      </a:r>
                      <a:r>
                        <a:rPr dirty="0" sz="1000">
                          <a:solidFill>
                            <a:srgbClr val="231F20"/>
                          </a:solidFill>
                          <a:latin typeface="TeXGyrePagella"/>
                          <a:cs typeface="TeXGyrePagella"/>
                        </a:rPr>
                        <a:t>&amp;</a:t>
                      </a:r>
                      <a:r>
                        <a:rPr dirty="0" sz="1000" spc="-110">
                          <a:solidFill>
                            <a:srgbClr val="231F20"/>
                          </a:solidFill>
                          <a:latin typeface="TeXGyrePagella"/>
                          <a:cs typeface="TeXGyrePagella"/>
                        </a:rPr>
                        <a:t> </a:t>
                      </a:r>
                      <a:r>
                        <a:rPr dirty="0" sz="1000">
                          <a:solidFill>
                            <a:srgbClr val="231F20"/>
                          </a:solidFill>
                          <a:latin typeface="TeXGyrePagella"/>
                          <a:cs typeface="TeXGyrePagella"/>
                        </a:rPr>
                        <a:t>Head,</a:t>
                      </a:r>
                      <a:r>
                        <a:rPr dirty="0" sz="1000" spc="-100">
                          <a:solidFill>
                            <a:srgbClr val="231F20"/>
                          </a:solidFill>
                          <a:latin typeface="TeXGyrePagella"/>
                          <a:cs typeface="TeXGyrePagella"/>
                        </a:rPr>
                        <a:t> </a:t>
                      </a:r>
                      <a:r>
                        <a:rPr dirty="0" sz="1000">
                          <a:solidFill>
                            <a:srgbClr val="231F20"/>
                          </a:solidFill>
                          <a:latin typeface="TeXGyrePagella"/>
                          <a:cs typeface="TeXGyrePagella"/>
                        </a:rPr>
                        <a:t>ICMR</a:t>
                      </a:r>
                      <a:r>
                        <a:rPr dirty="0" sz="1000" spc="-100">
                          <a:solidFill>
                            <a:srgbClr val="231F20"/>
                          </a:solidFill>
                          <a:latin typeface="TeXGyrePagella"/>
                          <a:cs typeface="TeXGyrePagella"/>
                        </a:rPr>
                        <a:t> </a:t>
                      </a:r>
                      <a:r>
                        <a:rPr dirty="0" sz="1000">
                          <a:solidFill>
                            <a:srgbClr val="231F20"/>
                          </a:solidFill>
                          <a:latin typeface="TeXGyrePagella"/>
                          <a:cs typeface="TeXGyrePagella"/>
                        </a:rPr>
                        <a:t>Bioethics</a:t>
                      </a:r>
                      <a:r>
                        <a:rPr dirty="0" sz="1000" spc="-90">
                          <a:solidFill>
                            <a:srgbClr val="231F20"/>
                          </a:solidFill>
                          <a:latin typeface="TeXGyrePagella"/>
                          <a:cs typeface="TeXGyrePagella"/>
                        </a:rPr>
                        <a:t> </a:t>
                      </a:r>
                      <a:r>
                        <a:rPr dirty="0" sz="1000">
                          <a:solidFill>
                            <a:srgbClr val="231F20"/>
                          </a:solidFill>
                          <a:latin typeface="TeXGyrePagella"/>
                          <a:cs typeface="TeXGyrePagella"/>
                        </a:rPr>
                        <a:t>Unit,</a:t>
                      </a:r>
                      <a:r>
                        <a:rPr dirty="0" sz="1000" spc="-95">
                          <a:solidFill>
                            <a:srgbClr val="231F20"/>
                          </a:solidFill>
                          <a:latin typeface="TeXGyrePagella"/>
                          <a:cs typeface="TeXGyrePagella"/>
                        </a:rPr>
                        <a:t> </a:t>
                      </a:r>
                      <a:r>
                        <a:rPr dirty="0" sz="1000">
                          <a:solidFill>
                            <a:srgbClr val="231F20"/>
                          </a:solidFill>
                          <a:latin typeface="TeXGyrePagella"/>
                          <a:cs typeface="TeXGyrePagella"/>
                        </a:rPr>
                        <a:t>NCDIR,</a:t>
                      </a:r>
                      <a:r>
                        <a:rPr dirty="0" sz="1000" spc="-100">
                          <a:solidFill>
                            <a:srgbClr val="231F20"/>
                          </a:solidFill>
                          <a:latin typeface="TeXGyrePagella"/>
                          <a:cs typeface="TeXGyrePagella"/>
                        </a:rPr>
                        <a:t> </a:t>
                      </a:r>
                      <a:r>
                        <a:rPr dirty="0" sz="1000">
                          <a:solidFill>
                            <a:srgbClr val="231F20"/>
                          </a:solidFill>
                          <a:latin typeface="TeXGyrePagella"/>
                          <a:cs typeface="TeXGyrePagella"/>
                        </a:rPr>
                        <a:t>Bengaluru</a:t>
                      </a:r>
                      <a:endParaRPr sz="1000">
                        <a:latin typeface="TeXGyrePagella"/>
                        <a:cs typeface="TeXGyrePagella"/>
                      </a:endParaRPr>
                    </a:p>
                  </a:txBody>
                  <a:tcPr marL="0" marR="0" marB="0" marT="7810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c>
                  <a:txBody>
                    <a:bodyPr/>
                    <a:lstStyle/>
                    <a:p>
                      <a:pPr>
                        <a:lnSpc>
                          <a:spcPct val="100000"/>
                        </a:lnSpc>
                        <a:spcBef>
                          <a:spcPts val="25"/>
                        </a:spcBef>
                      </a:pPr>
                      <a:endParaRPr sz="1550">
                        <a:latin typeface="Times New Roman"/>
                        <a:cs typeface="Times New Roman"/>
                      </a:endParaRPr>
                    </a:p>
                    <a:p>
                      <a:pPr marL="33020">
                        <a:lnSpc>
                          <a:spcPct val="100000"/>
                        </a:lnSpc>
                      </a:pPr>
                      <a:r>
                        <a:rPr dirty="0" sz="1000" b="1">
                          <a:solidFill>
                            <a:srgbClr val="231F20"/>
                          </a:solidFill>
                          <a:latin typeface="TeXGyrePagella"/>
                          <a:cs typeface="TeXGyrePagella"/>
                        </a:rPr>
                        <a:t>Member</a:t>
                      </a:r>
                      <a:r>
                        <a:rPr dirty="0" sz="1000" spc="135" b="1">
                          <a:solidFill>
                            <a:srgbClr val="231F20"/>
                          </a:solidFill>
                          <a:latin typeface="TeXGyrePagella"/>
                          <a:cs typeface="TeXGyrePagella"/>
                        </a:rPr>
                        <a:t> </a:t>
                      </a:r>
                      <a:r>
                        <a:rPr dirty="0" sz="1000" b="1">
                          <a:solidFill>
                            <a:srgbClr val="231F20"/>
                          </a:solidFill>
                          <a:latin typeface="TeXGyrePagella"/>
                          <a:cs typeface="TeXGyrePagella"/>
                        </a:rPr>
                        <a:t>Secretary</a:t>
                      </a:r>
                      <a:endParaRPr sz="1000">
                        <a:latin typeface="TeXGyrePagella"/>
                        <a:cs typeface="TeXGyrePagella"/>
                      </a:endParaRPr>
                    </a:p>
                  </a:txBody>
                  <a:tcPr marL="0" marR="0" marB="0" marT="3175">
                    <a:lnL w="6350">
                      <a:solidFill>
                        <a:srgbClr val="231F20"/>
                      </a:solidFill>
                      <a:prstDash val="solid"/>
                    </a:lnL>
                    <a:lnR w="6350">
                      <a:solidFill>
                        <a:srgbClr val="231F20"/>
                      </a:solidFill>
                      <a:prstDash val="solid"/>
                    </a:lnR>
                    <a:lnT w="6350">
                      <a:solidFill>
                        <a:srgbClr val="231F20"/>
                      </a:solidFill>
                      <a:prstDash val="solid"/>
                    </a:lnT>
                    <a:lnB w="6350">
                      <a:solidFill>
                        <a:srgbClr val="231F20"/>
                      </a:solidFill>
                      <a:prstDash val="solid"/>
                    </a:lnB>
                    <a:solidFill>
                      <a:srgbClr val="E1F0DA"/>
                    </a:solidFill>
                  </a:tcPr>
                </a:tc>
              </a:tr>
            </a:tbl>
          </a:graphicData>
        </a:graphic>
      </p:graphicFrame>
      <p:sp>
        <p:nvSpPr>
          <p:cNvPr id="8" name="object 8"/>
          <p:cNvSpPr txBox="1"/>
          <p:nvPr/>
        </p:nvSpPr>
        <p:spPr>
          <a:xfrm>
            <a:off x="565980" y="4378779"/>
            <a:ext cx="5457190" cy="394335"/>
          </a:xfrm>
          <a:prstGeom prst="rect">
            <a:avLst/>
          </a:prstGeom>
        </p:spPr>
        <p:txBody>
          <a:bodyPr wrap="square" lIns="0" tIns="12700" rIns="0" bIns="0" rtlCol="0" vert="horz">
            <a:spAutoFit/>
          </a:bodyPr>
          <a:lstStyle/>
          <a:p>
            <a:pPr marL="12700" marR="5080">
              <a:lnSpc>
                <a:spcPct val="121000"/>
              </a:lnSpc>
              <a:spcBef>
                <a:spcPts val="100"/>
              </a:spcBef>
            </a:pPr>
            <a:r>
              <a:rPr dirty="0" sz="1000">
                <a:solidFill>
                  <a:srgbClr val="231F20"/>
                </a:solidFill>
                <a:latin typeface="TeXGyrePagella"/>
                <a:cs typeface="TeXGyrePagella"/>
              </a:rPr>
              <a:t>The policy was prepared by the above committee and revised based on inputs received from  Divisions</a:t>
            </a:r>
            <a:r>
              <a:rPr dirty="0" sz="1000" spc="135">
                <a:solidFill>
                  <a:srgbClr val="231F20"/>
                </a:solidFill>
                <a:latin typeface="TeXGyrePagella"/>
                <a:cs typeface="TeXGyrePagella"/>
              </a:rPr>
              <a:t> </a:t>
            </a:r>
            <a:r>
              <a:rPr dirty="0" sz="1000">
                <a:solidFill>
                  <a:srgbClr val="231F20"/>
                </a:solidFill>
                <a:latin typeface="TeXGyrePagella"/>
                <a:cs typeface="TeXGyrePagella"/>
              </a:rPr>
              <a:t>of</a:t>
            </a:r>
            <a:r>
              <a:rPr dirty="0" sz="1000" spc="125">
                <a:solidFill>
                  <a:srgbClr val="231F20"/>
                </a:solidFill>
                <a:latin typeface="TeXGyrePagella"/>
                <a:cs typeface="TeXGyrePagella"/>
              </a:rPr>
              <a:t> </a:t>
            </a:r>
            <a:r>
              <a:rPr dirty="0" sz="1000">
                <a:solidFill>
                  <a:srgbClr val="231F20"/>
                </a:solidFill>
                <a:latin typeface="TeXGyrePagella"/>
                <a:cs typeface="TeXGyrePagella"/>
              </a:rPr>
              <a:t>ICMR</a:t>
            </a:r>
            <a:r>
              <a:rPr dirty="0" sz="1000" spc="125">
                <a:solidFill>
                  <a:srgbClr val="231F20"/>
                </a:solidFill>
                <a:latin typeface="TeXGyrePagella"/>
                <a:cs typeface="TeXGyrePagella"/>
              </a:rPr>
              <a:t> </a:t>
            </a:r>
            <a:r>
              <a:rPr dirty="0" sz="1000">
                <a:solidFill>
                  <a:srgbClr val="231F20"/>
                </a:solidFill>
                <a:latin typeface="TeXGyrePagella"/>
                <a:cs typeface="TeXGyrePagella"/>
              </a:rPr>
              <a:t>Headquarters</a:t>
            </a:r>
            <a:r>
              <a:rPr dirty="0" sz="1000" spc="145">
                <a:solidFill>
                  <a:srgbClr val="231F20"/>
                </a:solidFill>
                <a:latin typeface="TeXGyrePagella"/>
                <a:cs typeface="TeXGyrePagella"/>
              </a:rPr>
              <a:t> </a:t>
            </a:r>
            <a:r>
              <a:rPr dirty="0" sz="1000">
                <a:solidFill>
                  <a:srgbClr val="231F20"/>
                </a:solidFill>
                <a:latin typeface="TeXGyrePagella"/>
                <a:cs typeface="TeXGyrePagella"/>
              </a:rPr>
              <a:t>and</a:t>
            </a:r>
            <a:r>
              <a:rPr dirty="0" sz="1000" spc="130">
                <a:solidFill>
                  <a:srgbClr val="231F20"/>
                </a:solidFill>
                <a:latin typeface="TeXGyrePagella"/>
                <a:cs typeface="TeXGyrePagella"/>
              </a:rPr>
              <a:t> </a:t>
            </a:r>
            <a:r>
              <a:rPr dirty="0" sz="1000">
                <a:solidFill>
                  <a:srgbClr val="231F20"/>
                </a:solidFill>
                <a:latin typeface="TeXGyrePagella"/>
                <a:cs typeface="TeXGyrePagella"/>
              </a:rPr>
              <a:t>ICMR</a:t>
            </a:r>
            <a:r>
              <a:rPr dirty="0" sz="1000" spc="125">
                <a:solidFill>
                  <a:srgbClr val="231F20"/>
                </a:solidFill>
                <a:latin typeface="TeXGyrePagella"/>
                <a:cs typeface="TeXGyrePagella"/>
              </a:rPr>
              <a:t> </a:t>
            </a:r>
            <a:r>
              <a:rPr dirty="0" sz="1000">
                <a:solidFill>
                  <a:srgbClr val="231F20"/>
                </a:solidFill>
                <a:latin typeface="TeXGyrePagella"/>
                <a:cs typeface="TeXGyrePagella"/>
              </a:rPr>
              <a:t>Institutes.</a:t>
            </a:r>
            <a:endParaRPr sz="1000">
              <a:latin typeface="TeXGyrePagella"/>
              <a:cs typeface="TeXGyrePagell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 y="0"/>
            <a:ext cx="6629400" cy="8712835"/>
            <a:chOff x="3" y="0"/>
            <a:chExt cx="6629400" cy="8712835"/>
          </a:xfrm>
        </p:grpSpPr>
        <p:sp>
          <p:nvSpPr>
            <p:cNvPr id="3" name="object 3"/>
            <p:cNvSpPr/>
            <p:nvPr/>
          </p:nvSpPr>
          <p:spPr>
            <a:xfrm>
              <a:off x="3" y="199948"/>
              <a:ext cx="6629387" cy="8512454"/>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 y="0"/>
              <a:ext cx="6629387" cy="8518715"/>
            </a:xfrm>
            <a:prstGeom prst="rect">
              <a:avLst/>
            </a:prstGeom>
            <a:blipFill>
              <a:blip r:embed="rId3" cstate="print"/>
              <a:stretch>
                <a:fillRect/>
              </a:stretch>
            </a:blipFill>
          </p:spPr>
          <p:txBody>
            <a:bodyPr wrap="square" lIns="0" tIns="0" rIns="0" bIns="0" rtlCol="0"/>
            <a:lstStyle/>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p:spPr>
        <p:txBody>
          <a:bodyPr wrap="square" lIns="0" tIns="12700" rIns="0" bIns="0" rtlCol="0" vert="horz">
            <a:spAutoFit/>
          </a:bodyPr>
          <a:lstStyle/>
          <a:p>
            <a:pPr marL="605155" marR="5080" indent="-593090">
              <a:lnSpc>
                <a:spcPct val="100000"/>
              </a:lnSpc>
              <a:spcBef>
                <a:spcPts val="100"/>
              </a:spcBef>
            </a:pPr>
            <a:r>
              <a:rPr dirty="0" spc="-195"/>
              <a:t>ICMR </a:t>
            </a:r>
            <a:r>
              <a:rPr dirty="0" spc="-260"/>
              <a:t>POLICY </a:t>
            </a:r>
            <a:r>
              <a:rPr dirty="0" spc="-350"/>
              <a:t>ON </a:t>
            </a:r>
            <a:r>
              <a:rPr dirty="0" spc="-254"/>
              <a:t>RESEARCH </a:t>
            </a:r>
            <a:r>
              <a:rPr dirty="0" spc="-265"/>
              <a:t>INTEGRITY  </a:t>
            </a:r>
            <a:r>
              <a:rPr dirty="0" spc="-300"/>
              <a:t>AND </a:t>
            </a:r>
            <a:r>
              <a:rPr dirty="0" spc="-280"/>
              <a:t>PUBLICATION</a:t>
            </a:r>
            <a:r>
              <a:rPr dirty="0" spc="-360"/>
              <a:t> </a:t>
            </a:r>
            <a:r>
              <a:rPr dirty="0" spc="-240"/>
              <a:t>ETHICS</a:t>
            </a:r>
          </a:p>
        </p:txBody>
      </p:sp>
      <p:sp>
        <p:nvSpPr>
          <p:cNvPr id="8" name="object 8"/>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1</a:t>
            </a:r>
            <a:endParaRPr sz="900">
              <a:latin typeface="TeXGyrePagella"/>
              <a:cs typeface="TeXGyrePagella"/>
            </a:endParaRPr>
          </a:p>
        </p:txBody>
      </p:sp>
      <p:sp>
        <p:nvSpPr>
          <p:cNvPr id="9" name="object 9"/>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3" name="object 3"/>
          <p:cNvSpPr txBox="1"/>
          <p:nvPr/>
        </p:nvSpPr>
        <p:spPr>
          <a:xfrm>
            <a:off x="934982" y="1711160"/>
            <a:ext cx="5128260" cy="2366645"/>
          </a:xfrm>
          <a:prstGeom prst="rect">
            <a:avLst/>
          </a:prstGeom>
        </p:spPr>
        <p:txBody>
          <a:bodyPr wrap="square" lIns="0" tIns="12700" rIns="0" bIns="0" rtlCol="0" vert="horz">
            <a:spAutoFit/>
          </a:bodyPr>
          <a:lstStyle/>
          <a:p>
            <a:pPr algn="just" marL="12700" marR="5080" indent="3810">
              <a:lnSpc>
                <a:spcPct val="139600"/>
              </a:lnSpc>
              <a:spcBef>
                <a:spcPts val="100"/>
              </a:spcBef>
            </a:pPr>
            <a:r>
              <a:rPr dirty="0" sz="1000" b="1" i="1">
                <a:solidFill>
                  <a:srgbClr val="231F20"/>
                </a:solidFill>
                <a:latin typeface="TeXGyrePagella"/>
                <a:cs typeface="TeXGyrePagella"/>
              </a:rPr>
              <a:t>The quality and credibility of research is dependent on the integrity of the researchers</a:t>
            </a:r>
            <a:r>
              <a:rPr dirty="0" sz="1000" spc="-100" b="1" i="1">
                <a:solidFill>
                  <a:srgbClr val="231F20"/>
                </a:solidFill>
                <a:latin typeface="TeXGyrePagella"/>
                <a:cs typeface="TeXGyrePagella"/>
              </a:rPr>
              <a:t> </a:t>
            </a:r>
            <a:r>
              <a:rPr dirty="0" sz="1000" b="1" i="1">
                <a:solidFill>
                  <a:srgbClr val="231F20"/>
                </a:solidFill>
                <a:latin typeface="TeXGyrePagella"/>
                <a:cs typeface="TeXGyrePagella"/>
              </a:rPr>
              <a:t>who  </a:t>
            </a:r>
            <a:r>
              <a:rPr dirty="0" sz="1000" b="1" i="1">
                <a:solidFill>
                  <a:srgbClr val="231F20"/>
                </a:solidFill>
                <a:latin typeface="TeXGyrePagella"/>
                <a:cs typeface="TeXGyrePagella"/>
              </a:rPr>
              <a:t>have a signiﬁcant social responsibility to abide by the standards prescribed for their  professions</a:t>
            </a:r>
            <a:r>
              <a:rPr dirty="0" sz="1000" spc="-60" b="1" i="1">
                <a:solidFill>
                  <a:srgbClr val="231F20"/>
                </a:solidFill>
                <a:latin typeface="TeXGyrePagella"/>
                <a:cs typeface="TeXGyrePagella"/>
              </a:rPr>
              <a:t> </a:t>
            </a:r>
            <a:r>
              <a:rPr dirty="0" sz="1000" b="1" i="1">
                <a:solidFill>
                  <a:srgbClr val="231F20"/>
                </a:solidFill>
                <a:latin typeface="TeXGyrePagella"/>
                <a:cs typeface="TeXGyrePagella"/>
              </a:rPr>
              <a:t>and</a:t>
            </a:r>
            <a:r>
              <a:rPr dirty="0" sz="1000" spc="-70" b="1" i="1">
                <a:solidFill>
                  <a:srgbClr val="231F20"/>
                </a:solidFill>
                <a:latin typeface="TeXGyrePagella"/>
                <a:cs typeface="TeXGyrePagella"/>
              </a:rPr>
              <a:t> </a:t>
            </a:r>
            <a:r>
              <a:rPr dirty="0" sz="1000" b="1" i="1">
                <a:solidFill>
                  <a:srgbClr val="231F20"/>
                </a:solidFill>
                <a:latin typeface="TeXGyrePagella"/>
                <a:cs typeface="TeXGyrePagella"/>
              </a:rPr>
              <a:t>by</a:t>
            </a:r>
            <a:r>
              <a:rPr dirty="0" sz="1000" spc="-75" b="1" i="1">
                <a:solidFill>
                  <a:srgbClr val="231F20"/>
                </a:solidFill>
                <a:latin typeface="TeXGyrePagella"/>
                <a:cs typeface="TeXGyrePagella"/>
              </a:rPr>
              <a:t> </a:t>
            </a:r>
            <a:r>
              <a:rPr dirty="0" sz="1000" b="1" i="1">
                <a:solidFill>
                  <a:srgbClr val="231F20"/>
                </a:solidFill>
                <a:latin typeface="TeXGyrePagella"/>
                <a:cs typeface="TeXGyrePagella"/>
              </a:rPr>
              <a:t>their</a:t>
            </a:r>
            <a:r>
              <a:rPr dirty="0" sz="1000" spc="-65" b="1" i="1">
                <a:solidFill>
                  <a:srgbClr val="231F20"/>
                </a:solidFill>
                <a:latin typeface="TeXGyrePagella"/>
                <a:cs typeface="TeXGyrePagella"/>
              </a:rPr>
              <a:t> </a:t>
            </a:r>
            <a:r>
              <a:rPr dirty="0" sz="1000" b="1" i="1">
                <a:solidFill>
                  <a:srgbClr val="231F20"/>
                </a:solidFill>
                <a:latin typeface="TeXGyrePagella"/>
                <a:cs typeface="TeXGyrePagella"/>
              </a:rPr>
              <a:t>institutions</a:t>
            </a:r>
            <a:r>
              <a:rPr dirty="0" sz="1000" spc="-55" b="1" i="1">
                <a:solidFill>
                  <a:srgbClr val="231F20"/>
                </a:solidFill>
                <a:latin typeface="TeXGyrePagella"/>
                <a:cs typeface="TeXGyrePagella"/>
              </a:rPr>
              <a:t> </a:t>
            </a:r>
            <a:r>
              <a:rPr dirty="0" sz="1000" b="1" i="1">
                <a:solidFill>
                  <a:srgbClr val="231F20"/>
                </a:solidFill>
                <a:latin typeface="TeXGyrePagella"/>
                <a:cs typeface="TeXGyrePagella"/>
              </a:rPr>
              <a:t>and</a:t>
            </a:r>
            <a:r>
              <a:rPr dirty="0" sz="1000" spc="-70" b="1" i="1">
                <a:solidFill>
                  <a:srgbClr val="231F20"/>
                </a:solidFill>
                <a:latin typeface="TeXGyrePagella"/>
                <a:cs typeface="TeXGyrePagella"/>
              </a:rPr>
              <a:t> </a:t>
            </a:r>
            <a:r>
              <a:rPr dirty="0" sz="1000" b="1" i="1">
                <a:solidFill>
                  <a:srgbClr val="231F20"/>
                </a:solidFill>
                <a:latin typeface="TeXGyrePagella"/>
                <a:cs typeface="TeXGyrePagella"/>
              </a:rPr>
              <a:t>also</a:t>
            </a:r>
            <a:r>
              <a:rPr dirty="0" sz="1000" spc="-70" b="1" i="1">
                <a:solidFill>
                  <a:srgbClr val="231F20"/>
                </a:solidFill>
                <a:latin typeface="TeXGyrePagella"/>
                <a:cs typeface="TeXGyrePagella"/>
              </a:rPr>
              <a:t> </a:t>
            </a:r>
            <a:r>
              <a:rPr dirty="0" sz="1000" b="1" i="1">
                <a:solidFill>
                  <a:srgbClr val="231F20"/>
                </a:solidFill>
                <a:latin typeface="TeXGyrePagella"/>
                <a:cs typeface="TeXGyrePagella"/>
              </a:rPr>
              <a:t>to</a:t>
            </a:r>
            <a:r>
              <a:rPr dirty="0" sz="1000" spc="-75" b="1" i="1">
                <a:solidFill>
                  <a:srgbClr val="231F20"/>
                </a:solidFill>
                <a:latin typeface="TeXGyrePagella"/>
                <a:cs typeface="TeXGyrePagella"/>
              </a:rPr>
              <a:t> </a:t>
            </a:r>
            <a:r>
              <a:rPr dirty="0" sz="1000" b="1" i="1">
                <a:solidFill>
                  <a:srgbClr val="231F20"/>
                </a:solidFill>
                <a:latin typeface="TeXGyrePagella"/>
                <a:cs typeface="TeXGyrePagella"/>
              </a:rPr>
              <a:t>be</a:t>
            </a:r>
            <a:r>
              <a:rPr dirty="0" sz="1000" spc="-75" b="1" i="1">
                <a:solidFill>
                  <a:srgbClr val="231F20"/>
                </a:solidFill>
                <a:latin typeface="TeXGyrePagella"/>
                <a:cs typeface="TeXGyrePagella"/>
              </a:rPr>
              <a:t> </a:t>
            </a:r>
            <a:r>
              <a:rPr dirty="0" sz="1000" b="1" i="1">
                <a:solidFill>
                  <a:srgbClr val="231F20"/>
                </a:solidFill>
                <a:latin typeface="TeXGyrePagella"/>
                <a:cs typeface="TeXGyrePagella"/>
              </a:rPr>
              <a:t>guided</a:t>
            </a:r>
            <a:r>
              <a:rPr dirty="0" sz="1000" spc="-65" b="1" i="1">
                <a:solidFill>
                  <a:srgbClr val="231F20"/>
                </a:solidFill>
                <a:latin typeface="TeXGyrePagella"/>
                <a:cs typeface="TeXGyrePagella"/>
              </a:rPr>
              <a:t> </a:t>
            </a:r>
            <a:r>
              <a:rPr dirty="0" sz="1000" b="1" i="1">
                <a:solidFill>
                  <a:srgbClr val="231F20"/>
                </a:solidFill>
                <a:latin typeface="TeXGyrePagella"/>
                <a:cs typeface="TeXGyrePagella"/>
              </a:rPr>
              <a:t>by</a:t>
            </a:r>
            <a:r>
              <a:rPr dirty="0" sz="1000" spc="-75" b="1" i="1">
                <a:solidFill>
                  <a:srgbClr val="231F20"/>
                </a:solidFill>
                <a:latin typeface="TeXGyrePagella"/>
                <a:cs typeface="TeXGyrePagella"/>
              </a:rPr>
              <a:t> </a:t>
            </a:r>
            <a:r>
              <a:rPr dirty="0" sz="1000" b="1" i="1">
                <a:solidFill>
                  <a:srgbClr val="231F20"/>
                </a:solidFill>
                <a:latin typeface="TeXGyrePagella"/>
                <a:cs typeface="TeXGyrePagella"/>
              </a:rPr>
              <a:t>the</a:t>
            </a:r>
            <a:r>
              <a:rPr dirty="0" sz="1000" spc="-70" b="1" i="1">
                <a:solidFill>
                  <a:srgbClr val="231F20"/>
                </a:solidFill>
                <a:latin typeface="TeXGyrePagella"/>
                <a:cs typeface="TeXGyrePagella"/>
              </a:rPr>
              <a:t> </a:t>
            </a:r>
            <a:r>
              <a:rPr dirty="0" sz="1000" b="1" i="1">
                <a:solidFill>
                  <a:srgbClr val="231F20"/>
                </a:solidFill>
                <a:latin typeface="TeXGyrePagella"/>
                <a:cs typeface="TeXGyrePagella"/>
              </a:rPr>
              <a:t>applicable</a:t>
            </a:r>
            <a:r>
              <a:rPr dirty="0" sz="1000" spc="-60" b="1" i="1">
                <a:solidFill>
                  <a:srgbClr val="231F20"/>
                </a:solidFill>
                <a:latin typeface="TeXGyrePagella"/>
                <a:cs typeface="TeXGyrePagella"/>
              </a:rPr>
              <a:t> </a:t>
            </a:r>
            <a:r>
              <a:rPr dirty="0" sz="1000" b="1" i="1">
                <a:solidFill>
                  <a:srgbClr val="231F20"/>
                </a:solidFill>
                <a:latin typeface="TeXGyrePagella"/>
                <a:cs typeface="TeXGyrePagella"/>
              </a:rPr>
              <a:t>regulations</a:t>
            </a:r>
            <a:r>
              <a:rPr dirty="0" sz="1000" spc="-55" b="1" i="1">
                <a:solidFill>
                  <a:srgbClr val="231F20"/>
                </a:solidFill>
                <a:latin typeface="TeXGyrePagella"/>
                <a:cs typeface="TeXGyrePagella"/>
              </a:rPr>
              <a:t> </a:t>
            </a:r>
            <a:r>
              <a:rPr dirty="0" sz="1000" b="1" i="1">
                <a:solidFill>
                  <a:srgbClr val="231F20"/>
                </a:solidFill>
                <a:latin typeface="TeXGyrePagella"/>
                <a:cs typeface="TeXGyrePagella"/>
              </a:rPr>
              <a:t>and  guidelines. Responsible Conduct of Research (RCR) involves components such as</a:t>
            </a:r>
            <a:r>
              <a:rPr dirty="0" sz="1000" spc="-65" b="1" i="1">
                <a:solidFill>
                  <a:srgbClr val="231F20"/>
                </a:solidFill>
                <a:latin typeface="TeXGyrePagella"/>
                <a:cs typeface="TeXGyrePagella"/>
              </a:rPr>
              <a:t> </a:t>
            </a:r>
            <a:r>
              <a:rPr dirty="0" sz="1000" b="1" i="1">
                <a:solidFill>
                  <a:srgbClr val="231F20"/>
                </a:solidFill>
                <a:latin typeface="TeXGyrePagella"/>
                <a:cs typeface="TeXGyrePagella"/>
              </a:rPr>
              <a:t>planning  and conducting research, reviewing and reporting research, responsible authorship and  publication of the research work. The research team should maintain highest standards to  uphold the fundamental values of research. The four basic principles of research ethics are  autonomy (respect for persons), beneﬁcence (to do good), non-maleﬁcence (to do no harm)  and justice (concept of fairness irrespective of caste, creed, region or religion etc.). These  principles must be followed for safeguarding the dignity, rights, safety and well-being of  research</a:t>
            </a:r>
            <a:r>
              <a:rPr dirty="0" sz="1000" spc="-95" b="1" i="1">
                <a:solidFill>
                  <a:srgbClr val="231F20"/>
                </a:solidFill>
                <a:latin typeface="TeXGyrePagella"/>
                <a:cs typeface="TeXGyrePagella"/>
              </a:rPr>
              <a:t> </a:t>
            </a:r>
            <a:r>
              <a:rPr dirty="0" sz="1000" b="1" i="1">
                <a:solidFill>
                  <a:srgbClr val="231F20"/>
                </a:solidFill>
                <a:latin typeface="TeXGyrePagella"/>
                <a:cs typeface="TeXGyrePagella"/>
              </a:rPr>
              <a:t>participants</a:t>
            </a:r>
            <a:r>
              <a:rPr dirty="0" sz="1000" spc="-80" b="1" i="1">
                <a:solidFill>
                  <a:srgbClr val="231F20"/>
                </a:solidFill>
                <a:latin typeface="TeXGyrePagella"/>
                <a:cs typeface="TeXGyrePagella"/>
              </a:rPr>
              <a:t> </a:t>
            </a:r>
            <a:r>
              <a:rPr dirty="0" sz="1000" b="1" i="1">
                <a:solidFill>
                  <a:srgbClr val="231F20"/>
                </a:solidFill>
                <a:latin typeface="TeXGyrePagella"/>
                <a:cs typeface="TeXGyrePagella"/>
              </a:rPr>
              <a:t>and</a:t>
            </a:r>
            <a:r>
              <a:rPr dirty="0" sz="1000" spc="-100" b="1" i="1">
                <a:solidFill>
                  <a:srgbClr val="231F20"/>
                </a:solidFill>
                <a:latin typeface="TeXGyrePagella"/>
                <a:cs typeface="TeXGyrePagella"/>
              </a:rPr>
              <a:t> </a:t>
            </a:r>
            <a:r>
              <a:rPr dirty="0" sz="1000" b="1" i="1">
                <a:solidFill>
                  <a:srgbClr val="231F20"/>
                </a:solidFill>
                <a:latin typeface="TeXGyrePagella"/>
                <a:cs typeface="TeXGyrePagella"/>
              </a:rPr>
              <a:t>for</a:t>
            </a:r>
            <a:r>
              <a:rPr dirty="0" sz="1000" spc="-100" b="1" i="1">
                <a:solidFill>
                  <a:srgbClr val="231F20"/>
                </a:solidFill>
                <a:latin typeface="TeXGyrePagella"/>
                <a:cs typeface="TeXGyrePagella"/>
              </a:rPr>
              <a:t> </a:t>
            </a:r>
            <a:r>
              <a:rPr dirty="0" sz="1000" b="1" i="1">
                <a:solidFill>
                  <a:srgbClr val="231F20"/>
                </a:solidFill>
                <a:latin typeface="TeXGyrePagella"/>
                <a:cs typeface="TeXGyrePagella"/>
              </a:rPr>
              <a:t>maintaining</a:t>
            </a:r>
            <a:r>
              <a:rPr dirty="0" sz="1000" spc="-85" b="1" i="1">
                <a:solidFill>
                  <a:srgbClr val="231F20"/>
                </a:solidFill>
                <a:latin typeface="TeXGyrePagella"/>
                <a:cs typeface="TeXGyrePagella"/>
              </a:rPr>
              <a:t> </a:t>
            </a:r>
            <a:r>
              <a:rPr dirty="0" sz="1000" b="1" i="1">
                <a:solidFill>
                  <a:srgbClr val="231F20"/>
                </a:solidFill>
                <a:latin typeface="TeXGyrePagella"/>
                <a:cs typeface="TeXGyrePagella"/>
              </a:rPr>
              <a:t>the</a:t>
            </a:r>
            <a:r>
              <a:rPr dirty="0" sz="1000" spc="-100" b="1" i="1">
                <a:solidFill>
                  <a:srgbClr val="231F20"/>
                </a:solidFill>
                <a:latin typeface="TeXGyrePagella"/>
                <a:cs typeface="TeXGyrePagella"/>
              </a:rPr>
              <a:t> </a:t>
            </a:r>
            <a:r>
              <a:rPr dirty="0" sz="1000" b="1" i="1">
                <a:solidFill>
                  <a:srgbClr val="231F20"/>
                </a:solidFill>
                <a:latin typeface="TeXGyrePagella"/>
                <a:cs typeface="TeXGyrePagella"/>
              </a:rPr>
              <a:t>research</a:t>
            </a:r>
            <a:r>
              <a:rPr dirty="0" sz="1000" spc="-90" b="1" i="1">
                <a:solidFill>
                  <a:srgbClr val="231F20"/>
                </a:solidFill>
                <a:latin typeface="TeXGyrePagella"/>
                <a:cs typeface="TeXGyrePagella"/>
              </a:rPr>
              <a:t> </a:t>
            </a:r>
            <a:r>
              <a:rPr dirty="0" sz="1000" b="1" i="1">
                <a:solidFill>
                  <a:srgbClr val="231F20"/>
                </a:solidFill>
                <a:latin typeface="TeXGyrePagella"/>
                <a:cs typeface="TeXGyrePagella"/>
              </a:rPr>
              <a:t>integrity.</a:t>
            </a:r>
            <a:endParaRPr sz="1000">
              <a:latin typeface="TeXGyrePagella"/>
              <a:cs typeface="TeXGyrePagella"/>
            </a:endParaRPr>
          </a:p>
        </p:txBody>
      </p:sp>
      <p:sp>
        <p:nvSpPr>
          <p:cNvPr id="4" name="object 4"/>
          <p:cNvSpPr txBox="1"/>
          <p:nvPr/>
        </p:nvSpPr>
        <p:spPr>
          <a:xfrm>
            <a:off x="565821" y="4204958"/>
            <a:ext cx="12065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231F20"/>
                </a:solidFill>
                <a:latin typeface="TeXGyrePagella"/>
                <a:cs typeface="TeXGyrePagella"/>
              </a:rPr>
              <a:t>1.</a:t>
            </a:r>
            <a:endParaRPr sz="1000">
              <a:latin typeface="TeXGyrePagella"/>
              <a:cs typeface="TeXGyrePagella"/>
            </a:endParaRPr>
          </a:p>
        </p:txBody>
      </p:sp>
      <p:sp>
        <p:nvSpPr>
          <p:cNvPr id="5" name="object 5"/>
          <p:cNvSpPr txBox="1"/>
          <p:nvPr/>
        </p:nvSpPr>
        <p:spPr>
          <a:xfrm>
            <a:off x="934848" y="4130087"/>
            <a:ext cx="5128260" cy="2201545"/>
          </a:xfrm>
          <a:prstGeom prst="rect">
            <a:avLst/>
          </a:prstGeom>
        </p:spPr>
        <p:txBody>
          <a:bodyPr wrap="square" lIns="0" tIns="87630" rIns="0" bIns="0" rtlCol="0" vert="horz">
            <a:spAutoFit/>
          </a:bodyPr>
          <a:lstStyle/>
          <a:p>
            <a:pPr marL="16510">
              <a:lnSpc>
                <a:spcPct val="100000"/>
              </a:lnSpc>
              <a:spcBef>
                <a:spcPts val="690"/>
              </a:spcBef>
            </a:pPr>
            <a:r>
              <a:rPr dirty="0" u="sng" sz="1000" b="1">
                <a:solidFill>
                  <a:srgbClr val="231F20"/>
                </a:solidFill>
                <a:uFill>
                  <a:solidFill>
                    <a:srgbClr val="231F20"/>
                  </a:solidFill>
                </a:uFill>
                <a:latin typeface="TeXGyrePagella"/>
                <a:cs typeface="TeXGyrePagella"/>
              </a:rPr>
              <a:t>PURPOSE:</a:t>
            </a:r>
            <a:endParaRPr sz="1000">
              <a:latin typeface="TeXGyrePagella"/>
              <a:cs typeface="TeXGyrePagella"/>
            </a:endParaRPr>
          </a:p>
          <a:p>
            <a:pPr algn="just" marL="12700" marR="5080" indent="3810">
              <a:lnSpc>
                <a:spcPct val="141200"/>
              </a:lnSpc>
              <a:spcBef>
                <a:spcPts val="95"/>
              </a:spcBef>
            </a:pP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ensure</a:t>
            </a:r>
            <a:r>
              <a:rPr dirty="0" sz="1000" spc="-90">
                <a:solidFill>
                  <a:srgbClr val="231F20"/>
                </a:solidFill>
                <a:latin typeface="TeXGyrePagella"/>
                <a:cs typeface="TeXGyrePagella"/>
              </a:rPr>
              <a:t> </a:t>
            </a:r>
            <a:r>
              <a:rPr dirty="0" sz="1000">
                <a:solidFill>
                  <a:srgbClr val="231F20"/>
                </a:solidFill>
                <a:latin typeface="TeXGyrePagella"/>
                <a:cs typeface="TeXGyrePagella"/>
              </a:rPr>
              <a:t>highest</a:t>
            </a:r>
            <a:r>
              <a:rPr dirty="0" sz="1000" spc="-95">
                <a:solidFill>
                  <a:srgbClr val="231F20"/>
                </a:solidFill>
                <a:latin typeface="TeXGyrePagella"/>
                <a:cs typeface="TeXGyrePagella"/>
              </a:rPr>
              <a:t> </a:t>
            </a:r>
            <a:r>
              <a:rPr dirty="0" sz="1000">
                <a:solidFill>
                  <a:srgbClr val="231F20"/>
                </a:solidFill>
                <a:latin typeface="TeXGyrePagella"/>
                <a:cs typeface="TeXGyrePagella"/>
              </a:rPr>
              <a:t>professional</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95">
                <a:solidFill>
                  <a:srgbClr val="231F20"/>
                </a:solidFill>
                <a:latin typeface="TeXGyrePagella"/>
                <a:cs typeface="TeXGyrePagella"/>
              </a:rPr>
              <a:t> </a:t>
            </a:r>
            <a:r>
              <a:rPr dirty="0" sz="1000">
                <a:solidFill>
                  <a:srgbClr val="231F20"/>
                </a:solidFill>
                <a:latin typeface="TeXGyrePagella"/>
                <a:cs typeface="TeXGyrePagella"/>
              </a:rPr>
              <a:t>ethical</a:t>
            </a:r>
            <a:r>
              <a:rPr dirty="0" sz="1000" spc="-95">
                <a:solidFill>
                  <a:srgbClr val="231F20"/>
                </a:solidFill>
                <a:latin typeface="TeXGyrePagella"/>
                <a:cs typeface="TeXGyrePagella"/>
              </a:rPr>
              <a:t> </a:t>
            </a:r>
            <a:r>
              <a:rPr dirty="0" sz="1000">
                <a:solidFill>
                  <a:srgbClr val="231F20"/>
                </a:solidFill>
                <a:latin typeface="TeXGyrePagella"/>
                <a:cs typeface="TeXGyrePagella"/>
              </a:rPr>
              <a:t>standards</a:t>
            </a:r>
            <a:r>
              <a:rPr dirty="0" sz="1000" spc="-85">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biomedical</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health</a:t>
            </a:r>
            <a:r>
              <a:rPr dirty="0" sz="1000" spc="-9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0">
                <a:solidFill>
                  <a:srgbClr val="231F20"/>
                </a:solidFill>
                <a:latin typeface="TeXGyrePagella"/>
                <a:cs typeface="TeXGyrePagella"/>
              </a:rPr>
              <a:t> </a:t>
            </a:r>
            <a:r>
              <a:rPr dirty="0" sz="1000">
                <a:solidFill>
                  <a:srgbClr val="231F20"/>
                </a:solidFill>
                <a:latin typeface="TeXGyrePagella"/>
                <a:cs typeface="TeXGyrePagella"/>
              </a:rPr>
              <a:t>at</a:t>
            </a:r>
            <a:r>
              <a:rPr dirty="0" sz="1000" spc="-100">
                <a:solidFill>
                  <a:srgbClr val="231F20"/>
                </a:solidFill>
                <a:latin typeface="TeXGyrePagella"/>
                <a:cs typeface="TeXGyrePagella"/>
              </a:rPr>
              <a:t> </a:t>
            </a:r>
            <a:r>
              <a:rPr dirty="0" sz="1000">
                <a:solidFill>
                  <a:srgbClr val="231F20"/>
                </a:solidFill>
                <a:latin typeface="TeXGyrePagella"/>
                <a:cs typeface="TeXGyrePagella"/>
              </a:rPr>
              <a:t>all  stages</a:t>
            </a:r>
            <a:r>
              <a:rPr dirty="0" sz="1000" spc="-60">
                <a:solidFill>
                  <a:srgbClr val="231F20"/>
                </a:solidFill>
                <a:latin typeface="TeXGyrePagella"/>
                <a:cs typeface="TeXGyrePagella"/>
              </a:rPr>
              <a:t> </a:t>
            </a:r>
            <a:r>
              <a:rPr dirty="0" sz="1000">
                <a:solidFill>
                  <a:srgbClr val="231F20"/>
                </a:solidFill>
                <a:latin typeface="TeXGyrePagella"/>
                <a:cs typeface="TeXGyrePagella"/>
              </a:rPr>
              <a:t>right</a:t>
            </a:r>
            <a:r>
              <a:rPr dirty="0" sz="1000" spc="-60">
                <a:solidFill>
                  <a:srgbClr val="231F20"/>
                </a:solidFill>
                <a:latin typeface="TeXGyrePagella"/>
                <a:cs typeface="TeXGyrePagella"/>
              </a:rPr>
              <a:t> </a:t>
            </a:r>
            <a:r>
              <a:rPr dirty="0" sz="1000">
                <a:solidFill>
                  <a:srgbClr val="231F20"/>
                </a:solidFill>
                <a:latin typeface="TeXGyrePagella"/>
                <a:cs typeface="TeXGyrePagella"/>
              </a:rPr>
              <a:t>from</a:t>
            </a:r>
            <a:r>
              <a:rPr dirty="0" sz="1000" spc="-60">
                <a:solidFill>
                  <a:srgbClr val="231F20"/>
                </a:solidFill>
                <a:latin typeface="TeXGyrePagella"/>
                <a:cs typeface="TeXGyrePagella"/>
              </a:rPr>
              <a:t> </a:t>
            </a:r>
            <a:r>
              <a:rPr dirty="0" sz="1000">
                <a:solidFill>
                  <a:srgbClr val="231F20"/>
                </a:solidFill>
                <a:latin typeface="TeXGyrePagella"/>
                <a:cs typeface="TeXGyrePagella"/>
              </a:rPr>
              <a:t>its</a:t>
            </a:r>
            <a:r>
              <a:rPr dirty="0" sz="1000" spc="-65">
                <a:solidFill>
                  <a:srgbClr val="231F20"/>
                </a:solidFill>
                <a:latin typeface="TeXGyrePagella"/>
                <a:cs typeface="TeXGyrePagella"/>
              </a:rPr>
              <a:t> </a:t>
            </a:r>
            <a:r>
              <a:rPr dirty="0" sz="1000">
                <a:solidFill>
                  <a:srgbClr val="231F20"/>
                </a:solidFill>
                <a:latin typeface="TeXGyrePagella"/>
                <a:cs typeface="TeXGyrePagella"/>
              </a:rPr>
              <a:t>inception,</a:t>
            </a:r>
            <a:r>
              <a:rPr dirty="0" sz="1000" spc="-50">
                <a:solidFill>
                  <a:srgbClr val="231F20"/>
                </a:solidFill>
                <a:latin typeface="TeXGyrePagella"/>
                <a:cs typeface="TeXGyrePagella"/>
              </a:rPr>
              <a:t> </a:t>
            </a:r>
            <a:r>
              <a:rPr dirty="0" sz="1000">
                <a:solidFill>
                  <a:srgbClr val="231F20"/>
                </a:solidFill>
                <a:latin typeface="TeXGyrePagella"/>
                <a:cs typeface="TeXGyrePagella"/>
              </a:rPr>
              <a:t>honesty</a:t>
            </a:r>
            <a:r>
              <a:rPr dirty="0" sz="1000" spc="-50">
                <a:solidFill>
                  <a:srgbClr val="231F20"/>
                </a:solidFill>
                <a:latin typeface="TeXGyrePagella"/>
                <a:cs typeface="TeXGyrePagella"/>
              </a:rPr>
              <a:t> </a:t>
            </a:r>
            <a:r>
              <a:rPr dirty="0" sz="1000">
                <a:solidFill>
                  <a:srgbClr val="231F20"/>
                </a:solidFill>
                <a:latin typeface="TeXGyrePagella"/>
                <a:cs typeface="TeXGyrePagella"/>
              </a:rPr>
              <a:t>in</a:t>
            </a:r>
            <a:r>
              <a:rPr dirty="0" sz="1000" spc="-65">
                <a:solidFill>
                  <a:srgbClr val="231F20"/>
                </a:solidFill>
                <a:latin typeface="TeXGyrePagella"/>
                <a:cs typeface="TeXGyrePagella"/>
              </a:rPr>
              <a:t> </a:t>
            </a:r>
            <a:r>
              <a:rPr dirty="0" sz="1000">
                <a:solidFill>
                  <a:srgbClr val="231F20"/>
                </a:solidFill>
                <a:latin typeface="TeXGyrePagella"/>
                <a:cs typeface="TeXGyrePagella"/>
              </a:rPr>
              <a:t>conduct</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6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55">
                <a:solidFill>
                  <a:srgbClr val="231F20"/>
                </a:solidFill>
                <a:latin typeface="TeXGyrePagella"/>
                <a:cs typeface="TeXGyrePagella"/>
              </a:rPr>
              <a:t> </a:t>
            </a:r>
            <a:r>
              <a:rPr dirty="0" sz="1000">
                <a:solidFill>
                  <a:srgbClr val="231F20"/>
                </a:solidFill>
                <a:latin typeface="TeXGyrePagella"/>
                <a:cs typeface="TeXGyrePagella"/>
              </a:rPr>
              <a:t>obtaining</a:t>
            </a:r>
            <a:r>
              <a:rPr dirty="0" sz="1000" spc="-45">
                <a:solidFill>
                  <a:srgbClr val="231F20"/>
                </a:solidFill>
                <a:latin typeface="TeXGyrePagella"/>
                <a:cs typeface="TeXGyrePagella"/>
              </a:rPr>
              <a:t> </a:t>
            </a:r>
            <a:r>
              <a:rPr dirty="0" sz="1000">
                <a:solidFill>
                  <a:srgbClr val="231F20"/>
                </a:solidFill>
                <a:latin typeface="TeXGyrePagella"/>
                <a:cs typeface="TeXGyrePagella"/>
              </a:rPr>
              <a:t>relevant</a:t>
            </a:r>
            <a:r>
              <a:rPr dirty="0" sz="1000" spc="-55">
                <a:solidFill>
                  <a:srgbClr val="231F20"/>
                </a:solidFill>
                <a:latin typeface="TeXGyrePagella"/>
                <a:cs typeface="TeXGyrePagella"/>
              </a:rPr>
              <a:t> </a:t>
            </a:r>
            <a:r>
              <a:rPr dirty="0" sz="1000">
                <a:solidFill>
                  <a:srgbClr val="231F20"/>
                </a:solidFill>
                <a:latin typeface="TeXGyrePagella"/>
                <a:cs typeface="TeXGyrePagella"/>
              </a:rPr>
              <a:t>approvals,  efﬁciency,</a:t>
            </a:r>
            <a:r>
              <a:rPr dirty="0" sz="1000" spc="-75">
                <a:solidFill>
                  <a:srgbClr val="231F20"/>
                </a:solidFill>
                <a:latin typeface="TeXGyrePagella"/>
                <a:cs typeface="TeXGyrePagella"/>
              </a:rPr>
              <a:t> </a:t>
            </a:r>
            <a:r>
              <a:rPr dirty="0" sz="1000">
                <a:solidFill>
                  <a:srgbClr val="231F20"/>
                </a:solidFill>
                <a:latin typeface="TeXGyrePagella"/>
                <a:cs typeface="TeXGyrePagella"/>
              </a:rPr>
              <a:t>judicious</a:t>
            </a:r>
            <a:r>
              <a:rPr dirty="0" sz="1000" spc="-70">
                <a:solidFill>
                  <a:srgbClr val="231F20"/>
                </a:solidFill>
                <a:latin typeface="TeXGyrePagella"/>
                <a:cs typeface="TeXGyrePagella"/>
              </a:rPr>
              <a:t> </a:t>
            </a:r>
            <a:r>
              <a:rPr dirty="0" sz="1000">
                <a:solidFill>
                  <a:srgbClr val="231F20"/>
                </a:solidFill>
                <a:latin typeface="TeXGyrePagella"/>
                <a:cs typeface="TeXGyrePagella"/>
              </a:rPr>
              <a:t>use</a:t>
            </a:r>
            <a:r>
              <a:rPr dirty="0" sz="1000" spc="-80">
                <a:solidFill>
                  <a:srgbClr val="231F20"/>
                </a:solidFill>
                <a:latin typeface="TeXGyrePagella"/>
                <a:cs typeface="TeXGyrePagella"/>
              </a:rPr>
              <a:t> </a:t>
            </a:r>
            <a:r>
              <a:rPr dirty="0" sz="1000">
                <a:solidFill>
                  <a:srgbClr val="231F20"/>
                </a:solidFill>
                <a:latin typeface="TeXGyrePagella"/>
                <a:cs typeface="TeXGyrePagella"/>
              </a:rPr>
              <a:t>of</a:t>
            </a:r>
            <a:r>
              <a:rPr dirty="0" sz="1000" spc="-85">
                <a:solidFill>
                  <a:srgbClr val="231F20"/>
                </a:solidFill>
                <a:latin typeface="TeXGyrePagella"/>
                <a:cs typeface="TeXGyrePagella"/>
              </a:rPr>
              <a:t> </a:t>
            </a:r>
            <a:r>
              <a:rPr dirty="0" sz="1000">
                <a:solidFill>
                  <a:srgbClr val="231F20"/>
                </a:solidFill>
                <a:latin typeface="TeXGyrePagella"/>
                <a:cs typeface="TeXGyrePagella"/>
              </a:rPr>
              <a:t>resources,</a:t>
            </a:r>
            <a:r>
              <a:rPr dirty="0" sz="1000" spc="-70">
                <a:solidFill>
                  <a:srgbClr val="231F20"/>
                </a:solidFill>
                <a:latin typeface="TeXGyrePagella"/>
                <a:cs typeface="TeXGyrePagella"/>
              </a:rPr>
              <a:t> </a:t>
            </a:r>
            <a:r>
              <a:rPr dirty="0" sz="1000">
                <a:solidFill>
                  <a:srgbClr val="231F20"/>
                </a:solidFill>
                <a:latin typeface="TeXGyrePagella"/>
                <a:cs typeface="TeXGyrePagella"/>
              </a:rPr>
              <a:t>ensuring</a:t>
            </a:r>
            <a:r>
              <a:rPr dirty="0" sz="1000" spc="-70">
                <a:solidFill>
                  <a:srgbClr val="231F20"/>
                </a:solidFill>
                <a:latin typeface="TeXGyrePagella"/>
                <a:cs typeface="TeXGyrePagella"/>
              </a:rPr>
              <a:t> </a:t>
            </a:r>
            <a:r>
              <a:rPr dirty="0" sz="1000">
                <a:solidFill>
                  <a:srgbClr val="231F20"/>
                </a:solidFill>
                <a:latin typeface="TeXGyrePagella"/>
                <a:cs typeface="TeXGyrePagella"/>
              </a:rPr>
              <a:t>accountability,</a:t>
            </a:r>
            <a:r>
              <a:rPr dirty="0" sz="1000" spc="-60">
                <a:solidFill>
                  <a:srgbClr val="231F20"/>
                </a:solidFill>
                <a:latin typeface="TeXGyrePagella"/>
                <a:cs typeface="TeXGyrePagella"/>
              </a:rPr>
              <a:t> </a:t>
            </a:r>
            <a:r>
              <a:rPr dirty="0" sz="1000">
                <a:solidFill>
                  <a:srgbClr val="231F20"/>
                </a:solidFill>
                <a:latin typeface="TeXGyrePagella"/>
                <a:cs typeface="TeXGyrePagella"/>
              </a:rPr>
              <a:t>transparency,</a:t>
            </a:r>
            <a:r>
              <a:rPr dirty="0" sz="1000" spc="-60">
                <a:solidFill>
                  <a:srgbClr val="231F20"/>
                </a:solidFill>
                <a:latin typeface="TeXGyrePagella"/>
                <a:cs typeface="TeXGyrePagella"/>
              </a:rPr>
              <a:t> </a:t>
            </a:r>
            <a:r>
              <a:rPr dirty="0" sz="1000">
                <a:solidFill>
                  <a:srgbClr val="231F20"/>
                </a:solidFill>
                <a:latin typeface="TeXGyrePagella"/>
                <a:cs typeface="TeXGyrePagella"/>
              </a:rPr>
              <a:t>declaration</a:t>
            </a:r>
            <a:r>
              <a:rPr dirty="0" sz="1000" spc="-65">
                <a:solidFill>
                  <a:srgbClr val="231F20"/>
                </a:solidFill>
                <a:latin typeface="TeXGyrePagella"/>
                <a:cs typeface="TeXGyrePagella"/>
              </a:rPr>
              <a:t> </a:t>
            </a:r>
            <a:r>
              <a:rPr dirty="0" sz="1000">
                <a:solidFill>
                  <a:srgbClr val="231F20"/>
                </a:solidFill>
                <a:latin typeface="TeXGyrePagella"/>
                <a:cs typeface="TeXGyrePagella"/>
              </a:rPr>
              <a:t>and  management of Conﬂict of Interest (COI), justice, reliable data collection, handling,  interpretation, integrity in analysis, reporting, publication and translation for the beneﬁt</a:t>
            </a:r>
            <a:r>
              <a:rPr dirty="0" sz="1000" spc="-100">
                <a:solidFill>
                  <a:srgbClr val="231F20"/>
                </a:solidFill>
                <a:latin typeface="TeXGyrePagella"/>
                <a:cs typeface="TeXGyrePagella"/>
              </a:rPr>
              <a:t> </a:t>
            </a:r>
            <a:r>
              <a:rPr dirty="0" sz="1000">
                <a:solidFill>
                  <a:srgbClr val="231F20"/>
                </a:solidFill>
                <a:latin typeface="TeXGyrePagella"/>
                <a:cs typeface="TeXGyrePagella"/>
              </a:rPr>
              <a:t>of  population. Research must follow applicable guidelines such as ICMR National Ethical  Guidelines, Good Clinical/Laboratory Practices (GCP/GLP) and other applicable  guidelines and regulations. The policy is intended to also provide procedures to manage  allegations</a:t>
            </a:r>
            <a:r>
              <a:rPr dirty="0" sz="1000" spc="-85">
                <a:solidFill>
                  <a:srgbClr val="231F20"/>
                </a:solidFill>
                <a:latin typeface="TeXGyrePagella"/>
                <a:cs typeface="TeXGyrePagella"/>
              </a:rPr>
              <a:t> </a:t>
            </a:r>
            <a:r>
              <a:rPr dirty="0" sz="1000">
                <a:solidFill>
                  <a:srgbClr val="231F20"/>
                </a:solidFill>
                <a:latin typeface="TeXGyrePagella"/>
                <a:cs typeface="TeXGyrePagella"/>
              </a:rPr>
              <a:t>of</a:t>
            </a:r>
            <a:r>
              <a:rPr dirty="0" sz="1000" spc="-10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5">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85">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processed</a:t>
            </a:r>
            <a:r>
              <a:rPr dirty="0" sz="1000" spc="-85">
                <a:solidFill>
                  <a:srgbClr val="231F20"/>
                </a:solidFill>
                <a:latin typeface="TeXGyrePagella"/>
                <a:cs typeface="TeXGyrePagella"/>
              </a:rPr>
              <a:t> </a:t>
            </a:r>
            <a:r>
              <a:rPr dirty="0" sz="1000">
                <a:solidFill>
                  <a:srgbClr val="231F20"/>
                </a:solidFill>
                <a:latin typeface="TeXGyrePagella"/>
                <a:cs typeface="TeXGyrePagella"/>
              </a:rPr>
              <a:t>fairly,</a:t>
            </a:r>
            <a:r>
              <a:rPr dirty="0" sz="1000" spc="-95">
                <a:solidFill>
                  <a:srgbClr val="231F20"/>
                </a:solidFill>
                <a:latin typeface="TeXGyrePagella"/>
                <a:cs typeface="TeXGyrePagella"/>
              </a:rPr>
              <a:t> </a:t>
            </a:r>
            <a:r>
              <a:rPr dirty="0" sz="1000">
                <a:solidFill>
                  <a:srgbClr val="231F20"/>
                </a:solidFill>
                <a:latin typeface="TeXGyrePagella"/>
                <a:cs typeface="TeXGyrePagella"/>
              </a:rPr>
              <a:t>conﬁdentially</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promptly.</a:t>
            </a:r>
            <a:endParaRPr sz="1000">
              <a:latin typeface="TeXGyrePagella"/>
              <a:cs typeface="TeXGyrePagella"/>
            </a:endParaRPr>
          </a:p>
        </p:txBody>
      </p:sp>
      <p:sp>
        <p:nvSpPr>
          <p:cNvPr id="6" name="object 6"/>
          <p:cNvSpPr txBox="1"/>
          <p:nvPr/>
        </p:nvSpPr>
        <p:spPr>
          <a:xfrm>
            <a:off x="565683" y="6537158"/>
            <a:ext cx="12065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231F20"/>
                </a:solidFill>
                <a:latin typeface="TeXGyrePagella"/>
                <a:cs typeface="TeXGyrePagella"/>
              </a:rPr>
              <a:t>2.</a:t>
            </a:r>
            <a:endParaRPr sz="1000">
              <a:latin typeface="TeXGyrePagella"/>
              <a:cs typeface="TeXGyrePagella"/>
            </a:endParaRPr>
          </a:p>
        </p:txBody>
      </p:sp>
      <p:sp>
        <p:nvSpPr>
          <p:cNvPr id="7" name="object 7"/>
          <p:cNvSpPr txBox="1"/>
          <p:nvPr/>
        </p:nvSpPr>
        <p:spPr>
          <a:xfrm>
            <a:off x="934764" y="6462286"/>
            <a:ext cx="5128260" cy="1341120"/>
          </a:xfrm>
          <a:prstGeom prst="rect">
            <a:avLst/>
          </a:prstGeom>
        </p:spPr>
        <p:txBody>
          <a:bodyPr wrap="square" lIns="0" tIns="87630" rIns="0" bIns="0" rtlCol="0" vert="horz">
            <a:spAutoFit/>
          </a:bodyPr>
          <a:lstStyle/>
          <a:p>
            <a:pPr marL="16510">
              <a:lnSpc>
                <a:spcPct val="100000"/>
              </a:lnSpc>
              <a:spcBef>
                <a:spcPts val="690"/>
              </a:spcBef>
            </a:pPr>
            <a:r>
              <a:rPr dirty="0" u="sng" sz="1000" b="1">
                <a:solidFill>
                  <a:srgbClr val="231F20"/>
                </a:solidFill>
                <a:uFill>
                  <a:solidFill>
                    <a:srgbClr val="231F20"/>
                  </a:solidFill>
                </a:uFill>
                <a:latin typeface="TeXGyrePagella"/>
                <a:cs typeface="TeXGyrePagella"/>
              </a:rPr>
              <a:t>SCOPE:</a:t>
            </a:r>
            <a:endParaRPr sz="1000">
              <a:latin typeface="TeXGyrePagella"/>
              <a:cs typeface="TeXGyrePagella"/>
            </a:endParaRPr>
          </a:p>
          <a:p>
            <a:pPr algn="just" marL="12700" marR="5080" indent="3810">
              <a:lnSpc>
                <a:spcPct val="141200"/>
              </a:lnSpc>
              <a:spcBef>
                <a:spcPts val="95"/>
              </a:spcBef>
            </a:pPr>
            <a:r>
              <a:rPr dirty="0" sz="1000">
                <a:solidFill>
                  <a:srgbClr val="231F20"/>
                </a:solidFill>
                <a:latin typeface="TeXGyrePagella"/>
                <a:cs typeface="TeXGyrePagella"/>
              </a:rPr>
              <a:t>This</a:t>
            </a:r>
            <a:r>
              <a:rPr dirty="0" sz="1000" spc="-25">
                <a:solidFill>
                  <a:srgbClr val="231F20"/>
                </a:solidFill>
                <a:latin typeface="TeXGyrePagella"/>
                <a:cs typeface="TeXGyrePagella"/>
              </a:rPr>
              <a:t> </a:t>
            </a:r>
            <a:r>
              <a:rPr dirty="0" sz="1000">
                <a:solidFill>
                  <a:srgbClr val="231F20"/>
                </a:solidFill>
                <a:latin typeface="TeXGyrePagella"/>
                <a:cs typeface="TeXGyrePagella"/>
              </a:rPr>
              <a:t>policy</a:t>
            </a:r>
            <a:r>
              <a:rPr dirty="0" sz="1000" spc="-20">
                <a:solidFill>
                  <a:srgbClr val="231F20"/>
                </a:solidFill>
                <a:latin typeface="TeXGyrePagella"/>
                <a:cs typeface="TeXGyrePagella"/>
              </a:rPr>
              <a:t> </a:t>
            </a:r>
            <a:r>
              <a:rPr dirty="0" sz="1000">
                <a:solidFill>
                  <a:srgbClr val="231F20"/>
                </a:solidFill>
                <a:latin typeface="TeXGyrePagella"/>
                <a:cs typeface="TeXGyrePagella"/>
              </a:rPr>
              <a:t>applies</a:t>
            </a:r>
            <a:r>
              <a:rPr dirty="0" sz="1000" spc="-20">
                <a:solidFill>
                  <a:srgbClr val="231F20"/>
                </a:solidFill>
                <a:latin typeface="TeXGyrePagella"/>
                <a:cs typeface="TeXGyrePagella"/>
              </a:rPr>
              <a:t> </a:t>
            </a:r>
            <a:r>
              <a:rPr dirty="0" sz="1000">
                <a:solidFill>
                  <a:srgbClr val="231F20"/>
                </a:solidFill>
                <a:latin typeface="TeXGyrePagella"/>
                <a:cs typeface="TeXGyrePagella"/>
              </a:rPr>
              <a:t>to</a:t>
            </a:r>
            <a:r>
              <a:rPr dirty="0" sz="1000" spc="-30">
                <a:solidFill>
                  <a:srgbClr val="231F20"/>
                </a:solidFill>
                <a:latin typeface="TeXGyrePagella"/>
                <a:cs typeface="TeXGyrePagella"/>
              </a:rPr>
              <a:t> </a:t>
            </a:r>
            <a:r>
              <a:rPr dirty="0" sz="1000">
                <a:solidFill>
                  <a:srgbClr val="231F20"/>
                </a:solidFill>
                <a:latin typeface="TeXGyrePagella"/>
                <a:cs typeface="TeXGyrePagella"/>
              </a:rPr>
              <a:t>all</a:t>
            </a:r>
            <a:r>
              <a:rPr dirty="0" sz="1000" spc="-30">
                <a:solidFill>
                  <a:srgbClr val="231F20"/>
                </a:solidFill>
                <a:latin typeface="TeXGyrePagella"/>
                <a:cs typeface="TeXGyrePagella"/>
              </a:rPr>
              <a:t> </a:t>
            </a:r>
            <a:r>
              <a:rPr dirty="0" sz="1000">
                <a:solidFill>
                  <a:srgbClr val="231F20"/>
                </a:solidFill>
                <a:latin typeface="TeXGyrePagella"/>
                <a:cs typeface="TeXGyrePagella"/>
              </a:rPr>
              <a:t>ICMR</a:t>
            </a:r>
            <a:r>
              <a:rPr dirty="0" sz="1000" spc="-25">
                <a:solidFill>
                  <a:srgbClr val="231F20"/>
                </a:solidFill>
                <a:latin typeface="TeXGyrePagella"/>
                <a:cs typeface="TeXGyrePagella"/>
              </a:rPr>
              <a:t> </a:t>
            </a:r>
            <a:r>
              <a:rPr dirty="0" sz="1000">
                <a:solidFill>
                  <a:srgbClr val="231F20"/>
                </a:solidFill>
                <a:latin typeface="TeXGyrePagella"/>
                <a:cs typeface="TeXGyrePagella"/>
              </a:rPr>
              <a:t>scientiﬁc/technical</a:t>
            </a:r>
            <a:r>
              <a:rPr dirty="0" sz="1000" spc="5">
                <a:solidFill>
                  <a:srgbClr val="231F20"/>
                </a:solidFill>
                <a:latin typeface="TeXGyrePagella"/>
                <a:cs typeface="TeXGyrePagella"/>
              </a:rPr>
              <a:t> </a:t>
            </a:r>
            <a:r>
              <a:rPr dirty="0" sz="1000">
                <a:solidFill>
                  <a:srgbClr val="231F20"/>
                </a:solidFill>
                <a:latin typeface="TeXGyrePagella"/>
                <a:cs typeface="TeXGyrePagella"/>
              </a:rPr>
              <a:t>staff</a:t>
            </a:r>
            <a:r>
              <a:rPr dirty="0" sz="1000" spc="-25">
                <a:solidFill>
                  <a:srgbClr val="231F20"/>
                </a:solidFill>
                <a:latin typeface="TeXGyrePagella"/>
                <a:cs typeface="TeXGyrePagella"/>
              </a:rPr>
              <a:t> </a:t>
            </a:r>
            <a:r>
              <a:rPr dirty="0" sz="1000">
                <a:solidFill>
                  <a:srgbClr val="231F20"/>
                </a:solidFill>
                <a:latin typeface="TeXGyrePagella"/>
                <a:cs typeface="TeXGyrePagella"/>
              </a:rPr>
              <a:t>and</a:t>
            </a:r>
            <a:r>
              <a:rPr dirty="0" sz="1000" spc="-30">
                <a:solidFill>
                  <a:srgbClr val="231F20"/>
                </a:solidFill>
                <a:latin typeface="TeXGyrePagella"/>
                <a:cs typeface="TeXGyrePagella"/>
              </a:rPr>
              <a:t> </a:t>
            </a:r>
            <a:r>
              <a:rPr dirty="0" sz="1000">
                <a:solidFill>
                  <a:srgbClr val="231F20"/>
                </a:solidFill>
                <a:latin typeface="TeXGyrePagella"/>
                <a:cs typeface="TeXGyrePagella"/>
              </a:rPr>
              <a:t>students</a:t>
            </a:r>
            <a:r>
              <a:rPr dirty="0" sz="1000" spc="-20">
                <a:solidFill>
                  <a:srgbClr val="231F20"/>
                </a:solidFill>
                <a:latin typeface="TeXGyrePagella"/>
                <a:cs typeface="TeXGyrePagella"/>
              </a:rPr>
              <a:t> </a:t>
            </a:r>
            <a:r>
              <a:rPr dirty="0" sz="1000">
                <a:solidFill>
                  <a:srgbClr val="231F20"/>
                </a:solidFill>
                <a:latin typeface="TeXGyrePagella"/>
                <a:cs typeface="TeXGyrePagella"/>
              </a:rPr>
              <a:t>(regular/contractual)  involved in research at ICMR Headquarters or at ICMR Research Institutions, Centres or  ﬁeld units across the country (irrespective of source of funding). It provides a roadmap to  overcome/eliminate</a:t>
            </a:r>
            <a:r>
              <a:rPr dirty="0" sz="1000" spc="-30">
                <a:solidFill>
                  <a:srgbClr val="231F20"/>
                </a:solidFill>
                <a:latin typeface="TeXGyrePagella"/>
                <a:cs typeface="TeXGyrePagella"/>
              </a:rPr>
              <a:t> </a:t>
            </a:r>
            <a:r>
              <a:rPr dirty="0" sz="1000">
                <a:solidFill>
                  <a:srgbClr val="231F20"/>
                </a:solidFill>
                <a:latin typeface="TeXGyrePagella"/>
                <a:cs typeface="TeXGyrePagella"/>
              </a:rPr>
              <a:t>any</a:t>
            </a:r>
            <a:r>
              <a:rPr dirty="0" sz="1000" spc="-60">
                <a:solidFill>
                  <a:srgbClr val="231F20"/>
                </a:solidFill>
                <a:latin typeface="TeXGyrePagella"/>
                <a:cs typeface="TeXGyrePagella"/>
              </a:rPr>
              <a:t> </a:t>
            </a:r>
            <a:r>
              <a:rPr dirty="0" sz="1000">
                <a:solidFill>
                  <a:srgbClr val="231F20"/>
                </a:solidFill>
                <a:latin typeface="TeXGyrePagella"/>
                <a:cs typeface="TeXGyrePagella"/>
              </a:rPr>
              <a:t>sort</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40">
                <a:solidFill>
                  <a:srgbClr val="231F20"/>
                </a:solidFill>
                <a:latin typeface="TeXGyrePagella"/>
                <a:cs typeface="TeXGyrePagella"/>
              </a:rPr>
              <a:t> </a:t>
            </a:r>
            <a:r>
              <a:rPr dirty="0" sz="1000">
                <a:solidFill>
                  <a:srgbClr val="231F20"/>
                </a:solidFill>
                <a:latin typeface="TeXGyrePagella"/>
                <a:cs typeface="TeXGyrePagella"/>
              </a:rPr>
              <a:t>which</a:t>
            </a:r>
            <a:r>
              <a:rPr dirty="0" sz="1000" spc="-55">
                <a:solidFill>
                  <a:srgbClr val="231F20"/>
                </a:solidFill>
                <a:latin typeface="TeXGyrePagella"/>
                <a:cs typeface="TeXGyrePagella"/>
              </a:rPr>
              <a:t> </a:t>
            </a:r>
            <a:r>
              <a:rPr dirty="0" sz="1000">
                <a:solidFill>
                  <a:srgbClr val="231F20"/>
                </a:solidFill>
                <a:latin typeface="TeXGyrePagella"/>
                <a:cs typeface="TeXGyrePagella"/>
              </a:rPr>
              <a:t>may</a:t>
            </a:r>
            <a:r>
              <a:rPr dirty="0" sz="1000" spc="-55">
                <a:solidFill>
                  <a:srgbClr val="231F20"/>
                </a:solidFill>
                <a:latin typeface="TeXGyrePagella"/>
                <a:cs typeface="TeXGyrePagella"/>
              </a:rPr>
              <a:t> </a:t>
            </a:r>
            <a:r>
              <a:rPr dirty="0" sz="1000">
                <a:solidFill>
                  <a:srgbClr val="231F20"/>
                </a:solidFill>
                <a:latin typeface="TeXGyrePagella"/>
                <a:cs typeface="TeXGyrePagella"/>
              </a:rPr>
              <a:t>happen</a:t>
            </a:r>
            <a:r>
              <a:rPr dirty="0" sz="1000" spc="-55">
                <a:solidFill>
                  <a:srgbClr val="231F20"/>
                </a:solidFill>
                <a:latin typeface="TeXGyrePagella"/>
                <a:cs typeface="TeXGyrePagella"/>
              </a:rPr>
              <a:t> </a:t>
            </a:r>
            <a:r>
              <a:rPr dirty="0" sz="1000">
                <a:solidFill>
                  <a:srgbClr val="231F20"/>
                </a:solidFill>
                <a:latin typeface="TeXGyrePagella"/>
                <a:cs typeface="TeXGyrePagella"/>
              </a:rPr>
              <a:t>at</a:t>
            </a:r>
            <a:r>
              <a:rPr dirty="0" sz="1000" spc="-55">
                <a:solidFill>
                  <a:srgbClr val="231F20"/>
                </a:solidFill>
                <a:latin typeface="TeXGyrePagella"/>
                <a:cs typeface="TeXGyrePagella"/>
              </a:rPr>
              <a:t> </a:t>
            </a:r>
            <a:r>
              <a:rPr dirty="0" sz="1000">
                <a:solidFill>
                  <a:srgbClr val="231F20"/>
                </a:solidFill>
                <a:latin typeface="TeXGyrePagella"/>
                <a:cs typeface="TeXGyrePagella"/>
              </a:rPr>
              <a:t>any</a:t>
            </a:r>
            <a:r>
              <a:rPr dirty="0" sz="1000" spc="-60">
                <a:solidFill>
                  <a:srgbClr val="231F20"/>
                </a:solidFill>
                <a:latin typeface="TeXGyrePagella"/>
                <a:cs typeface="TeXGyrePagella"/>
              </a:rPr>
              <a:t> </a:t>
            </a:r>
            <a:r>
              <a:rPr dirty="0" sz="1000">
                <a:solidFill>
                  <a:srgbClr val="231F20"/>
                </a:solidFill>
                <a:latin typeface="TeXGyrePagella"/>
                <a:cs typeface="TeXGyrePagella"/>
              </a:rPr>
              <a:t>stage</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45">
                <a:solidFill>
                  <a:srgbClr val="231F20"/>
                </a:solidFill>
                <a:latin typeface="TeXGyrePagella"/>
                <a:cs typeface="TeXGyrePagella"/>
              </a:rPr>
              <a:t> </a:t>
            </a:r>
            <a:r>
              <a:rPr dirty="0" sz="1000">
                <a:solidFill>
                  <a:srgbClr val="231F20"/>
                </a:solidFill>
                <a:latin typeface="TeXGyrePagella"/>
                <a:cs typeface="TeXGyrePagella"/>
              </a:rPr>
              <a:t>and  improve</a:t>
            </a:r>
            <a:r>
              <a:rPr dirty="0" sz="1000" spc="-9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quality</a:t>
            </a:r>
            <a:r>
              <a:rPr dirty="0" sz="1000" spc="-90">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better</a:t>
            </a:r>
            <a:r>
              <a:rPr dirty="0" sz="1000" spc="-90">
                <a:solidFill>
                  <a:srgbClr val="231F20"/>
                </a:solidFill>
                <a:latin typeface="TeXGyrePagella"/>
                <a:cs typeface="TeXGyrePagella"/>
              </a:rPr>
              <a:t> </a:t>
            </a:r>
            <a:r>
              <a:rPr dirty="0" sz="1000">
                <a:solidFill>
                  <a:srgbClr val="231F20"/>
                </a:solidFill>
                <a:latin typeface="TeXGyrePagella"/>
                <a:cs typeface="TeXGyrePagella"/>
              </a:rPr>
              <a:t>outcomes.</a:t>
            </a:r>
            <a:endParaRPr sz="1000">
              <a:latin typeface="TeXGyrePagella"/>
              <a:cs typeface="TeXGyrePagell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EB2DE"/>
          </a:solidFill>
        </p:spPr>
        <p:txBody>
          <a:bodyPr wrap="square" lIns="0" tIns="0" rIns="0" bIns="0" rtlCol="0"/>
          <a:lstStyle/>
          <a:p/>
        </p:txBody>
      </p:sp>
      <p:sp>
        <p:nvSpPr>
          <p:cNvPr id="4" name="object 4"/>
          <p:cNvSpPr txBox="1"/>
          <p:nvPr/>
        </p:nvSpPr>
        <p:spPr>
          <a:xfrm>
            <a:off x="565999" y="1007440"/>
            <a:ext cx="120650" cy="177800"/>
          </a:xfrm>
          <a:prstGeom prst="rect">
            <a:avLst/>
          </a:prstGeom>
        </p:spPr>
        <p:txBody>
          <a:bodyPr wrap="square" lIns="0" tIns="12700" rIns="0" bIns="0" rtlCol="0" vert="horz">
            <a:spAutoFit/>
          </a:bodyPr>
          <a:lstStyle/>
          <a:p>
            <a:pPr marL="12700">
              <a:lnSpc>
                <a:spcPct val="100000"/>
              </a:lnSpc>
              <a:spcBef>
                <a:spcPts val="100"/>
              </a:spcBef>
            </a:pPr>
            <a:r>
              <a:rPr dirty="0" sz="1000" b="1">
                <a:solidFill>
                  <a:srgbClr val="231F20"/>
                </a:solidFill>
                <a:latin typeface="TeXGyrePagella"/>
                <a:cs typeface="TeXGyrePagella"/>
              </a:rPr>
              <a:t>3.</a:t>
            </a:r>
            <a:endParaRPr sz="1000">
              <a:latin typeface="TeXGyrePagella"/>
              <a:cs typeface="TeXGyrePagella"/>
            </a:endParaRPr>
          </a:p>
        </p:txBody>
      </p:sp>
      <p:sp>
        <p:nvSpPr>
          <p:cNvPr id="7" name="object 7"/>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2</a:t>
            </a:r>
            <a:endParaRPr sz="900">
              <a:latin typeface="TeXGyrePagella"/>
              <a:cs typeface="TeXGyrePagella"/>
            </a:endParaRPr>
          </a:p>
        </p:txBody>
      </p:sp>
      <p:sp>
        <p:nvSpPr>
          <p:cNvPr id="8" name="object 8"/>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
        <p:nvSpPr>
          <p:cNvPr id="5" name="object 5"/>
          <p:cNvSpPr txBox="1"/>
          <p:nvPr/>
        </p:nvSpPr>
        <p:spPr>
          <a:xfrm>
            <a:off x="935103" y="932568"/>
            <a:ext cx="5128260" cy="1341120"/>
          </a:xfrm>
          <a:prstGeom prst="rect">
            <a:avLst/>
          </a:prstGeom>
        </p:spPr>
        <p:txBody>
          <a:bodyPr wrap="square" lIns="0" tIns="87630" rIns="0" bIns="0" rtlCol="0" vert="horz">
            <a:spAutoFit/>
          </a:bodyPr>
          <a:lstStyle/>
          <a:p>
            <a:pPr marL="16510">
              <a:lnSpc>
                <a:spcPct val="100000"/>
              </a:lnSpc>
              <a:spcBef>
                <a:spcPts val="690"/>
              </a:spcBef>
            </a:pPr>
            <a:r>
              <a:rPr dirty="0" u="sng" sz="1000" b="1">
                <a:solidFill>
                  <a:srgbClr val="231F20"/>
                </a:solidFill>
                <a:uFill>
                  <a:solidFill>
                    <a:srgbClr val="231F20"/>
                  </a:solidFill>
                </a:uFill>
                <a:latin typeface="TeXGyrePagella"/>
                <a:cs typeface="TeXGyrePagella"/>
              </a:rPr>
              <a:t>RESPONSIBILITY:</a:t>
            </a:r>
            <a:endParaRPr sz="1000">
              <a:latin typeface="TeXGyrePagella"/>
              <a:cs typeface="TeXGyrePagella"/>
            </a:endParaRPr>
          </a:p>
          <a:p>
            <a:pPr algn="just" marL="12700" marR="5080" indent="3810">
              <a:lnSpc>
                <a:spcPct val="141200"/>
              </a:lnSpc>
              <a:spcBef>
                <a:spcPts val="95"/>
              </a:spcBef>
            </a:pPr>
            <a:r>
              <a:rPr dirty="0" sz="1000">
                <a:solidFill>
                  <a:srgbClr val="231F20"/>
                </a:solidFill>
                <a:latin typeface="TeXGyrePagella"/>
                <a:cs typeface="TeXGyrePagella"/>
              </a:rPr>
              <a:t>All</a:t>
            </a:r>
            <a:r>
              <a:rPr dirty="0" sz="1000" spc="-100">
                <a:solidFill>
                  <a:srgbClr val="231F20"/>
                </a:solidFill>
                <a:latin typeface="TeXGyrePagella"/>
                <a:cs typeface="TeXGyrePagella"/>
              </a:rPr>
              <a:t> </a:t>
            </a:r>
            <a:r>
              <a:rPr dirty="0" sz="1000">
                <a:solidFill>
                  <a:srgbClr val="231F20"/>
                </a:solidFill>
                <a:latin typeface="TeXGyrePagella"/>
                <a:cs typeface="TeXGyrePagella"/>
              </a:rPr>
              <a:t>stakeholders</a:t>
            </a:r>
            <a:r>
              <a:rPr dirty="0" sz="1000" spc="-80">
                <a:solidFill>
                  <a:srgbClr val="231F20"/>
                </a:solidFill>
                <a:latin typeface="TeXGyrePagella"/>
                <a:cs typeface="TeXGyrePagella"/>
              </a:rPr>
              <a:t> </a:t>
            </a:r>
            <a:r>
              <a:rPr dirty="0" sz="1000">
                <a:solidFill>
                  <a:srgbClr val="231F20"/>
                </a:solidFill>
                <a:latin typeface="TeXGyrePagella"/>
                <a:cs typeface="TeXGyrePagella"/>
              </a:rPr>
              <a:t>involved</a:t>
            </a:r>
            <a:r>
              <a:rPr dirty="0" sz="1000" spc="-85">
                <a:solidFill>
                  <a:srgbClr val="231F20"/>
                </a:solidFill>
                <a:latin typeface="TeXGyrePagella"/>
                <a:cs typeface="TeXGyrePagella"/>
              </a:rPr>
              <a:t> </a:t>
            </a:r>
            <a:r>
              <a:rPr dirty="0" sz="1000">
                <a:solidFill>
                  <a:srgbClr val="231F20"/>
                </a:solidFill>
                <a:latin typeface="TeXGyrePagella"/>
                <a:cs typeface="TeXGyrePagella"/>
              </a:rPr>
              <a:t>in</a:t>
            </a:r>
            <a:r>
              <a:rPr dirty="0" sz="1000" spc="-95">
                <a:solidFill>
                  <a:srgbClr val="231F20"/>
                </a:solidFill>
                <a:latin typeface="TeXGyrePagella"/>
                <a:cs typeface="TeXGyrePagella"/>
              </a:rPr>
              <a:t> </a:t>
            </a:r>
            <a:r>
              <a:rPr dirty="0" sz="1000">
                <a:solidFill>
                  <a:srgbClr val="231F20"/>
                </a:solidFill>
                <a:latin typeface="TeXGyrePagella"/>
                <a:cs typeface="TeXGyrePagella"/>
              </a:rPr>
              <a:t>the</a:t>
            </a:r>
            <a:r>
              <a:rPr dirty="0" sz="1000" spc="-95">
                <a:solidFill>
                  <a:srgbClr val="231F20"/>
                </a:solidFill>
                <a:latin typeface="TeXGyrePagella"/>
                <a:cs typeface="TeXGyrePagella"/>
              </a:rPr>
              <a:t> </a:t>
            </a:r>
            <a:r>
              <a:rPr dirty="0" sz="1000">
                <a:solidFill>
                  <a:srgbClr val="231F20"/>
                </a:solidFill>
                <a:latin typeface="TeXGyrePagella"/>
                <a:cs typeface="TeXGyrePagella"/>
              </a:rPr>
              <a:t>conduct,</a:t>
            </a:r>
            <a:r>
              <a:rPr dirty="0" sz="1000" spc="-85">
                <a:solidFill>
                  <a:srgbClr val="231F20"/>
                </a:solidFill>
                <a:latin typeface="TeXGyrePagella"/>
                <a:cs typeface="TeXGyrePagella"/>
              </a:rPr>
              <a:t> </a:t>
            </a:r>
            <a:r>
              <a:rPr dirty="0" sz="1000">
                <a:solidFill>
                  <a:srgbClr val="231F20"/>
                </a:solidFill>
                <a:latin typeface="TeXGyrePagella"/>
                <a:cs typeface="TeXGyrePagella"/>
              </a:rPr>
              <a:t>review</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95">
                <a:solidFill>
                  <a:srgbClr val="231F20"/>
                </a:solidFill>
                <a:latin typeface="TeXGyrePagella"/>
                <a:cs typeface="TeXGyrePagella"/>
              </a:rPr>
              <a:t> </a:t>
            </a:r>
            <a:r>
              <a:rPr dirty="0" sz="1000">
                <a:solidFill>
                  <a:srgbClr val="231F20"/>
                </a:solidFill>
                <a:latin typeface="TeXGyrePagella"/>
                <a:cs typeface="TeXGyrePagella"/>
              </a:rPr>
              <a:t>reporting</a:t>
            </a:r>
            <a:r>
              <a:rPr dirty="0" sz="1000" spc="-85">
                <a:solidFill>
                  <a:srgbClr val="231F20"/>
                </a:solidFill>
                <a:latin typeface="TeXGyrePagella"/>
                <a:cs typeface="TeXGyrePagella"/>
              </a:rPr>
              <a:t> </a:t>
            </a:r>
            <a:r>
              <a:rPr dirty="0" sz="1000">
                <a:solidFill>
                  <a:srgbClr val="231F20"/>
                </a:solidFill>
                <a:latin typeface="TeXGyrePagella"/>
                <a:cs typeface="TeXGyrePagella"/>
              </a:rPr>
              <a:t>of</a:t>
            </a:r>
            <a:r>
              <a:rPr dirty="0" sz="1000" spc="-9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0">
                <a:solidFill>
                  <a:srgbClr val="231F20"/>
                </a:solidFill>
                <a:latin typeface="TeXGyrePagella"/>
                <a:cs typeface="TeXGyrePagella"/>
              </a:rPr>
              <a:t> </a:t>
            </a:r>
            <a:r>
              <a:rPr dirty="0" sz="1000">
                <a:solidFill>
                  <a:srgbClr val="231F20"/>
                </a:solidFill>
                <a:latin typeface="TeXGyrePagella"/>
                <a:cs typeface="TeXGyrePagella"/>
              </a:rPr>
              <a:t>such</a:t>
            </a:r>
            <a:r>
              <a:rPr dirty="0" sz="1000" spc="-90">
                <a:solidFill>
                  <a:srgbClr val="231F20"/>
                </a:solidFill>
                <a:latin typeface="TeXGyrePagella"/>
                <a:cs typeface="TeXGyrePagella"/>
              </a:rPr>
              <a:t> </a:t>
            </a:r>
            <a:r>
              <a:rPr dirty="0" sz="1000">
                <a:solidFill>
                  <a:srgbClr val="231F20"/>
                </a:solidFill>
                <a:latin typeface="TeXGyrePagella"/>
                <a:cs typeface="TeXGyrePagella"/>
              </a:rPr>
              <a:t>as</a:t>
            </a:r>
            <a:r>
              <a:rPr dirty="0" sz="1000" spc="-100">
                <a:solidFill>
                  <a:srgbClr val="231F20"/>
                </a:solidFill>
                <a:latin typeface="TeXGyrePagella"/>
                <a:cs typeface="TeXGyrePagella"/>
              </a:rPr>
              <a:t> </a:t>
            </a:r>
            <a:r>
              <a:rPr dirty="0" sz="1000">
                <a:solidFill>
                  <a:srgbClr val="231F20"/>
                </a:solidFill>
                <a:latin typeface="TeXGyrePagella"/>
                <a:cs typeface="TeXGyrePagella"/>
              </a:rPr>
              <a:t>researchers,  institutions, scientiﬁc review committees and ethics committees must ensure research  integrity and quality thereby upholding the reputation, trust of research participants and  meaningful translation of research ﬁndings for public health beneﬁts while ensuring  judicious</a:t>
            </a:r>
            <a:r>
              <a:rPr dirty="0" sz="1000" spc="-90">
                <a:solidFill>
                  <a:srgbClr val="231F20"/>
                </a:solidFill>
                <a:latin typeface="TeXGyrePagella"/>
                <a:cs typeface="TeXGyrePagella"/>
              </a:rPr>
              <a:t> </a:t>
            </a:r>
            <a:r>
              <a:rPr dirty="0" sz="1000">
                <a:solidFill>
                  <a:srgbClr val="231F20"/>
                </a:solidFill>
                <a:latin typeface="TeXGyrePagella"/>
                <a:cs typeface="TeXGyrePagella"/>
              </a:rPr>
              <a:t>use</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resources.</a:t>
            </a:r>
            <a:endParaRPr sz="1000">
              <a:latin typeface="TeXGyrePagella"/>
              <a:cs typeface="TeXGyrePagella"/>
            </a:endParaRPr>
          </a:p>
        </p:txBody>
      </p:sp>
      <p:sp>
        <p:nvSpPr>
          <p:cNvPr id="6" name="object 6"/>
          <p:cNvSpPr txBox="1"/>
          <p:nvPr/>
        </p:nvSpPr>
        <p:spPr>
          <a:xfrm>
            <a:off x="565788" y="2480863"/>
            <a:ext cx="5497830" cy="4813935"/>
          </a:xfrm>
          <a:prstGeom prst="rect">
            <a:avLst/>
          </a:prstGeom>
        </p:spPr>
        <p:txBody>
          <a:bodyPr wrap="square" lIns="0" tIns="87630" rIns="0" bIns="0" rtlCol="0" vert="horz">
            <a:spAutoFit/>
          </a:bodyPr>
          <a:lstStyle/>
          <a:p>
            <a:pPr marL="385445" indent="-373380">
              <a:lnSpc>
                <a:spcPct val="100000"/>
              </a:lnSpc>
              <a:spcBef>
                <a:spcPts val="690"/>
              </a:spcBef>
              <a:buAutoNum type="arabicPeriod" startAt="4"/>
              <a:tabLst>
                <a:tab pos="385445" algn="l"/>
                <a:tab pos="386080" algn="l"/>
              </a:tabLst>
            </a:pPr>
            <a:r>
              <a:rPr dirty="0" u="sng" sz="1000" b="1">
                <a:solidFill>
                  <a:srgbClr val="231F20"/>
                </a:solidFill>
                <a:uFill>
                  <a:solidFill>
                    <a:srgbClr val="231F20"/>
                  </a:solidFill>
                </a:uFill>
                <a:latin typeface="TeXGyrePagella"/>
                <a:cs typeface="TeXGyrePagella"/>
              </a:rPr>
              <a:t>FRAME</a:t>
            </a:r>
            <a:r>
              <a:rPr dirty="0" sz="1000" spc="-1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WORK:</a:t>
            </a:r>
            <a:endParaRPr sz="1000">
              <a:latin typeface="TeXGyrePagella"/>
              <a:cs typeface="TeXGyrePagella"/>
            </a:endParaRPr>
          </a:p>
          <a:p>
            <a:pPr algn="just" lvl="1" marL="381635" marR="5080" indent="-369570">
              <a:lnSpc>
                <a:spcPct val="141200"/>
              </a:lnSpc>
              <a:spcBef>
                <a:spcPts val="95"/>
              </a:spcBef>
              <a:buAutoNum type="arabicPeriod"/>
              <a:tabLst>
                <a:tab pos="386080" algn="l"/>
              </a:tabLst>
            </a:pPr>
            <a:r>
              <a:rPr dirty="0" sz="1000" b="1">
                <a:solidFill>
                  <a:srgbClr val="231F20"/>
                </a:solidFill>
                <a:latin typeface="TeXGyrePagella"/>
                <a:cs typeface="TeXGyrePagella"/>
              </a:rPr>
              <a:t>Research</a:t>
            </a:r>
            <a:r>
              <a:rPr dirty="0" sz="1000" spc="-80" b="1">
                <a:solidFill>
                  <a:srgbClr val="231F20"/>
                </a:solidFill>
                <a:latin typeface="TeXGyrePagella"/>
                <a:cs typeface="TeXGyrePagella"/>
              </a:rPr>
              <a:t> </a:t>
            </a:r>
            <a:r>
              <a:rPr dirty="0" sz="1000" b="1">
                <a:solidFill>
                  <a:srgbClr val="231F20"/>
                </a:solidFill>
                <a:latin typeface="TeXGyrePagella"/>
                <a:cs typeface="TeXGyrePagella"/>
              </a:rPr>
              <a:t>Integrity</a:t>
            </a:r>
            <a:r>
              <a:rPr dirty="0" sz="1000" spc="-75" b="1">
                <a:solidFill>
                  <a:srgbClr val="231F20"/>
                </a:solidFill>
                <a:latin typeface="TeXGyrePagella"/>
                <a:cs typeface="TeXGyrePagella"/>
              </a:rPr>
              <a:t> </a:t>
            </a:r>
            <a:r>
              <a:rPr dirty="0" sz="1000" b="1">
                <a:solidFill>
                  <a:srgbClr val="231F20"/>
                </a:solidFill>
                <a:latin typeface="TeXGyrePagella"/>
                <a:cs typeface="TeXGyrePagella"/>
              </a:rPr>
              <a:t>Unit</a:t>
            </a:r>
            <a:r>
              <a:rPr dirty="0" sz="1000" spc="-80" b="1">
                <a:solidFill>
                  <a:srgbClr val="231F20"/>
                </a:solidFill>
                <a:latin typeface="TeXGyrePagella"/>
                <a:cs typeface="TeXGyrePagella"/>
              </a:rPr>
              <a:t> </a:t>
            </a:r>
            <a:r>
              <a:rPr dirty="0" sz="1000" b="1">
                <a:solidFill>
                  <a:srgbClr val="231F20"/>
                </a:solidFill>
                <a:latin typeface="TeXGyrePagella"/>
                <a:cs typeface="TeXGyrePagella"/>
              </a:rPr>
              <a:t>(RIU):</a:t>
            </a:r>
            <a:r>
              <a:rPr dirty="0" sz="1000" spc="-80" b="1">
                <a:solidFill>
                  <a:srgbClr val="231F20"/>
                </a:solidFill>
                <a:latin typeface="TeXGyrePagella"/>
                <a:cs typeface="TeXGyrePagella"/>
              </a:rPr>
              <a:t> </a:t>
            </a:r>
            <a:r>
              <a:rPr dirty="0" sz="1000">
                <a:solidFill>
                  <a:srgbClr val="231F20"/>
                </a:solidFill>
                <a:latin typeface="TeXGyrePagella"/>
                <a:cs typeface="TeXGyrePagella"/>
              </a:rPr>
              <a:t>A</a:t>
            </a:r>
            <a:r>
              <a:rPr dirty="0" sz="1000" spc="-9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7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75">
                <a:solidFill>
                  <a:srgbClr val="231F20"/>
                </a:solidFill>
                <a:latin typeface="TeXGyrePagella"/>
                <a:cs typeface="TeXGyrePagella"/>
              </a:rPr>
              <a:t> </a:t>
            </a:r>
            <a:r>
              <a:rPr dirty="0" sz="1000">
                <a:solidFill>
                  <a:srgbClr val="231F20"/>
                </a:solidFill>
                <a:latin typeface="TeXGyrePagella"/>
                <a:cs typeface="TeXGyrePagella"/>
              </a:rPr>
              <a:t>Unit</a:t>
            </a:r>
            <a:r>
              <a:rPr dirty="0" sz="1000" spc="-85">
                <a:solidFill>
                  <a:srgbClr val="231F20"/>
                </a:solidFill>
                <a:latin typeface="TeXGyrePagella"/>
                <a:cs typeface="TeXGyrePagella"/>
              </a:rPr>
              <a:t> </a:t>
            </a:r>
            <a:r>
              <a:rPr dirty="0" sz="1000">
                <a:solidFill>
                  <a:srgbClr val="231F20"/>
                </a:solidFill>
                <a:latin typeface="TeXGyrePagella"/>
                <a:cs typeface="TeXGyrePagella"/>
              </a:rPr>
              <a:t>(RIU)</a:t>
            </a:r>
            <a:r>
              <a:rPr dirty="0" sz="1000" spc="-80">
                <a:solidFill>
                  <a:srgbClr val="231F20"/>
                </a:solidFill>
                <a:latin typeface="TeXGyrePagella"/>
                <a:cs typeface="TeXGyrePagella"/>
              </a:rPr>
              <a:t> </a:t>
            </a:r>
            <a:r>
              <a:rPr dirty="0" sz="1000">
                <a:solidFill>
                  <a:srgbClr val="231F20"/>
                </a:solidFill>
                <a:latin typeface="TeXGyrePagella"/>
                <a:cs typeface="TeXGyrePagella"/>
              </a:rPr>
              <a:t>at</a:t>
            </a:r>
            <a:r>
              <a:rPr dirty="0" sz="1000" spc="-90">
                <a:solidFill>
                  <a:srgbClr val="231F20"/>
                </a:solidFill>
                <a:latin typeface="TeXGyrePagella"/>
                <a:cs typeface="TeXGyrePagella"/>
              </a:rPr>
              <a:t> </a:t>
            </a:r>
            <a:r>
              <a:rPr dirty="0" sz="1000">
                <a:solidFill>
                  <a:srgbClr val="231F20"/>
                </a:solidFill>
                <a:latin typeface="TeXGyrePagella"/>
                <a:cs typeface="TeXGyrePagella"/>
              </a:rPr>
              <a:t>ICMR</a:t>
            </a:r>
            <a:r>
              <a:rPr dirty="0" sz="1000" spc="-80">
                <a:solidFill>
                  <a:srgbClr val="231F20"/>
                </a:solidFill>
                <a:latin typeface="TeXGyrePagella"/>
                <a:cs typeface="TeXGyrePagella"/>
              </a:rPr>
              <a:t> </a:t>
            </a:r>
            <a:r>
              <a:rPr dirty="0" sz="1000">
                <a:solidFill>
                  <a:srgbClr val="231F20"/>
                </a:solidFill>
                <a:latin typeface="TeXGyrePagella"/>
                <a:cs typeface="TeXGyrePagella"/>
              </a:rPr>
              <a:t>Headquarters,</a:t>
            </a:r>
            <a:r>
              <a:rPr dirty="0" sz="1000" spc="-70">
                <a:solidFill>
                  <a:srgbClr val="231F20"/>
                </a:solidFill>
                <a:latin typeface="TeXGyrePagella"/>
                <a:cs typeface="TeXGyrePagella"/>
              </a:rPr>
              <a:t> </a:t>
            </a:r>
            <a:r>
              <a:rPr dirty="0" sz="1000">
                <a:solidFill>
                  <a:srgbClr val="231F20"/>
                </a:solidFill>
                <a:latin typeface="TeXGyrePagella"/>
                <a:cs typeface="TeXGyrePagella"/>
              </a:rPr>
              <a:t>New  Delhi</a:t>
            </a:r>
            <a:r>
              <a:rPr dirty="0" sz="1000" spc="-80">
                <a:solidFill>
                  <a:srgbClr val="231F20"/>
                </a:solidFill>
                <a:latin typeface="TeXGyrePagella"/>
                <a:cs typeface="TeXGyrePagella"/>
              </a:rPr>
              <a:t> </a:t>
            </a:r>
            <a:r>
              <a:rPr dirty="0" sz="1000">
                <a:solidFill>
                  <a:srgbClr val="231F20"/>
                </a:solidFill>
                <a:latin typeface="TeXGyrePagella"/>
                <a:cs typeface="TeXGyrePagella"/>
              </a:rPr>
              <a:t>would</a:t>
            </a:r>
            <a:r>
              <a:rPr dirty="0" sz="1000" spc="-75">
                <a:solidFill>
                  <a:srgbClr val="231F20"/>
                </a:solidFill>
                <a:latin typeface="TeXGyrePagella"/>
                <a:cs typeface="TeXGyrePagella"/>
              </a:rPr>
              <a:t> </a:t>
            </a:r>
            <a:r>
              <a:rPr dirty="0" sz="1000">
                <a:solidFill>
                  <a:srgbClr val="231F20"/>
                </a:solidFill>
                <a:latin typeface="TeXGyrePagella"/>
                <a:cs typeface="TeXGyrePagella"/>
              </a:rPr>
              <a:t>facilitate</a:t>
            </a:r>
            <a:r>
              <a:rPr dirty="0" sz="1000" spc="-70">
                <a:solidFill>
                  <a:srgbClr val="231F20"/>
                </a:solidFill>
                <a:latin typeface="TeXGyrePagella"/>
                <a:cs typeface="TeXGyrePagella"/>
              </a:rPr>
              <a:t> </a:t>
            </a:r>
            <a:r>
              <a:rPr dirty="0" sz="1000">
                <a:solidFill>
                  <a:srgbClr val="231F20"/>
                </a:solidFill>
                <a:latin typeface="TeXGyrePagella"/>
                <a:cs typeface="TeXGyrePagella"/>
              </a:rPr>
              <a:t>and</a:t>
            </a:r>
            <a:r>
              <a:rPr dirty="0" sz="1000" spc="-85">
                <a:solidFill>
                  <a:srgbClr val="231F20"/>
                </a:solidFill>
                <a:latin typeface="TeXGyrePagella"/>
                <a:cs typeface="TeXGyrePagella"/>
              </a:rPr>
              <a:t> </a:t>
            </a:r>
            <a:r>
              <a:rPr dirty="0" sz="1000">
                <a:solidFill>
                  <a:srgbClr val="231F20"/>
                </a:solidFill>
                <a:latin typeface="TeXGyrePagella"/>
                <a:cs typeface="TeXGyrePagella"/>
              </a:rPr>
              <a:t>guide</a:t>
            </a:r>
            <a:r>
              <a:rPr dirty="0" sz="1000" spc="-7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7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65">
                <a:solidFill>
                  <a:srgbClr val="231F20"/>
                </a:solidFill>
                <a:latin typeface="TeXGyrePagella"/>
                <a:cs typeface="TeXGyrePagella"/>
              </a:rPr>
              <a:t> </a:t>
            </a:r>
            <a:r>
              <a:rPr dirty="0" sz="1000">
                <a:solidFill>
                  <a:srgbClr val="231F20"/>
                </a:solidFill>
                <a:latin typeface="TeXGyrePagella"/>
                <a:cs typeface="TeXGyrePagella"/>
              </a:rPr>
              <a:t>in</a:t>
            </a:r>
            <a:r>
              <a:rPr dirty="0" sz="1000" spc="-85">
                <a:solidFill>
                  <a:srgbClr val="231F20"/>
                </a:solidFill>
                <a:latin typeface="TeXGyrePagella"/>
                <a:cs typeface="TeXGyrePagella"/>
              </a:rPr>
              <a:t> </a:t>
            </a:r>
            <a:r>
              <a:rPr dirty="0" sz="1000">
                <a:solidFill>
                  <a:srgbClr val="231F20"/>
                </a:solidFill>
                <a:latin typeface="TeXGyrePagella"/>
                <a:cs typeface="TeXGyrePagella"/>
              </a:rPr>
              <a:t>ICMR</a:t>
            </a:r>
            <a:r>
              <a:rPr dirty="0" sz="1000" spc="-75">
                <a:solidFill>
                  <a:srgbClr val="231F20"/>
                </a:solidFill>
                <a:latin typeface="TeXGyrePagella"/>
                <a:cs typeface="TeXGyrePagella"/>
              </a:rPr>
              <a:t> </a:t>
            </a:r>
            <a:r>
              <a:rPr dirty="0" sz="1000">
                <a:solidFill>
                  <a:srgbClr val="231F20"/>
                </a:solidFill>
                <a:latin typeface="TeXGyrePagella"/>
                <a:cs typeface="TeXGyrePagella"/>
              </a:rPr>
              <a:t>Headquarters</a:t>
            </a:r>
            <a:r>
              <a:rPr dirty="0" sz="1000" spc="-65">
                <a:solidFill>
                  <a:srgbClr val="231F20"/>
                </a:solidFill>
                <a:latin typeface="TeXGyrePagella"/>
                <a:cs typeface="TeXGyrePagella"/>
              </a:rPr>
              <a:t> </a:t>
            </a:r>
            <a:r>
              <a:rPr dirty="0" sz="1000">
                <a:solidFill>
                  <a:srgbClr val="231F20"/>
                </a:solidFill>
                <a:latin typeface="TeXGyrePagella"/>
                <a:cs typeface="TeXGyrePagella"/>
              </a:rPr>
              <a:t>and</a:t>
            </a:r>
            <a:r>
              <a:rPr dirty="0" sz="1000" spc="-80">
                <a:solidFill>
                  <a:srgbClr val="231F20"/>
                </a:solidFill>
                <a:latin typeface="TeXGyrePagella"/>
                <a:cs typeface="TeXGyrePagella"/>
              </a:rPr>
              <a:t> </a:t>
            </a:r>
            <a:r>
              <a:rPr dirty="0" sz="1000">
                <a:solidFill>
                  <a:srgbClr val="231F20"/>
                </a:solidFill>
                <a:latin typeface="TeXGyrePagella"/>
                <a:cs typeface="TeXGyrePagella"/>
              </a:rPr>
              <a:t>its</a:t>
            </a:r>
            <a:r>
              <a:rPr dirty="0" sz="1000" spc="-85">
                <a:solidFill>
                  <a:srgbClr val="231F20"/>
                </a:solidFill>
                <a:latin typeface="TeXGyrePagella"/>
                <a:cs typeface="TeXGyrePagella"/>
              </a:rPr>
              <a:t> </a:t>
            </a:r>
            <a:r>
              <a:rPr dirty="0" sz="1000">
                <a:solidFill>
                  <a:srgbClr val="231F20"/>
                </a:solidFill>
                <a:latin typeface="TeXGyrePagella"/>
                <a:cs typeface="TeXGyrePagella"/>
              </a:rPr>
              <a:t>network</a:t>
            </a:r>
            <a:r>
              <a:rPr dirty="0" sz="1000" spc="-70">
                <a:solidFill>
                  <a:srgbClr val="231F20"/>
                </a:solidFill>
                <a:latin typeface="TeXGyrePagella"/>
                <a:cs typeface="TeXGyrePagella"/>
              </a:rPr>
              <a:t> </a:t>
            </a:r>
            <a:r>
              <a:rPr dirty="0" sz="1000">
                <a:solidFill>
                  <a:srgbClr val="231F20"/>
                </a:solidFill>
                <a:latin typeface="TeXGyrePagella"/>
                <a:cs typeface="TeXGyrePagella"/>
              </a:rPr>
              <a:t>of  institutions. It would facilitate implementation of responsible conduct of research (RCR)  through a designated Research Integrity Ofﬁcer (RIO) at Institutional/Divisional level and  maintain</a:t>
            </a:r>
            <a:r>
              <a:rPr dirty="0" sz="1000" spc="-95">
                <a:solidFill>
                  <a:srgbClr val="231F20"/>
                </a:solidFill>
                <a:latin typeface="TeXGyrePagella"/>
                <a:cs typeface="TeXGyrePagella"/>
              </a:rPr>
              <a:t> </a:t>
            </a:r>
            <a:r>
              <a:rPr dirty="0" sz="1000">
                <a:solidFill>
                  <a:srgbClr val="231F20"/>
                </a:solidFill>
                <a:latin typeface="TeXGyrePagella"/>
                <a:cs typeface="TeXGyrePagella"/>
              </a:rPr>
              <a:t>a</a:t>
            </a:r>
            <a:r>
              <a:rPr dirty="0" sz="1000" spc="-105">
                <a:solidFill>
                  <a:srgbClr val="231F20"/>
                </a:solidFill>
                <a:latin typeface="TeXGyrePagella"/>
                <a:cs typeface="TeXGyrePagella"/>
              </a:rPr>
              <a:t> </a:t>
            </a:r>
            <a:r>
              <a:rPr dirty="0" sz="1000">
                <a:solidFill>
                  <a:srgbClr val="231F20"/>
                </a:solidFill>
                <a:latin typeface="TeXGyrePagella"/>
                <a:cs typeface="TeXGyrePagella"/>
              </a:rPr>
              <a:t>designated</a:t>
            </a:r>
            <a:r>
              <a:rPr dirty="0" sz="1000" spc="-85">
                <a:solidFill>
                  <a:srgbClr val="231F20"/>
                </a:solidFill>
                <a:latin typeface="TeXGyrePagella"/>
                <a:cs typeface="TeXGyrePagella"/>
              </a:rPr>
              <a:t> </a:t>
            </a:r>
            <a:r>
              <a:rPr dirty="0" sz="1000">
                <a:solidFill>
                  <a:srgbClr val="231F20"/>
                </a:solidFill>
                <a:latin typeface="TeXGyrePagella"/>
                <a:cs typeface="TeXGyrePagella"/>
              </a:rPr>
              <a:t>budget</a:t>
            </a:r>
            <a:r>
              <a:rPr dirty="0" sz="1000" spc="-95">
                <a:solidFill>
                  <a:srgbClr val="231F20"/>
                </a:solidFill>
                <a:latin typeface="TeXGyrePagella"/>
                <a:cs typeface="TeXGyrePagella"/>
              </a:rPr>
              <a:t> </a:t>
            </a:r>
            <a:r>
              <a:rPr dirty="0" sz="1000">
                <a:solidFill>
                  <a:srgbClr val="231F20"/>
                </a:solidFill>
                <a:latin typeface="TeXGyrePagella"/>
                <a:cs typeface="TeXGyrePagella"/>
              </a:rPr>
              <a:t>head</a:t>
            </a:r>
            <a:r>
              <a:rPr dirty="0" sz="1000" spc="-100">
                <a:solidFill>
                  <a:srgbClr val="231F20"/>
                </a:solidFill>
                <a:latin typeface="TeXGyrePagella"/>
                <a:cs typeface="TeXGyrePagella"/>
              </a:rPr>
              <a:t> </a:t>
            </a:r>
            <a:r>
              <a:rPr dirty="0" sz="1000">
                <a:solidFill>
                  <a:srgbClr val="231F20"/>
                </a:solidFill>
                <a:latin typeface="TeXGyrePagella"/>
                <a:cs typeface="TeXGyrePagella"/>
              </a:rPr>
              <a:t>required</a:t>
            </a:r>
            <a:r>
              <a:rPr dirty="0" sz="1000" spc="-90">
                <a:solidFill>
                  <a:srgbClr val="231F20"/>
                </a:solidFill>
                <a:latin typeface="TeXGyrePagella"/>
                <a:cs typeface="TeXGyrePagella"/>
              </a:rPr>
              <a:t> </a:t>
            </a:r>
            <a:r>
              <a:rPr dirty="0" sz="1000">
                <a:solidFill>
                  <a:srgbClr val="231F20"/>
                </a:solidFill>
                <a:latin typeface="TeXGyrePagella"/>
                <a:cs typeface="TeXGyrePagella"/>
              </a:rPr>
              <a:t>for</a:t>
            </a:r>
            <a:r>
              <a:rPr dirty="0" sz="1000" spc="-105">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85">
                <a:solidFill>
                  <a:srgbClr val="231F20"/>
                </a:solidFill>
                <a:latin typeface="TeXGyrePagella"/>
                <a:cs typeface="TeXGyrePagella"/>
              </a:rPr>
              <a:t> </a:t>
            </a:r>
            <a:r>
              <a:rPr dirty="0" sz="1000">
                <a:solidFill>
                  <a:srgbClr val="231F20"/>
                </a:solidFill>
                <a:latin typeface="TeXGyrePagella"/>
                <a:cs typeface="TeXGyrePagella"/>
              </a:rPr>
              <a:t>fees,</a:t>
            </a:r>
            <a:r>
              <a:rPr dirty="0" sz="1000" spc="-95">
                <a:solidFill>
                  <a:srgbClr val="231F20"/>
                </a:solidFill>
                <a:latin typeface="TeXGyrePagella"/>
                <a:cs typeface="TeXGyrePagella"/>
              </a:rPr>
              <a:t> </a:t>
            </a:r>
            <a:r>
              <a:rPr dirty="0" sz="1000">
                <a:solidFill>
                  <a:srgbClr val="231F20"/>
                </a:solidFill>
                <a:latin typeface="TeXGyrePagella"/>
                <a:cs typeface="TeXGyrePagella"/>
              </a:rPr>
              <a:t>plagiarism</a:t>
            </a:r>
            <a:r>
              <a:rPr dirty="0" sz="1000" spc="-90">
                <a:solidFill>
                  <a:srgbClr val="231F20"/>
                </a:solidFill>
                <a:latin typeface="TeXGyrePagella"/>
                <a:cs typeface="TeXGyrePagella"/>
              </a:rPr>
              <a:t> </a:t>
            </a:r>
            <a:r>
              <a:rPr dirty="0" sz="1000">
                <a:solidFill>
                  <a:srgbClr val="231F20"/>
                </a:solidFill>
                <a:latin typeface="TeXGyrePagella"/>
                <a:cs typeface="TeXGyrePagella"/>
              </a:rPr>
              <a:t>check</a:t>
            </a:r>
            <a:r>
              <a:rPr dirty="0" sz="1000" spc="-100">
                <a:solidFill>
                  <a:srgbClr val="231F20"/>
                </a:solidFill>
                <a:latin typeface="TeXGyrePagella"/>
                <a:cs typeface="TeXGyrePagella"/>
              </a:rPr>
              <a:t> </a:t>
            </a:r>
            <a:r>
              <a:rPr dirty="0" sz="1000">
                <a:solidFill>
                  <a:srgbClr val="231F20"/>
                </a:solidFill>
                <a:latin typeface="TeXGyrePagella"/>
                <a:cs typeface="TeXGyrePagella"/>
              </a:rPr>
              <a:t>etc.</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b="1">
                <a:solidFill>
                  <a:srgbClr val="231F20"/>
                </a:solidFill>
                <a:latin typeface="TeXGyrePagella"/>
                <a:cs typeface="TeXGyrePagella"/>
              </a:rPr>
              <a:t>ICMR Bioethics Unit (IBU): </a:t>
            </a:r>
            <a:r>
              <a:rPr dirty="0" sz="1000">
                <a:solidFill>
                  <a:srgbClr val="231F20"/>
                </a:solidFill>
                <a:latin typeface="TeXGyrePagella"/>
                <a:cs typeface="TeXGyrePagella"/>
              </a:rPr>
              <a:t>ICMR Bioethics Unit will be responsible for development</a:t>
            </a:r>
            <a:r>
              <a:rPr dirty="0" sz="1000" spc="-100">
                <a:solidFill>
                  <a:srgbClr val="231F20"/>
                </a:solidFill>
                <a:latin typeface="TeXGyrePagella"/>
                <a:cs typeface="TeXGyrePagella"/>
              </a:rPr>
              <a:t> </a:t>
            </a:r>
            <a:r>
              <a:rPr dirty="0" sz="1000">
                <a:solidFill>
                  <a:srgbClr val="231F20"/>
                </a:solidFill>
                <a:latin typeface="TeXGyrePagella"/>
                <a:cs typeface="TeXGyrePagella"/>
              </a:rPr>
              <a:t>and  timely updation of policy on research integrity, misconduct and publication ethics. It will  serve</a:t>
            </a:r>
            <a:r>
              <a:rPr dirty="0" sz="1000" spc="-60">
                <a:solidFill>
                  <a:srgbClr val="231F20"/>
                </a:solidFill>
                <a:latin typeface="TeXGyrePagella"/>
                <a:cs typeface="TeXGyrePagella"/>
              </a:rPr>
              <a:t> </a:t>
            </a:r>
            <a:r>
              <a:rPr dirty="0" sz="1000">
                <a:solidFill>
                  <a:srgbClr val="231F20"/>
                </a:solidFill>
                <a:latin typeface="TeXGyrePagella"/>
                <a:cs typeface="TeXGyrePagella"/>
              </a:rPr>
              <a:t>as</a:t>
            </a:r>
            <a:r>
              <a:rPr dirty="0" sz="1000" spc="-65">
                <a:solidFill>
                  <a:srgbClr val="231F20"/>
                </a:solidFill>
                <a:latin typeface="TeXGyrePagella"/>
                <a:cs typeface="TeXGyrePagella"/>
              </a:rPr>
              <a:t> </a:t>
            </a:r>
            <a:r>
              <a:rPr dirty="0" sz="1000">
                <a:solidFill>
                  <a:srgbClr val="231F20"/>
                </a:solidFill>
                <a:latin typeface="TeXGyrePagella"/>
                <a:cs typeface="TeXGyrePagella"/>
              </a:rPr>
              <a:t>an</a:t>
            </a:r>
            <a:r>
              <a:rPr dirty="0" sz="1000" spc="-70">
                <a:solidFill>
                  <a:srgbClr val="231F20"/>
                </a:solidFill>
                <a:latin typeface="TeXGyrePagella"/>
                <a:cs typeface="TeXGyrePagella"/>
              </a:rPr>
              <a:t> </a:t>
            </a:r>
            <a:r>
              <a:rPr dirty="0" sz="1000">
                <a:solidFill>
                  <a:srgbClr val="231F20"/>
                </a:solidFill>
                <a:latin typeface="TeXGyrePagella"/>
                <a:cs typeface="TeXGyrePagella"/>
              </a:rPr>
              <a:t>ethics</a:t>
            </a:r>
            <a:r>
              <a:rPr dirty="0" sz="1000" spc="-55">
                <a:solidFill>
                  <a:srgbClr val="231F20"/>
                </a:solidFill>
                <a:latin typeface="TeXGyrePagella"/>
                <a:cs typeface="TeXGyrePagella"/>
              </a:rPr>
              <a:t> </a:t>
            </a:r>
            <a:r>
              <a:rPr dirty="0" sz="1000">
                <a:solidFill>
                  <a:srgbClr val="231F20"/>
                </a:solidFill>
                <a:latin typeface="TeXGyrePagella"/>
                <a:cs typeface="TeXGyrePagella"/>
              </a:rPr>
              <a:t>advisory</a:t>
            </a:r>
            <a:r>
              <a:rPr dirty="0" sz="1000" spc="-55">
                <a:solidFill>
                  <a:srgbClr val="231F20"/>
                </a:solidFill>
                <a:latin typeface="TeXGyrePagella"/>
                <a:cs typeface="TeXGyrePagella"/>
              </a:rPr>
              <a:t> </a:t>
            </a:r>
            <a:r>
              <a:rPr dirty="0" sz="1000">
                <a:solidFill>
                  <a:srgbClr val="231F20"/>
                </a:solidFill>
                <a:latin typeface="TeXGyrePagella"/>
                <a:cs typeface="TeXGyrePagella"/>
              </a:rPr>
              <a:t>to</a:t>
            </a:r>
            <a:r>
              <a:rPr dirty="0" sz="1000" spc="-65">
                <a:solidFill>
                  <a:srgbClr val="231F20"/>
                </a:solidFill>
                <a:latin typeface="TeXGyrePagella"/>
                <a:cs typeface="TeXGyrePagella"/>
              </a:rPr>
              <a:t> </a:t>
            </a:r>
            <a:r>
              <a:rPr dirty="0" sz="1000">
                <a:solidFill>
                  <a:srgbClr val="231F20"/>
                </a:solidFill>
                <a:latin typeface="TeXGyrePagella"/>
                <a:cs typeface="TeXGyrePagella"/>
              </a:rPr>
              <a:t>suggest</a:t>
            </a:r>
            <a:r>
              <a:rPr dirty="0" sz="1000" spc="-55">
                <a:solidFill>
                  <a:srgbClr val="231F20"/>
                </a:solidFill>
                <a:latin typeface="TeXGyrePagella"/>
                <a:cs typeface="TeXGyrePagella"/>
              </a:rPr>
              <a:t> </a:t>
            </a:r>
            <a:r>
              <a:rPr dirty="0" sz="1000">
                <a:solidFill>
                  <a:srgbClr val="231F20"/>
                </a:solidFill>
                <a:latin typeface="TeXGyrePagella"/>
                <a:cs typeface="TeXGyrePagella"/>
              </a:rPr>
              <a:t>mechanisms</a:t>
            </a:r>
            <a:r>
              <a:rPr dirty="0" sz="1000" spc="-45">
                <a:solidFill>
                  <a:srgbClr val="231F20"/>
                </a:solidFill>
                <a:latin typeface="TeXGyrePagella"/>
                <a:cs typeface="TeXGyrePagella"/>
              </a:rPr>
              <a:t> </a:t>
            </a:r>
            <a:r>
              <a:rPr dirty="0" sz="1000">
                <a:solidFill>
                  <a:srgbClr val="231F20"/>
                </a:solidFill>
                <a:latin typeface="TeXGyrePagella"/>
                <a:cs typeface="TeXGyrePagella"/>
              </a:rPr>
              <a:t>to</a:t>
            </a:r>
            <a:r>
              <a:rPr dirty="0" sz="1000" spc="-70">
                <a:solidFill>
                  <a:srgbClr val="231F20"/>
                </a:solidFill>
                <a:latin typeface="TeXGyrePagella"/>
                <a:cs typeface="TeXGyrePagella"/>
              </a:rPr>
              <a:t> </a:t>
            </a:r>
            <a:r>
              <a:rPr dirty="0" sz="1000">
                <a:solidFill>
                  <a:srgbClr val="231F20"/>
                </a:solidFill>
                <a:latin typeface="TeXGyrePagella"/>
                <a:cs typeface="TeXGyrePagella"/>
              </a:rPr>
              <a:t>ensure</a:t>
            </a:r>
            <a:r>
              <a:rPr dirty="0" sz="1000" spc="-55">
                <a:solidFill>
                  <a:srgbClr val="231F20"/>
                </a:solidFill>
                <a:latin typeface="TeXGyrePagella"/>
                <a:cs typeface="TeXGyrePagella"/>
              </a:rPr>
              <a:t> </a:t>
            </a:r>
            <a:r>
              <a:rPr dirty="0" sz="1000">
                <a:solidFill>
                  <a:srgbClr val="231F20"/>
                </a:solidFill>
                <a:latin typeface="TeXGyrePagella"/>
                <a:cs typeface="TeXGyrePagella"/>
              </a:rPr>
              <a:t>conduct</a:t>
            </a:r>
            <a:r>
              <a:rPr dirty="0" sz="1000" spc="-60">
                <a:solidFill>
                  <a:srgbClr val="231F20"/>
                </a:solidFill>
                <a:latin typeface="TeXGyrePagella"/>
                <a:cs typeface="TeXGyrePagella"/>
              </a:rPr>
              <a:t> </a:t>
            </a:r>
            <a:r>
              <a:rPr dirty="0" sz="1000">
                <a:solidFill>
                  <a:srgbClr val="231F20"/>
                </a:solidFill>
                <a:latin typeface="TeXGyrePagella"/>
                <a:cs typeface="TeXGyrePagella"/>
              </a:rPr>
              <a:t>of</a:t>
            </a:r>
            <a:r>
              <a:rPr dirty="0" sz="1000" spc="-65">
                <a:solidFill>
                  <a:srgbClr val="231F20"/>
                </a:solidFill>
                <a:latin typeface="TeXGyrePagella"/>
                <a:cs typeface="TeXGyrePagella"/>
              </a:rPr>
              <a:t> </a:t>
            </a:r>
            <a:r>
              <a:rPr dirty="0" sz="1000">
                <a:solidFill>
                  <a:srgbClr val="231F20"/>
                </a:solidFill>
                <a:latin typeface="TeXGyrePagella"/>
                <a:cs typeface="TeXGyrePagella"/>
              </a:rPr>
              <a:t>responsible</a:t>
            </a:r>
            <a:r>
              <a:rPr dirty="0" sz="1000" spc="-50">
                <a:solidFill>
                  <a:srgbClr val="231F20"/>
                </a:solidFill>
                <a:latin typeface="TeXGyrePagella"/>
                <a:cs typeface="TeXGyrePagella"/>
              </a:rPr>
              <a:t> </a:t>
            </a:r>
            <a:r>
              <a:rPr dirty="0" sz="1000">
                <a:solidFill>
                  <a:srgbClr val="231F20"/>
                </a:solidFill>
                <a:latin typeface="TeXGyrePagella"/>
                <a:cs typeface="TeXGyrePagella"/>
              </a:rPr>
              <a:t>research  at</a:t>
            </a:r>
            <a:r>
              <a:rPr dirty="0" sz="1000" spc="-105">
                <a:solidFill>
                  <a:srgbClr val="231F20"/>
                </a:solidFill>
                <a:latin typeface="TeXGyrePagella"/>
                <a:cs typeface="TeXGyrePagella"/>
              </a:rPr>
              <a:t> </a:t>
            </a:r>
            <a:r>
              <a:rPr dirty="0" sz="1000">
                <a:solidFill>
                  <a:srgbClr val="231F20"/>
                </a:solidFill>
                <a:latin typeface="TeXGyrePagella"/>
                <a:cs typeface="TeXGyrePagella"/>
              </a:rPr>
              <a:t>ICMR</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its</a:t>
            </a:r>
            <a:r>
              <a:rPr dirty="0" sz="1000" spc="-100">
                <a:solidFill>
                  <a:srgbClr val="231F20"/>
                </a:solidFill>
                <a:latin typeface="TeXGyrePagella"/>
                <a:cs typeface="TeXGyrePagella"/>
              </a:rPr>
              <a:t> </a:t>
            </a:r>
            <a:r>
              <a:rPr dirty="0" sz="1000">
                <a:solidFill>
                  <a:srgbClr val="231F20"/>
                </a:solidFill>
                <a:latin typeface="TeXGyrePagella"/>
                <a:cs typeface="TeXGyrePagella"/>
              </a:rPr>
              <a:t>network</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Institutions.</a:t>
            </a:r>
            <a:endParaRPr sz="1000">
              <a:latin typeface="TeXGyrePagella"/>
              <a:cs typeface="TeXGyrePagella"/>
            </a:endParaRPr>
          </a:p>
          <a:p>
            <a:pPr algn="just" lvl="1" marL="381000" marR="5080" indent="-368935">
              <a:lnSpc>
                <a:spcPct val="141200"/>
              </a:lnSpc>
              <a:spcBef>
                <a:spcPts val="120"/>
              </a:spcBef>
              <a:buAutoNum type="arabicPeriod"/>
              <a:tabLst>
                <a:tab pos="386080" algn="l"/>
              </a:tabLst>
            </a:pPr>
            <a:r>
              <a:rPr dirty="0" sz="1000" b="1">
                <a:solidFill>
                  <a:srgbClr val="231F20"/>
                </a:solidFill>
                <a:latin typeface="TeXGyrePagella"/>
                <a:cs typeface="TeXGyrePagella"/>
              </a:rPr>
              <a:t>Research</a:t>
            </a:r>
            <a:r>
              <a:rPr dirty="0" sz="1000" spc="-25" b="1">
                <a:solidFill>
                  <a:srgbClr val="231F20"/>
                </a:solidFill>
                <a:latin typeface="TeXGyrePagella"/>
                <a:cs typeface="TeXGyrePagella"/>
              </a:rPr>
              <a:t> </a:t>
            </a:r>
            <a:r>
              <a:rPr dirty="0" sz="1000" b="1">
                <a:solidFill>
                  <a:srgbClr val="231F20"/>
                </a:solidFill>
                <a:latin typeface="TeXGyrePagella"/>
                <a:cs typeface="TeXGyrePagella"/>
              </a:rPr>
              <a:t>Integrity</a:t>
            </a:r>
            <a:r>
              <a:rPr dirty="0" sz="1000" spc="-25" b="1">
                <a:solidFill>
                  <a:srgbClr val="231F20"/>
                </a:solidFill>
                <a:latin typeface="TeXGyrePagella"/>
                <a:cs typeface="TeXGyrePagella"/>
              </a:rPr>
              <a:t> </a:t>
            </a:r>
            <a:r>
              <a:rPr dirty="0" sz="1000" b="1">
                <a:solidFill>
                  <a:srgbClr val="231F20"/>
                </a:solidFill>
                <a:latin typeface="TeXGyrePagella"/>
                <a:cs typeface="TeXGyrePagella"/>
              </a:rPr>
              <a:t>Ofﬁcer</a:t>
            </a:r>
            <a:r>
              <a:rPr dirty="0" sz="1000" spc="-30" b="1">
                <a:solidFill>
                  <a:srgbClr val="231F20"/>
                </a:solidFill>
                <a:latin typeface="TeXGyrePagella"/>
                <a:cs typeface="TeXGyrePagella"/>
              </a:rPr>
              <a:t> </a:t>
            </a:r>
            <a:r>
              <a:rPr dirty="0" sz="1000" b="1">
                <a:solidFill>
                  <a:srgbClr val="231F20"/>
                </a:solidFill>
                <a:latin typeface="TeXGyrePagella"/>
                <a:cs typeface="TeXGyrePagella"/>
              </a:rPr>
              <a:t>(RIO):</a:t>
            </a:r>
            <a:r>
              <a:rPr dirty="0" sz="1000" spc="-30" b="1">
                <a:solidFill>
                  <a:srgbClr val="231F20"/>
                </a:solidFill>
                <a:latin typeface="TeXGyrePagella"/>
                <a:cs typeface="TeXGyrePagella"/>
              </a:rPr>
              <a:t> </a:t>
            </a:r>
            <a:r>
              <a:rPr dirty="0" sz="1000">
                <a:solidFill>
                  <a:srgbClr val="231F20"/>
                </a:solidFill>
                <a:latin typeface="TeXGyrePagella"/>
                <a:cs typeface="TeXGyrePagella"/>
              </a:rPr>
              <a:t>Directors</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40">
                <a:solidFill>
                  <a:srgbClr val="231F20"/>
                </a:solidFill>
                <a:latin typeface="TeXGyrePagella"/>
                <a:cs typeface="TeXGyrePagella"/>
              </a:rPr>
              <a:t> </a:t>
            </a:r>
            <a:r>
              <a:rPr dirty="0" sz="1000">
                <a:solidFill>
                  <a:srgbClr val="231F20"/>
                </a:solidFill>
                <a:latin typeface="TeXGyrePagella"/>
                <a:cs typeface="TeXGyrePagella"/>
              </a:rPr>
              <a:t>ICMR</a:t>
            </a:r>
            <a:r>
              <a:rPr dirty="0" sz="1000" spc="-35">
                <a:solidFill>
                  <a:srgbClr val="231F20"/>
                </a:solidFill>
                <a:latin typeface="TeXGyrePagella"/>
                <a:cs typeface="TeXGyrePagella"/>
              </a:rPr>
              <a:t> </a:t>
            </a:r>
            <a:r>
              <a:rPr dirty="0" sz="1000">
                <a:solidFill>
                  <a:srgbClr val="231F20"/>
                </a:solidFill>
                <a:latin typeface="TeXGyrePagella"/>
                <a:cs typeface="TeXGyrePagella"/>
              </a:rPr>
              <a:t>Institutions/Head</a:t>
            </a:r>
            <a:r>
              <a:rPr dirty="0" sz="1000" spc="-10">
                <a:solidFill>
                  <a:srgbClr val="231F20"/>
                </a:solidFill>
                <a:latin typeface="TeXGyrePagella"/>
                <a:cs typeface="TeXGyrePagella"/>
              </a:rPr>
              <a:t> </a:t>
            </a:r>
            <a:r>
              <a:rPr dirty="0" sz="1000">
                <a:solidFill>
                  <a:srgbClr val="231F20"/>
                </a:solidFill>
                <a:latin typeface="TeXGyrePagella"/>
                <a:cs typeface="TeXGyrePagella"/>
              </a:rPr>
              <a:t>of</a:t>
            </a:r>
            <a:r>
              <a:rPr dirty="0" sz="1000" spc="-40">
                <a:solidFill>
                  <a:srgbClr val="231F20"/>
                </a:solidFill>
                <a:latin typeface="TeXGyrePagella"/>
                <a:cs typeface="TeXGyrePagella"/>
              </a:rPr>
              <a:t> </a:t>
            </a:r>
            <a:r>
              <a:rPr dirty="0" sz="1000">
                <a:solidFill>
                  <a:srgbClr val="231F20"/>
                </a:solidFill>
                <a:latin typeface="TeXGyrePagella"/>
                <a:cs typeface="TeXGyrePagella"/>
              </a:rPr>
              <a:t>Divisions</a:t>
            </a:r>
            <a:r>
              <a:rPr dirty="0" sz="1000" spc="-25">
                <a:solidFill>
                  <a:srgbClr val="231F20"/>
                </a:solidFill>
                <a:latin typeface="TeXGyrePagella"/>
                <a:cs typeface="TeXGyrePagella"/>
              </a:rPr>
              <a:t> </a:t>
            </a:r>
            <a:r>
              <a:rPr dirty="0" sz="1000">
                <a:solidFill>
                  <a:srgbClr val="231F20"/>
                </a:solidFill>
                <a:latin typeface="TeXGyrePagella"/>
                <a:cs typeface="TeXGyrePagella"/>
              </a:rPr>
              <a:t>would  designate</a:t>
            </a:r>
            <a:r>
              <a:rPr dirty="0" sz="1000" spc="-85">
                <a:solidFill>
                  <a:srgbClr val="231F20"/>
                </a:solidFill>
                <a:latin typeface="TeXGyrePagella"/>
                <a:cs typeface="TeXGyrePagella"/>
              </a:rPr>
              <a:t> </a:t>
            </a:r>
            <a:r>
              <a:rPr dirty="0" sz="1000">
                <a:solidFill>
                  <a:srgbClr val="231F20"/>
                </a:solidFill>
                <a:latin typeface="TeXGyrePagella"/>
                <a:cs typeface="TeXGyrePagella"/>
              </a:rPr>
              <a:t>one</a:t>
            </a:r>
            <a:r>
              <a:rPr dirty="0" sz="1000" spc="-90">
                <a:solidFill>
                  <a:srgbClr val="231F20"/>
                </a:solidFill>
                <a:latin typeface="TeXGyrePagella"/>
                <a:cs typeface="TeXGyrePagella"/>
              </a:rPr>
              <a:t> </a:t>
            </a:r>
            <a:r>
              <a:rPr dirty="0" sz="1000">
                <a:solidFill>
                  <a:srgbClr val="231F20"/>
                </a:solidFill>
                <a:latin typeface="TeXGyrePagella"/>
                <a:cs typeface="TeXGyrePagella"/>
              </a:rPr>
              <a:t>senior</a:t>
            </a:r>
            <a:r>
              <a:rPr dirty="0" sz="1000" spc="-90">
                <a:solidFill>
                  <a:srgbClr val="231F20"/>
                </a:solidFill>
                <a:latin typeface="TeXGyrePagella"/>
                <a:cs typeface="TeXGyrePagella"/>
              </a:rPr>
              <a:t> </a:t>
            </a:r>
            <a:r>
              <a:rPr dirty="0" sz="1000">
                <a:solidFill>
                  <a:srgbClr val="231F20"/>
                </a:solidFill>
                <a:latin typeface="TeXGyrePagella"/>
                <a:cs typeface="TeXGyrePagella"/>
              </a:rPr>
              <a:t>scientist</a:t>
            </a:r>
            <a:r>
              <a:rPr dirty="0" sz="1000" spc="-80">
                <a:solidFill>
                  <a:srgbClr val="231F20"/>
                </a:solidFill>
                <a:latin typeface="TeXGyrePagella"/>
                <a:cs typeface="TeXGyrePagella"/>
              </a:rPr>
              <a:t> </a:t>
            </a:r>
            <a:r>
              <a:rPr dirty="0" sz="1000">
                <a:solidFill>
                  <a:srgbClr val="231F20"/>
                </a:solidFill>
                <a:latin typeface="TeXGyrePagella"/>
                <a:cs typeface="TeXGyrePagella"/>
              </a:rPr>
              <a:t>as</a:t>
            </a:r>
            <a:r>
              <a:rPr dirty="0" sz="1000" spc="-95">
                <a:solidFill>
                  <a:srgbClr val="231F20"/>
                </a:solidFill>
                <a:latin typeface="TeXGyrePagella"/>
                <a:cs typeface="TeXGyrePagella"/>
              </a:rPr>
              <a:t> </a:t>
            </a:r>
            <a:r>
              <a:rPr dirty="0" sz="1000">
                <a:solidFill>
                  <a:srgbClr val="231F20"/>
                </a:solidFill>
                <a:latin typeface="TeXGyrePagella"/>
                <a:cs typeface="TeXGyrePagella"/>
              </a:rPr>
              <a:t>RIO</a:t>
            </a:r>
            <a:r>
              <a:rPr dirty="0" sz="1000" spc="-95">
                <a:solidFill>
                  <a:srgbClr val="231F20"/>
                </a:solidFill>
                <a:latin typeface="TeXGyrePagella"/>
                <a:cs typeface="TeXGyrePagella"/>
              </a:rPr>
              <a:t> </a:t>
            </a:r>
            <a:r>
              <a:rPr dirty="0" sz="1000">
                <a:solidFill>
                  <a:srgbClr val="231F20"/>
                </a:solidFill>
                <a:latin typeface="TeXGyrePagella"/>
                <a:cs typeface="TeXGyrePagella"/>
              </a:rPr>
              <a:t>to</a:t>
            </a:r>
            <a:r>
              <a:rPr dirty="0" sz="1000" spc="-95">
                <a:solidFill>
                  <a:srgbClr val="231F20"/>
                </a:solidFill>
                <a:latin typeface="TeXGyrePagella"/>
                <a:cs typeface="TeXGyrePagella"/>
              </a:rPr>
              <a:t> </a:t>
            </a:r>
            <a:r>
              <a:rPr dirty="0" sz="1000">
                <a:solidFill>
                  <a:srgbClr val="231F20"/>
                </a:solidFill>
                <a:latin typeface="TeXGyrePagella"/>
                <a:cs typeface="TeXGyrePagella"/>
              </a:rPr>
              <a:t>facilitate</a:t>
            </a:r>
            <a:r>
              <a:rPr dirty="0" sz="1000" spc="-80">
                <a:solidFill>
                  <a:srgbClr val="231F20"/>
                </a:solidFill>
                <a:latin typeface="TeXGyrePagella"/>
                <a:cs typeface="TeXGyrePagella"/>
              </a:rPr>
              <a:t> </a:t>
            </a:r>
            <a:r>
              <a:rPr dirty="0" sz="1000">
                <a:solidFill>
                  <a:srgbClr val="231F20"/>
                </a:solidFill>
                <a:latin typeface="TeXGyrePagella"/>
                <a:cs typeface="TeXGyrePagella"/>
              </a:rPr>
              <a:t>implementation</a:t>
            </a:r>
            <a:r>
              <a:rPr dirty="0" sz="1000" spc="-70">
                <a:solidFill>
                  <a:srgbClr val="231F20"/>
                </a:solidFill>
                <a:latin typeface="TeXGyrePagella"/>
                <a:cs typeface="TeXGyrePagella"/>
              </a:rPr>
              <a:t> </a:t>
            </a:r>
            <a:r>
              <a:rPr dirty="0" sz="1000">
                <a:solidFill>
                  <a:srgbClr val="231F20"/>
                </a:solidFill>
                <a:latin typeface="TeXGyrePagella"/>
                <a:cs typeface="TeXGyrePagella"/>
              </a:rPr>
              <a:t>of</a:t>
            </a:r>
            <a:r>
              <a:rPr dirty="0" sz="1000" spc="-95">
                <a:solidFill>
                  <a:srgbClr val="231F20"/>
                </a:solidFill>
                <a:latin typeface="TeXGyrePagella"/>
                <a:cs typeface="TeXGyrePagella"/>
              </a:rPr>
              <a:t> </a:t>
            </a:r>
            <a:r>
              <a:rPr dirty="0" sz="1000">
                <a:solidFill>
                  <a:srgbClr val="231F20"/>
                </a:solidFill>
                <a:latin typeface="TeXGyrePagella"/>
                <a:cs typeface="TeXGyrePagella"/>
              </a:rPr>
              <a:t>this</a:t>
            </a:r>
            <a:r>
              <a:rPr dirty="0" sz="1000" spc="-95">
                <a:solidFill>
                  <a:srgbClr val="231F20"/>
                </a:solidFill>
                <a:latin typeface="TeXGyrePagella"/>
                <a:cs typeface="TeXGyrePagella"/>
              </a:rPr>
              <a:t> </a:t>
            </a:r>
            <a:r>
              <a:rPr dirty="0" sz="1000">
                <a:solidFill>
                  <a:srgbClr val="231F20"/>
                </a:solidFill>
                <a:latin typeface="TeXGyrePagella"/>
                <a:cs typeface="TeXGyrePagella"/>
              </a:rPr>
              <a:t>policy.</a:t>
            </a:r>
            <a:r>
              <a:rPr dirty="0" sz="1000" spc="-85">
                <a:solidFill>
                  <a:srgbClr val="231F20"/>
                </a:solidFill>
                <a:latin typeface="TeXGyrePagella"/>
                <a:cs typeface="TeXGyrePagella"/>
              </a:rPr>
              <a:t> </a:t>
            </a:r>
            <a:r>
              <a:rPr dirty="0" sz="1000">
                <a:solidFill>
                  <a:srgbClr val="231F20"/>
                </a:solidFill>
                <a:latin typeface="TeXGyrePagella"/>
                <a:cs typeface="TeXGyrePagella"/>
              </a:rPr>
              <a:t>RIO</a:t>
            </a:r>
            <a:r>
              <a:rPr dirty="0" sz="1000" spc="-95">
                <a:solidFill>
                  <a:srgbClr val="231F20"/>
                </a:solidFill>
                <a:latin typeface="TeXGyrePagella"/>
                <a:cs typeface="TeXGyrePagella"/>
              </a:rPr>
              <a:t> </a:t>
            </a:r>
            <a:r>
              <a:rPr dirty="0" sz="1000">
                <a:solidFill>
                  <a:srgbClr val="231F20"/>
                </a:solidFill>
                <a:latin typeface="TeXGyrePagella"/>
                <a:cs typeface="TeXGyrePagella"/>
              </a:rPr>
              <a:t>would</a:t>
            </a:r>
            <a:r>
              <a:rPr dirty="0" sz="1000" spc="-85">
                <a:solidFill>
                  <a:srgbClr val="231F20"/>
                </a:solidFill>
                <a:latin typeface="TeXGyrePagella"/>
                <a:cs typeface="TeXGyrePagella"/>
              </a:rPr>
              <a:t> </a:t>
            </a:r>
            <a:r>
              <a:rPr dirty="0" sz="1000">
                <a:solidFill>
                  <a:srgbClr val="231F20"/>
                </a:solidFill>
                <a:latin typeface="TeXGyrePagella"/>
                <a:cs typeface="TeXGyrePagella"/>
              </a:rPr>
              <a:t>be  the contact point for communication between RIU and Division/Institution and provide  information to researchers to ensure RCR, prevent research misconduct, and facilitate  plagiarism check before publication in peer reviewed indexed journals. RIO would  encourage teaching, training, journal clubs and other related activities, would report to  Director/Head of Division and provide yearly progress updates (December every year) to  RIU. RIO would act to best of her/his ability and would not be directly liable for any  unintentional breech discovered later. An alternate senior scientist may be deputed to</a:t>
            </a:r>
            <a:r>
              <a:rPr dirty="0" sz="1000" spc="-75">
                <a:solidFill>
                  <a:srgbClr val="231F20"/>
                </a:solidFill>
                <a:latin typeface="TeXGyrePagella"/>
                <a:cs typeface="TeXGyrePagella"/>
              </a:rPr>
              <a:t> </a:t>
            </a:r>
            <a:r>
              <a:rPr dirty="0" sz="1000">
                <a:solidFill>
                  <a:srgbClr val="231F20"/>
                </a:solidFill>
                <a:latin typeface="TeXGyrePagella"/>
                <a:cs typeface="TeXGyrePagella"/>
              </a:rPr>
              <a:t>hold  charge if RIO is on long leave or when RIO is an author/has conﬂict of interest (COI). The  term</a:t>
            </a:r>
            <a:r>
              <a:rPr dirty="0" sz="1000" spc="-70">
                <a:solidFill>
                  <a:srgbClr val="231F20"/>
                </a:solidFill>
                <a:latin typeface="TeXGyrePagella"/>
                <a:cs typeface="TeXGyrePagella"/>
              </a:rPr>
              <a:t> </a:t>
            </a:r>
            <a:r>
              <a:rPr dirty="0" sz="1000">
                <a:solidFill>
                  <a:srgbClr val="231F20"/>
                </a:solidFill>
                <a:latin typeface="TeXGyrePagella"/>
                <a:cs typeface="TeXGyrePagella"/>
              </a:rPr>
              <a:t>for</a:t>
            </a:r>
            <a:r>
              <a:rPr dirty="0" sz="1000" spc="-65">
                <a:solidFill>
                  <a:srgbClr val="231F20"/>
                </a:solidFill>
                <a:latin typeface="TeXGyrePagella"/>
                <a:cs typeface="TeXGyrePagella"/>
              </a:rPr>
              <a:t> </a:t>
            </a:r>
            <a:r>
              <a:rPr dirty="0" sz="1000">
                <a:solidFill>
                  <a:srgbClr val="231F20"/>
                </a:solidFill>
                <a:latin typeface="TeXGyrePagella"/>
                <a:cs typeface="TeXGyrePagella"/>
              </a:rPr>
              <a:t>RIO</a:t>
            </a:r>
            <a:r>
              <a:rPr dirty="0" sz="1000" spc="-65">
                <a:solidFill>
                  <a:srgbClr val="231F20"/>
                </a:solidFill>
                <a:latin typeface="TeXGyrePagella"/>
                <a:cs typeface="TeXGyrePagella"/>
              </a:rPr>
              <a:t> </a:t>
            </a:r>
            <a:r>
              <a:rPr dirty="0" sz="1000">
                <a:solidFill>
                  <a:srgbClr val="231F20"/>
                </a:solidFill>
                <a:latin typeface="TeXGyrePagella"/>
                <a:cs typeface="TeXGyrePagella"/>
              </a:rPr>
              <a:t>will</a:t>
            </a:r>
            <a:r>
              <a:rPr dirty="0" sz="1000" spc="-65">
                <a:solidFill>
                  <a:srgbClr val="231F20"/>
                </a:solidFill>
                <a:latin typeface="TeXGyrePagella"/>
                <a:cs typeface="TeXGyrePagella"/>
              </a:rPr>
              <a:t> </a:t>
            </a:r>
            <a:r>
              <a:rPr dirty="0" sz="1000">
                <a:solidFill>
                  <a:srgbClr val="231F20"/>
                </a:solidFill>
                <a:latin typeface="TeXGyrePagella"/>
                <a:cs typeface="TeXGyrePagella"/>
              </a:rPr>
              <a:t>be</a:t>
            </a:r>
            <a:r>
              <a:rPr dirty="0" sz="1000" spc="-75">
                <a:solidFill>
                  <a:srgbClr val="231F20"/>
                </a:solidFill>
                <a:latin typeface="TeXGyrePagella"/>
                <a:cs typeface="TeXGyrePagella"/>
              </a:rPr>
              <a:t> </a:t>
            </a:r>
            <a:r>
              <a:rPr dirty="0" sz="1000">
                <a:solidFill>
                  <a:srgbClr val="231F20"/>
                </a:solidFill>
                <a:latin typeface="TeXGyrePagella"/>
                <a:cs typeface="TeXGyrePagella"/>
              </a:rPr>
              <a:t>for</a:t>
            </a:r>
            <a:r>
              <a:rPr dirty="0" sz="1000" spc="-65">
                <a:solidFill>
                  <a:srgbClr val="231F20"/>
                </a:solidFill>
                <a:latin typeface="TeXGyrePagella"/>
                <a:cs typeface="TeXGyrePagella"/>
              </a:rPr>
              <a:t> </a:t>
            </a:r>
            <a:r>
              <a:rPr dirty="0" sz="1000">
                <a:solidFill>
                  <a:srgbClr val="231F20"/>
                </a:solidFill>
                <a:latin typeface="TeXGyrePagella"/>
                <a:cs typeface="TeXGyrePagella"/>
              </a:rPr>
              <a:t>3</a:t>
            </a:r>
            <a:r>
              <a:rPr dirty="0" sz="1000" spc="-70">
                <a:solidFill>
                  <a:srgbClr val="231F20"/>
                </a:solidFill>
                <a:latin typeface="TeXGyrePagella"/>
                <a:cs typeface="TeXGyrePagella"/>
              </a:rPr>
              <a:t> </a:t>
            </a:r>
            <a:r>
              <a:rPr dirty="0" sz="1000">
                <a:solidFill>
                  <a:srgbClr val="231F20"/>
                </a:solidFill>
                <a:latin typeface="TeXGyrePagella"/>
                <a:cs typeface="TeXGyrePagella"/>
              </a:rPr>
              <a:t>years</a:t>
            </a:r>
            <a:r>
              <a:rPr dirty="0" sz="1000" spc="-60">
                <a:solidFill>
                  <a:srgbClr val="231F20"/>
                </a:solidFill>
                <a:latin typeface="TeXGyrePagella"/>
                <a:cs typeface="TeXGyrePagella"/>
              </a:rPr>
              <a:t> </a:t>
            </a:r>
            <a:r>
              <a:rPr dirty="0" sz="1000">
                <a:solidFill>
                  <a:srgbClr val="231F20"/>
                </a:solidFill>
                <a:latin typeface="TeXGyrePagella"/>
                <a:cs typeface="TeXGyrePagella"/>
              </a:rPr>
              <a:t>and</a:t>
            </a:r>
            <a:r>
              <a:rPr dirty="0" sz="1000" spc="-65">
                <a:solidFill>
                  <a:srgbClr val="231F20"/>
                </a:solidFill>
                <a:latin typeface="TeXGyrePagella"/>
                <a:cs typeface="TeXGyrePagella"/>
              </a:rPr>
              <a:t> </a:t>
            </a:r>
            <a:r>
              <a:rPr dirty="0" sz="1000">
                <a:solidFill>
                  <a:srgbClr val="231F20"/>
                </a:solidFill>
                <a:latin typeface="TeXGyrePagella"/>
                <a:cs typeface="TeXGyrePagella"/>
              </a:rPr>
              <a:t>rotated</a:t>
            </a:r>
            <a:r>
              <a:rPr dirty="0" sz="1000" spc="-65">
                <a:solidFill>
                  <a:srgbClr val="231F20"/>
                </a:solidFill>
                <a:latin typeface="TeXGyrePagella"/>
                <a:cs typeface="TeXGyrePagella"/>
              </a:rPr>
              <a:t> </a:t>
            </a:r>
            <a:r>
              <a:rPr dirty="0" sz="1000">
                <a:solidFill>
                  <a:srgbClr val="231F20"/>
                </a:solidFill>
                <a:latin typeface="TeXGyrePagella"/>
                <a:cs typeface="TeXGyrePagella"/>
              </a:rPr>
              <a:t>after</a:t>
            </a:r>
            <a:r>
              <a:rPr dirty="0" sz="1000" spc="-60">
                <a:solidFill>
                  <a:srgbClr val="231F20"/>
                </a:solidFill>
                <a:latin typeface="TeXGyrePagella"/>
                <a:cs typeface="TeXGyrePagella"/>
              </a:rPr>
              <a:t> </a:t>
            </a:r>
            <a:r>
              <a:rPr dirty="0" sz="1000">
                <a:solidFill>
                  <a:srgbClr val="231F20"/>
                </a:solidFill>
                <a:latin typeface="TeXGyrePagella"/>
                <a:cs typeface="TeXGyrePagella"/>
              </a:rPr>
              <a:t>tenure.</a:t>
            </a:r>
            <a:r>
              <a:rPr dirty="0" sz="1000" spc="-60">
                <a:solidFill>
                  <a:srgbClr val="231F20"/>
                </a:solidFill>
                <a:latin typeface="TeXGyrePagella"/>
                <a:cs typeface="TeXGyrePagella"/>
              </a:rPr>
              <a:t> </a:t>
            </a:r>
            <a:r>
              <a:rPr dirty="0" sz="1000">
                <a:solidFill>
                  <a:srgbClr val="231F20"/>
                </a:solidFill>
                <a:latin typeface="TeXGyrePagella"/>
                <a:cs typeface="TeXGyrePagella"/>
              </a:rPr>
              <a:t>RIO</a:t>
            </a:r>
            <a:r>
              <a:rPr dirty="0" sz="1000" spc="-65">
                <a:solidFill>
                  <a:srgbClr val="231F20"/>
                </a:solidFill>
                <a:latin typeface="TeXGyrePagella"/>
                <a:cs typeface="TeXGyrePagella"/>
              </a:rPr>
              <a:t> </a:t>
            </a:r>
            <a:r>
              <a:rPr dirty="0" sz="1000">
                <a:solidFill>
                  <a:srgbClr val="231F20"/>
                </a:solidFill>
                <a:latin typeface="TeXGyrePagella"/>
                <a:cs typeface="TeXGyrePagella"/>
              </a:rPr>
              <a:t>should</a:t>
            </a:r>
            <a:r>
              <a:rPr dirty="0" sz="1000" spc="-65">
                <a:solidFill>
                  <a:srgbClr val="231F20"/>
                </a:solidFill>
                <a:latin typeface="TeXGyrePagella"/>
                <a:cs typeface="TeXGyrePagella"/>
              </a:rPr>
              <a:t> </a:t>
            </a:r>
            <a:r>
              <a:rPr dirty="0" sz="1000">
                <a:solidFill>
                  <a:srgbClr val="231F20"/>
                </a:solidFill>
                <a:latin typeface="TeXGyrePagella"/>
                <a:cs typeface="TeXGyrePagella"/>
              </a:rPr>
              <a:t>proactively</a:t>
            </a:r>
            <a:r>
              <a:rPr dirty="0" sz="1000" spc="-50">
                <a:solidFill>
                  <a:srgbClr val="231F20"/>
                </a:solidFill>
                <a:latin typeface="TeXGyrePagella"/>
                <a:cs typeface="TeXGyrePagella"/>
              </a:rPr>
              <a:t> </a:t>
            </a:r>
            <a:r>
              <a:rPr dirty="0" sz="1000">
                <a:solidFill>
                  <a:srgbClr val="231F20"/>
                </a:solidFill>
                <a:latin typeface="TeXGyrePagella"/>
                <a:cs typeface="TeXGyrePagella"/>
              </a:rPr>
              <a:t>engage</a:t>
            </a:r>
            <a:r>
              <a:rPr dirty="0" sz="1000" spc="-60">
                <a:solidFill>
                  <a:srgbClr val="231F20"/>
                </a:solidFill>
                <a:latin typeface="TeXGyrePagella"/>
                <a:cs typeface="TeXGyrePagella"/>
              </a:rPr>
              <a:t> </a:t>
            </a:r>
            <a:r>
              <a:rPr dirty="0" sz="1000">
                <a:solidFill>
                  <a:srgbClr val="231F20"/>
                </a:solidFill>
                <a:latin typeface="TeXGyrePagella"/>
                <a:cs typeface="TeXGyrePagella"/>
              </a:rPr>
              <a:t>with  scientists</a:t>
            </a:r>
            <a:r>
              <a:rPr dirty="0" sz="1000" spc="-90">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avoid</a:t>
            </a:r>
            <a:r>
              <a:rPr dirty="0" sz="1000" spc="-95">
                <a:solidFill>
                  <a:srgbClr val="231F20"/>
                </a:solidFill>
                <a:latin typeface="TeXGyrePagella"/>
                <a:cs typeface="TeXGyrePagella"/>
              </a:rPr>
              <a:t> </a:t>
            </a:r>
            <a:r>
              <a:rPr dirty="0" sz="1000">
                <a:solidFill>
                  <a:srgbClr val="231F20"/>
                </a:solidFill>
                <a:latin typeface="TeXGyrePagella"/>
                <a:cs typeface="TeXGyrePagella"/>
              </a:rPr>
              <a:t>any</a:t>
            </a:r>
            <a:r>
              <a:rPr dirty="0" sz="1000" spc="-100">
                <a:solidFill>
                  <a:srgbClr val="231F20"/>
                </a:solidFill>
                <a:latin typeface="TeXGyrePagella"/>
                <a:cs typeface="TeXGyrePagella"/>
              </a:rPr>
              <a:t> </a:t>
            </a:r>
            <a:r>
              <a:rPr dirty="0" sz="1000">
                <a:solidFill>
                  <a:srgbClr val="231F20"/>
                </a:solidFill>
                <a:latin typeface="TeXGyrePagella"/>
                <a:cs typeface="TeXGyrePagella"/>
              </a:rPr>
              <a:t>delay</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sort</a:t>
            </a:r>
            <a:r>
              <a:rPr dirty="0" sz="1000" spc="-95">
                <a:solidFill>
                  <a:srgbClr val="231F20"/>
                </a:solidFill>
                <a:latin typeface="TeXGyrePagella"/>
                <a:cs typeface="TeXGyrePagella"/>
              </a:rPr>
              <a:t> </a:t>
            </a:r>
            <a:r>
              <a:rPr dirty="0" sz="1000">
                <a:solidFill>
                  <a:srgbClr val="231F20"/>
                </a:solidFill>
                <a:latin typeface="TeXGyrePagella"/>
                <a:cs typeface="TeXGyrePagella"/>
              </a:rPr>
              <a:t>out</a:t>
            </a:r>
            <a:r>
              <a:rPr dirty="0" sz="1000" spc="-100">
                <a:solidFill>
                  <a:srgbClr val="231F20"/>
                </a:solidFill>
                <a:latin typeface="TeXGyrePagella"/>
                <a:cs typeface="TeXGyrePagella"/>
              </a:rPr>
              <a:t> </a:t>
            </a:r>
            <a:r>
              <a:rPr dirty="0" sz="1000">
                <a:solidFill>
                  <a:srgbClr val="231F20"/>
                </a:solidFill>
                <a:latin typeface="TeXGyrePagella"/>
                <a:cs typeface="TeXGyrePagella"/>
              </a:rPr>
              <a:t>issues,</a:t>
            </a:r>
            <a:r>
              <a:rPr dirty="0" sz="1000" spc="-90">
                <a:solidFill>
                  <a:srgbClr val="231F20"/>
                </a:solidFill>
                <a:latin typeface="TeXGyrePagella"/>
                <a:cs typeface="TeXGyrePagella"/>
              </a:rPr>
              <a:t> </a:t>
            </a:r>
            <a:r>
              <a:rPr dirty="0" sz="1000">
                <a:solidFill>
                  <a:srgbClr val="231F20"/>
                </a:solidFill>
                <a:latin typeface="TeXGyrePagella"/>
                <a:cs typeface="TeXGyrePagella"/>
              </a:rPr>
              <a:t>if</a:t>
            </a:r>
            <a:r>
              <a:rPr dirty="0" sz="1000" spc="-100">
                <a:solidFill>
                  <a:srgbClr val="231F20"/>
                </a:solidFill>
                <a:latin typeface="TeXGyrePagella"/>
                <a:cs typeface="TeXGyrePagella"/>
              </a:rPr>
              <a:t> </a:t>
            </a:r>
            <a:r>
              <a:rPr dirty="0" sz="1000">
                <a:solidFill>
                  <a:srgbClr val="231F20"/>
                </a:solidFill>
                <a:latin typeface="TeXGyrePagella"/>
                <a:cs typeface="TeXGyrePagella"/>
              </a:rPr>
              <a:t>any.</a:t>
            </a:r>
            <a:endParaRPr sz="1000">
              <a:latin typeface="TeXGyrePagella"/>
              <a:cs typeface="TeXGyrePagell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4" name="object 4"/>
          <p:cNvSpPr txBox="1"/>
          <p:nvPr/>
        </p:nvSpPr>
        <p:spPr>
          <a:xfrm>
            <a:off x="565598" y="932568"/>
            <a:ext cx="5497195" cy="6826884"/>
          </a:xfrm>
          <a:prstGeom prst="rect">
            <a:avLst/>
          </a:prstGeom>
        </p:spPr>
        <p:txBody>
          <a:bodyPr wrap="square" lIns="0" tIns="87630" rIns="0" bIns="0" rtlCol="0" vert="horz">
            <a:spAutoFit/>
          </a:bodyPr>
          <a:lstStyle/>
          <a:p>
            <a:pPr marL="386080" indent="-374015">
              <a:lnSpc>
                <a:spcPct val="100000"/>
              </a:lnSpc>
              <a:spcBef>
                <a:spcPts val="690"/>
              </a:spcBef>
              <a:buClr>
                <a:srgbClr val="231F20"/>
              </a:buClr>
              <a:buFont typeface="TeXGyrePagella"/>
              <a:buAutoNum type="arabicPeriod" startAt="5"/>
              <a:tabLst>
                <a:tab pos="386080" algn="l"/>
                <a:tab pos="386715" algn="l"/>
              </a:tabLst>
            </a:pPr>
            <a:r>
              <a:rPr dirty="0" u="sng" sz="1000" b="1">
                <a:solidFill>
                  <a:srgbClr val="231F20"/>
                </a:solidFill>
                <a:uFill>
                  <a:solidFill>
                    <a:srgbClr val="231F20"/>
                  </a:solidFill>
                </a:uFill>
                <a:latin typeface="TeXGyrePagella"/>
                <a:cs typeface="TeXGyrePagella"/>
              </a:rPr>
              <a:t>RESPONSIBLE</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CONDUCT</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OF</a:t>
            </a:r>
            <a:r>
              <a:rPr dirty="0" sz="1000" spc="-1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RESEARCH</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(RCR):</a:t>
            </a:r>
            <a:endParaRPr sz="1000">
              <a:latin typeface="TeXGyrePagella"/>
              <a:cs typeface="TeXGyrePagella"/>
            </a:endParaRPr>
          </a:p>
          <a:p>
            <a:pPr algn="just" lvl="1" marL="381635" marR="5080" indent="-369570">
              <a:lnSpc>
                <a:spcPct val="141200"/>
              </a:lnSpc>
              <a:spcBef>
                <a:spcPts val="95"/>
              </a:spcBef>
              <a:buAutoNum type="arabicPeriod"/>
              <a:tabLst>
                <a:tab pos="386715" algn="l"/>
              </a:tabLst>
            </a:pPr>
            <a:r>
              <a:rPr dirty="0" sz="1000">
                <a:solidFill>
                  <a:srgbClr val="231F20"/>
                </a:solidFill>
                <a:latin typeface="TeXGyrePagella"/>
                <a:cs typeface="TeXGyrePagella"/>
              </a:rPr>
              <a:t>All biomedical and health research must follow ICMR National Ethical Guidelines and  maintain research integrity in the conduct of research while ensuring safety of research  participants. Other applicable guidelines and regulations must also be followed and  required approvals be obtained before initiating research, such as Ethics Committee (EC),  Institutional Animal Ethics Committee (IAEC), Institutional Committee for Stem Cell  Research (IC-SCR), Genetic Engineering Approval Committee (GEAC), Review</a:t>
            </a:r>
            <a:r>
              <a:rPr dirty="0" sz="1000" spc="-110">
                <a:solidFill>
                  <a:srgbClr val="231F20"/>
                </a:solidFill>
                <a:latin typeface="TeXGyrePagella"/>
                <a:cs typeface="TeXGyrePagella"/>
              </a:rPr>
              <a:t> </a:t>
            </a:r>
            <a:r>
              <a:rPr dirty="0" sz="1000">
                <a:solidFill>
                  <a:srgbClr val="231F20"/>
                </a:solidFill>
                <a:latin typeface="TeXGyrePagella"/>
                <a:cs typeface="TeXGyrePagella"/>
              </a:rPr>
              <a:t>Committee  on</a:t>
            </a:r>
            <a:r>
              <a:rPr dirty="0" sz="1000" spc="-95">
                <a:solidFill>
                  <a:srgbClr val="231F20"/>
                </a:solidFill>
                <a:latin typeface="TeXGyrePagella"/>
                <a:cs typeface="TeXGyrePagella"/>
              </a:rPr>
              <a:t> </a:t>
            </a:r>
            <a:r>
              <a:rPr dirty="0" sz="1000">
                <a:solidFill>
                  <a:srgbClr val="231F20"/>
                </a:solidFill>
                <a:latin typeface="TeXGyrePagella"/>
                <a:cs typeface="TeXGyrePagella"/>
              </a:rPr>
              <a:t>Genetic</a:t>
            </a:r>
            <a:r>
              <a:rPr dirty="0" sz="1000" spc="-90">
                <a:solidFill>
                  <a:srgbClr val="231F20"/>
                </a:solidFill>
                <a:latin typeface="TeXGyrePagella"/>
                <a:cs typeface="TeXGyrePagella"/>
              </a:rPr>
              <a:t> </a:t>
            </a:r>
            <a:r>
              <a:rPr dirty="0" sz="1000">
                <a:solidFill>
                  <a:srgbClr val="231F20"/>
                </a:solidFill>
                <a:latin typeface="TeXGyrePagella"/>
                <a:cs typeface="TeXGyrePagella"/>
              </a:rPr>
              <a:t>Manipulation</a:t>
            </a:r>
            <a:r>
              <a:rPr dirty="0" sz="1000" spc="-75">
                <a:solidFill>
                  <a:srgbClr val="231F20"/>
                </a:solidFill>
                <a:latin typeface="TeXGyrePagella"/>
                <a:cs typeface="TeXGyrePagella"/>
              </a:rPr>
              <a:t> </a:t>
            </a:r>
            <a:r>
              <a:rPr dirty="0" sz="1000">
                <a:solidFill>
                  <a:srgbClr val="231F20"/>
                </a:solidFill>
                <a:latin typeface="TeXGyrePagella"/>
                <a:cs typeface="TeXGyrePagella"/>
              </a:rPr>
              <a:t>(RCGM),</a:t>
            </a:r>
            <a:r>
              <a:rPr dirty="0" sz="1000" spc="-85">
                <a:solidFill>
                  <a:srgbClr val="231F20"/>
                </a:solidFill>
                <a:latin typeface="TeXGyrePagella"/>
                <a:cs typeface="TeXGyrePagella"/>
              </a:rPr>
              <a:t> </a:t>
            </a:r>
            <a:r>
              <a:rPr dirty="0" sz="1000">
                <a:solidFill>
                  <a:srgbClr val="231F20"/>
                </a:solidFill>
                <a:latin typeface="TeXGyrePagella"/>
                <a:cs typeface="TeXGyrePagella"/>
              </a:rPr>
              <a:t>Health</a:t>
            </a:r>
            <a:r>
              <a:rPr dirty="0" sz="1000" spc="-85">
                <a:solidFill>
                  <a:srgbClr val="231F20"/>
                </a:solidFill>
                <a:latin typeface="TeXGyrePagella"/>
                <a:cs typeface="TeXGyrePagella"/>
              </a:rPr>
              <a:t> </a:t>
            </a:r>
            <a:r>
              <a:rPr dirty="0" sz="1000">
                <a:solidFill>
                  <a:srgbClr val="231F20"/>
                </a:solidFill>
                <a:latin typeface="TeXGyrePagella"/>
                <a:cs typeface="TeXGyrePagella"/>
              </a:rPr>
              <a:t>Ministry’s</a:t>
            </a:r>
            <a:r>
              <a:rPr dirty="0" sz="1000" spc="-75">
                <a:solidFill>
                  <a:srgbClr val="231F20"/>
                </a:solidFill>
                <a:latin typeface="TeXGyrePagella"/>
                <a:cs typeface="TeXGyrePagella"/>
              </a:rPr>
              <a:t> </a:t>
            </a:r>
            <a:r>
              <a:rPr dirty="0" sz="1000">
                <a:solidFill>
                  <a:srgbClr val="231F20"/>
                </a:solidFill>
                <a:latin typeface="TeXGyrePagella"/>
                <a:cs typeface="TeXGyrePagella"/>
              </a:rPr>
              <a:t>Screening</a:t>
            </a:r>
            <a:r>
              <a:rPr dirty="0" sz="1000" spc="-85">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80">
                <a:solidFill>
                  <a:srgbClr val="231F20"/>
                </a:solidFill>
                <a:latin typeface="TeXGyrePagella"/>
                <a:cs typeface="TeXGyrePagella"/>
              </a:rPr>
              <a:t> </a:t>
            </a:r>
            <a:r>
              <a:rPr dirty="0" sz="1000">
                <a:solidFill>
                  <a:srgbClr val="231F20"/>
                </a:solidFill>
                <a:latin typeface="TeXGyrePagella"/>
                <a:cs typeface="TeXGyrePagella"/>
              </a:rPr>
              <a:t>(HMSC),</a:t>
            </a:r>
            <a:r>
              <a:rPr dirty="0" sz="1000" spc="-85">
                <a:solidFill>
                  <a:srgbClr val="231F20"/>
                </a:solidFill>
                <a:latin typeface="TeXGyrePagella"/>
                <a:cs typeface="TeXGyrePagella"/>
              </a:rPr>
              <a:t> </a:t>
            </a:r>
            <a:r>
              <a:rPr dirty="0" sz="1000">
                <a:solidFill>
                  <a:srgbClr val="231F20"/>
                </a:solidFill>
                <a:latin typeface="TeXGyrePagella"/>
                <a:cs typeface="TeXGyrePagella"/>
              </a:rPr>
              <a:t>Central  Drug Standard Control Organization (CDSCO), Institutional Biosafety Committee (IBSC),  Atomic</a:t>
            </a:r>
            <a:r>
              <a:rPr dirty="0" sz="1000" spc="-100">
                <a:solidFill>
                  <a:srgbClr val="231F20"/>
                </a:solidFill>
                <a:latin typeface="TeXGyrePagella"/>
                <a:cs typeface="TeXGyrePagella"/>
              </a:rPr>
              <a:t> </a:t>
            </a:r>
            <a:r>
              <a:rPr dirty="0" sz="1000">
                <a:solidFill>
                  <a:srgbClr val="231F20"/>
                </a:solidFill>
                <a:latin typeface="TeXGyrePagella"/>
                <a:cs typeface="TeXGyrePagella"/>
              </a:rPr>
              <a:t>Energy</a:t>
            </a:r>
            <a:r>
              <a:rPr dirty="0" sz="1000" spc="-90">
                <a:solidFill>
                  <a:srgbClr val="231F20"/>
                </a:solidFill>
                <a:latin typeface="TeXGyrePagella"/>
                <a:cs typeface="TeXGyrePagella"/>
              </a:rPr>
              <a:t> </a:t>
            </a:r>
            <a:r>
              <a:rPr dirty="0" sz="1000">
                <a:solidFill>
                  <a:srgbClr val="231F20"/>
                </a:solidFill>
                <a:latin typeface="TeXGyrePagella"/>
                <a:cs typeface="TeXGyrePagella"/>
              </a:rPr>
              <a:t>Regulatory</a:t>
            </a:r>
            <a:r>
              <a:rPr dirty="0" sz="1000" spc="-85">
                <a:solidFill>
                  <a:srgbClr val="231F20"/>
                </a:solidFill>
                <a:latin typeface="TeXGyrePagella"/>
                <a:cs typeface="TeXGyrePagella"/>
              </a:rPr>
              <a:t> </a:t>
            </a:r>
            <a:r>
              <a:rPr dirty="0" sz="1000">
                <a:solidFill>
                  <a:srgbClr val="231F20"/>
                </a:solidFill>
                <a:latin typeface="TeXGyrePagella"/>
                <a:cs typeface="TeXGyrePagella"/>
              </a:rPr>
              <a:t>Board</a:t>
            </a:r>
            <a:r>
              <a:rPr dirty="0" sz="1000" spc="-95">
                <a:solidFill>
                  <a:srgbClr val="231F20"/>
                </a:solidFill>
                <a:latin typeface="TeXGyrePagella"/>
                <a:cs typeface="TeXGyrePagella"/>
              </a:rPr>
              <a:t> </a:t>
            </a:r>
            <a:r>
              <a:rPr dirty="0" sz="1000">
                <a:solidFill>
                  <a:srgbClr val="231F20"/>
                </a:solidFill>
                <a:latin typeface="TeXGyrePagella"/>
                <a:cs typeface="TeXGyrePagella"/>
              </a:rPr>
              <a:t>(AERB)</a:t>
            </a:r>
            <a:r>
              <a:rPr dirty="0" sz="1000" spc="-95">
                <a:solidFill>
                  <a:srgbClr val="231F20"/>
                </a:solidFill>
                <a:latin typeface="TeXGyrePagella"/>
                <a:cs typeface="TeXGyrePagella"/>
              </a:rPr>
              <a:t> </a:t>
            </a:r>
            <a:r>
              <a:rPr dirty="0" sz="1000">
                <a:solidFill>
                  <a:srgbClr val="231F20"/>
                </a:solidFill>
                <a:latin typeface="TeXGyrePagella"/>
                <a:cs typeface="TeXGyrePagella"/>
              </a:rPr>
              <a:t>etc.</a:t>
            </a:r>
            <a:endParaRPr sz="1000">
              <a:latin typeface="TeXGyrePagella"/>
              <a:cs typeface="TeXGyrePagella"/>
            </a:endParaRPr>
          </a:p>
          <a:p>
            <a:pPr algn="just" lvl="1" marL="381635" marR="5080" indent="-369570">
              <a:lnSpc>
                <a:spcPct val="141200"/>
              </a:lnSpc>
              <a:spcBef>
                <a:spcPts val="120"/>
              </a:spcBef>
              <a:buAutoNum type="arabicPeriod"/>
              <a:tabLst>
                <a:tab pos="386715" algn="l"/>
              </a:tabLst>
            </a:pPr>
            <a:r>
              <a:rPr dirty="0" sz="1000">
                <a:solidFill>
                  <a:srgbClr val="231F20"/>
                </a:solidFill>
                <a:latin typeface="TeXGyrePagella"/>
                <a:cs typeface="TeXGyrePagella"/>
              </a:rPr>
              <a:t>Researcher/s</a:t>
            </a:r>
            <a:r>
              <a:rPr dirty="0" sz="1000" spc="-55">
                <a:solidFill>
                  <a:srgbClr val="231F20"/>
                </a:solidFill>
                <a:latin typeface="TeXGyrePagella"/>
                <a:cs typeface="TeXGyrePagella"/>
              </a:rPr>
              <a:t> </a:t>
            </a:r>
            <a:r>
              <a:rPr dirty="0" sz="1000">
                <a:solidFill>
                  <a:srgbClr val="231F20"/>
                </a:solidFill>
                <a:latin typeface="TeXGyrePagella"/>
                <a:cs typeface="TeXGyrePagella"/>
              </a:rPr>
              <a:t>should</a:t>
            </a:r>
            <a:r>
              <a:rPr dirty="0" sz="1000" spc="-65">
                <a:solidFill>
                  <a:srgbClr val="231F20"/>
                </a:solidFill>
                <a:latin typeface="TeXGyrePagella"/>
                <a:cs typeface="TeXGyrePagella"/>
              </a:rPr>
              <a:t> </a:t>
            </a:r>
            <a:r>
              <a:rPr dirty="0" sz="1000">
                <a:solidFill>
                  <a:srgbClr val="231F20"/>
                </a:solidFill>
                <a:latin typeface="TeXGyrePagella"/>
                <a:cs typeface="TeXGyrePagella"/>
              </a:rPr>
              <a:t>obtain</a:t>
            </a:r>
            <a:r>
              <a:rPr dirty="0" sz="1000" spc="-60">
                <a:solidFill>
                  <a:srgbClr val="231F20"/>
                </a:solidFill>
                <a:latin typeface="TeXGyrePagella"/>
                <a:cs typeface="TeXGyrePagella"/>
              </a:rPr>
              <a:t> </a:t>
            </a:r>
            <a:r>
              <a:rPr dirty="0" sz="1000">
                <a:solidFill>
                  <a:srgbClr val="231F20"/>
                </a:solidFill>
                <a:latin typeface="TeXGyrePagella"/>
                <a:cs typeface="TeXGyrePagella"/>
              </a:rPr>
              <a:t>approval</a:t>
            </a:r>
            <a:r>
              <a:rPr dirty="0" sz="1000" spc="-60">
                <a:solidFill>
                  <a:srgbClr val="231F20"/>
                </a:solidFill>
                <a:latin typeface="TeXGyrePagella"/>
                <a:cs typeface="TeXGyrePagella"/>
              </a:rPr>
              <a:t> </a:t>
            </a:r>
            <a:r>
              <a:rPr dirty="0" sz="1000">
                <a:solidFill>
                  <a:srgbClr val="231F20"/>
                </a:solidFill>
                <a:latin typeface="TeXGyrePagella"/>
                <a:cs typeface="TeXGyrePagella"/>
              </a:rPr>
              <a:t>of</a:t>
            </a:r>
            <a:r>
              <a:rPr dirty="0" sz="1000" spc="-75">
                <a:solidFill>
                  <a:srgbClr val="231F20"/>
                </a:solidFill>
                <a:latin typeface="TeXGyrePagella"/>
                <a:cs typeface="TeXGyrePagella"/>
              </a:rPr>
              <a:t> </a:t>
            </a:r>
            <a:r>
              <a:rPr dirty="0" sz="1000">
                <a:solidFill>
                  <a:srgbClr val="231F20"/>
                </a:solidFill>
                <a:latin typeface="TeXGyrePagella"/>
                <a:cs typeface="TeXGyrePagella"/>
              </a:rPr>
              <a:t>Scientiﬁc</a:t>
            </a:r>
            <a:r>
              <a:rPr dirty="0" sz="1000" spc="-55">
                <a:solidFill>
                  <a:srgbClr val="231F20"/>
                </a:solidFill>
                <a:latin typeface="TeXGyrePagella"/>
                <a:cs typeface="TeXGyrePagella"/>
              </a:rPr>
              <a:t> </a:t>
            </a:r>
            <a:r>
              <a:rPr dirty="0" sz="1000">
                <a:solidFill>
                  <a:srgbClr val="231F20"/>
                </a:solidFill>
                <a:latin typeface="TeXGyrePagella"/>
                <a:cs typeface="TeXGyrePagella"/>
              </a:rPr>
              <a:t>Advisory</a:t>
            </a:r>
            <a:r>
              <a:rPr dirty="0" sz="1000" spc="-60">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60">
                <a:solidFill>
                  <a:srgbClr val="231F20"/>
                </a:solidFill>
                <a:latin typeface="TeXGyrePagella"/>
                <a:cs typeface="TeXGyrePagella"/>
              </a:rPr>
              <a:t> </a:t>
            </a:r>
            <a:r>
              <a:rPr dirty="0" sz="1000">
                <a:solidFill>
                  <a:srgbClr val="231F20"/>
                </a:solidFill>
                <a:latin typeface="TeXGyrePagella"/>
                <a:cs typeface="TeXGyrePagella"/>
              </a:rPr>
              <a:t>(SAC)</a:t>
            </a:r>
            <a:r>
              <a:rPr dirty="0" sz="1000" spc="-60">
                <a:solidFill>
                  <a:srgbClr val="231F20"/>
                </a:solidFill>
                <a:latin typeface="TeXGyrePagella"/>
                <a:cs typeface="TeXGyrePagella"/>
              </a:rPr>
              <a:t> </a:t>
            </a:r>
            <a:r>
              <a:rPr dirty="0" sz="1000">
                <a:solidFill>
                  <a:srgbClr val="231F20"/>
                </a:solidFill>
                <a:latin typeface="TeXGyrePagella"/>
                <a:cs typeface="TeXGyrePagella"/>
              </a:rPr>
              <a:t>and</a:t>
            </a:r>
            <a:r>
              <a:rPr dirty="0" sz="1000" spc="-70">
                <a:solidFill>
                  <a:srgbClr val="231F20"/>
                </a:solidFill>
                <a:latin typeface="TeXGyrePagella"/>
                <a:cs typeface="TeXGyrePagella"/>
              </a:rPr>
              <a:t> </a:t>
            </a:r>
            <a:r>
              <a:rPr dirty="0" sz="1000">
                <a:solidFill>
                  <a:srgbClr val="231F20"/>
                </a:solidFill>
                <a:latin typeface="TeXGyrePagella"/>
                <a:cs typeface="TeXGyrePagella"/>
              </a:rPr>
              <a:t>EC</a:t>
            </a:r>
            <a:r>
              <a:rPr dirty="0" sz="1000" spc="-75">
                <a:solidFill>
                  <a:srgbClr val="231F20"/>
                </a:solidFill>
                <a:latin typeface="TeXGyrePagella"/>
                <a:cs typeface="TeXGyrePagella"/>
              </a:rPr>
              <a:t> </a:t>
            </a:r>
            <a:r>
              <a:rPr dirty="0" sz="1000">
                <a:solidFill>
                  <a:srgbClr val="231F20"/>
                </a:solidFill>
                <a:latin typeface="TeXGyrePagella"/>
                <a:cs typeface="TeXGyrePagella"/>
              </a:rPr>
              <a:t>as</a:t>
            </a:r>
            <a:r>
              <a:rPr dirty="0" sz="1000" spc="-70">
                <a:solidFill>
                  <a:srgbClr val="231F20"/>
                </a:solidFill>
                <a:latin typeface="TeXGyrePagella"/>
                <a:cs typeface="TeXGyrePagella"/>
              </a:rPr>
              <a:t> </a:t>
            </a:r>
            <a:r>
              <a:rPr dirty="0" sz="1000">
                <a:solidFill>
                  <a:srgbClr val="231F20"/>
                </a:solidFill>
                <a:latin typeface="TeXGyrePagella"/>
                <a:cs typeface="TeXGyrePagella"/>
              </a:rPr>
              <a:t>per  norms and declare COI, if any. Registration with Clinical Trial Registry-India (CTRI) is  mandatory for clinical trials but desirable for other types of research to maintain  transparency and</a:t>
            </a:r>
            <a:r>
              <a:rPr dirty="0" sz="1000" spc="-185">
                <a:solidFill>
                  <a:srgbClr val="231F20"/>
                </a:solidFill>
                <a:latin typeface="TeXGyrePagella"/>
                <a:cs typeface="TeXGyrePagella"/>
              </a:rPr>
              <a:t> </a:t>
            </a:r>
            <a:r>
              <a:rPr dirty="0" sz="1000">
                <a:solidFill>
                  <a:srgbClr val="231F20"/>
                </a:solidFill>
                <a:latin typeface="TeXGyrePagella"/>
                <a:cs typeface="TeXGyrePagella"/>
              </a:rPr>
              <a:t>accountability.</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COI both academic and ﬁnancial may have serious implications and threaten quality of  research and its outcomes. ICMR Bioethics Unit would provide needful support to ICMR  network</a:t>
            </a:r>
            <a:r>
              <a:rPr dirty="0" sz="1000" spc="-55">
                <a:solidFill>
                  <a:srgbClr val="231F20"/>
                </a:solidFill>
                <a:latin typeface="TeXGyrePagella"/>
                <a:cs typeface="TeXGyrePagella"/>
              </a:rPr>
              <a:t> </a:t>
            </a:r>
            <a:r>
              <a:rPr dirty="0" sz="1000">
                <a:solidFill>
                  <a:srgbClr val="231F20"/>
                </a:solidFill>
                <a:latin typeface="TeXGyrePagella"/>
                <a:cs typeface="TeXGyrePagella"/>
              </a:rPr>
              <a:t>of</a:t>
            </a:r>
            <a:r>
              <a:rPr dirty="0" sz="1000" spc="-65">
                <a:solidFill>
                  <a:srgbClr val="231F20"/>
                </a:solidFill>
                <a:latin typeface="TeXGyrePagella"/>
                <a:cs typeface="TeXGyrePagella"/>
              </a:rPr>
              <a:t> </a:t>
            </a:r>
            <a:r>
              <a:rPr dirty="0" sz="1000">
                <a:solidFill>
                  <a:srgbClr val="231F20"/>
                </a:solidFill>
                <a:latin typeface="TeXGyrePagella"/>
                <a:cs typeface="TeXGyrePagella"/>
              </a:rPr>
              <a:t>institutions</a:t>
            </a:r>
            <a:r>
              <a:rPr dirty="0" sz="1000" spc="-45">
                <a:solidFill>
                  <a:srgbClr val="231F20"/>
                </a:solidFill>
                <a:latin typeface="TeXGyrePagella"/>
                <a:cs typeface="TeXGyrePagella"/>
              </a:rPr>
              <a:t> </a:t>
            </a:r>
            <a:r>
              <a:rPr dirty="0" sz="1000">
                <a:solidFill>
                  <a:srgbClr val="231F20"/>
                </a:solidFill>
                <a:latin typeface="TeXGyrePagella"/>
                <a:cs typeface="TeXGyrePagella"/>
              </a:rPr>
              <a:t>in</a:t>
            </a:r>
            <a:r>
              <a:rPr dirty="0" sz="1000" spc="-65">
                <a:solidFill>
                  <a:srgbClr val="231F20"/>
                </a:solidFill>
                <a:latin typeface="TeXGyrePagella"/>
                <a:cs typeface="TeXGyrePagella"/>
              </a:rPr>
              <a:t> </a:t>
            </a:r>
            <a:r>
              <a:rPr dirty="0" sz="1000">
                <a:solidFill>
                  <a:srgbClr val="231F20"/>
                </a:solidFill>
                <a:latin typeface="TeXGyrePagella"/>
                <a:cs typeface="TeXGyrePagella"/>
              </a:rPr>
              <a:t>establishing</a:t>
            </a:r>
            <a:r>
              <a:rPr dirty="0" sz="1000" spc="-45">
                <a:solidFill>
                  <a:srgbClr val="231F20"/>
                </a:solidFill>
                <a:latin typeface="TeXGyrePagella"/>
                <a:cs typeface="TeXGyrePagella"/>
              </a:rPr>
              <a:t> </a:t>
            </a:r>
            <a:r>
              <a:rPr dirty="0" sz="1000">
                <a:solidFill>
                  <a:srgbClr val="231F20"/>
                </a:solidFill>
                <a:latin typeface="TeXGyrePagella"/>
                <a:cs typeface="TeXGyrePagella"/>
              </a:rPr>
              <a:t>appropriate</a:t>
            </a:r>
            <a:r>
              <a:rPr dirty="0" sz="1000" spc="-45">
                <a:solidFill>
                  <a:srgbClr val="231F20"/>
                </a:solidFill>
                <a:latin typeface="TeXGyrePagella"/>
                <a:cs typeface="TeXGyrePagella"/>
              </a:rPr>
              <a:t> </a:t>
            </a:r>
            <a:r>
              <a:rPr dirty="0" sz="1000">
                <a:solidFill>
                  <a:srgbClr val="231F20"/>
                </a:solidFill>
                <a:latin typeface="TeXGyrePagella"/>
                <a:cs typeface="TeXGyrePagella"/>
              </a:rPr>
              <a:t>policies</a:t>
            </a:r>
            <a:r>
              <a:rPr dirty="0" sz="1000" spc="-55">
                <a:solidFill>
                  <a:srgbClr val="231F20"/>
                </a:solidFill>
                <a:latin typeface="TeXGyrePagella"/>
                <a:cs typeface="TeXGyrePagella"/>
              </a:rPr>
              <a:t> </a:t>
            </a:r>
            <a:r>
              <a:rPr dirty="0" sz="1000">
                <a:solidFill>
                  <a:srgbClr val="231F20"/>
                </a:solidFill>
                <a:latin typeface="TeXGyrePagella"/>
                <a:cs typeface="TeXGyrePagella"/>
              </a:rPr>
              <a:t>for</a:t>
            </a:r>
            <a:r>
              <a:rPr dirty="0" sz="1000" spc="-65">
                <a:solidFill>
                  <a:srgbClr val="231F20"/>
                </a:solidFill>
                <a:latin typeface="TeXGyrePagella"/>
                <a:cs typeface="TeXGyrePagella"/>
              </a:rPr>
              <a:t> </a:t>
            </a:r>
            <a:r>
              <a:rPr dirty="0" sz="1000">
                <a:solidFill>
                  <a:srgbClr val="231F20"/>
                </a:solidFill>
                <a:latin typeface="TeXGyrePagella"/>
                <a:cs typeface="TeXGyrePagella"/>
              </a:rPr>
              <a:t>declaration</a:t>
            </a:r>
            <a:r>
              <a:rPr dirty="0" sz="1000" spc="-45">
                <a:solidFill>
                  <a:srgbClr val="231F20"/>
                </a:solidFill>
                <a:latin typeface="TeXGyrePagella"/>
                <a:cs typeface="TeXGyrePagella"/>
              </a:rPr>
              <a:t> </a:t>
            </a:r>
            <a:r>
              <a:rPr dirty="0" sz="1000">
                <a:solidFill>
                  <a:srgbClr val="231F20"/>
                </a:solidFill>
                <a:latin typeface="TeXGyrePagella"/>
                <a:cs typeface="TeXGyrePagella"/>
              </a:rPr>
              <a:t>and</a:t>
            </a:r>
            <a:r>
              <a:rPr dirty="0" sz="1000" spc="-65">
                <a:solidFill>
                  <a:srgbClr val="231F20"/>
                </a:solidFill>
                <a:latin typeface="TeXGyrePagella"/>
                <a:cs typeface="TeXGyrePagella"/>
              </a:rPr>
              <a:t> </a:t>
            </a:r>
            <a:r>
              <a:rPr dirty="0" sz="1000">
                <a:solidFill>
                  <a:srgbClr val="231F20"/>
                </a:solidFill>
                <a:latin typeface="TeXGyrePagella"/>
                <a:cs typeface="TeXGyrePagella"/>
              </a:rPr>
              <a:t>management  of</a:t>
            </a:r>
            <a:r>
              <a:rPr dirty="0" sz="1000" spc="-105">
                <a:solidFill>
                  <a:srgbClr val="231F20"/>
                </a:solidFill>
                <a:latin typeface="TeXGyrePagella"/>
                <a:cs typeface="TeXGyrePagella"/>
              </a:rPr>
              <a:t> </a:t>
            </a:r>
            <a:r>
              <a:rPr dirty="0" sz="1000">
                <a:solidFill>
                  <a:srgbClr val="231F20"/>
                </a:solidFill>
                <a:latin typeface="TeXGyrePagella"/>
                <a:cs typeface="TeXGyrePagella"/>
              </a:rPr>
              <a:t>COI</a:t>
            </a:r>
            <a:r>
              <a:rPr dirty="0" sz="1000" spc="-100">
                <a:solidFill>
                  <a:srgbClr val="231F20"/>
                </a:solidFill>
                <a:latin typeface="TeXGyrePagella"/>
                <a:cs typeface="TeXGyrePagella"/>
              </a:rPr>
              <a:t> </a:t>
            </a:r>
            <a:r>
              <a:rPr dirty="0" sz="1000">
                <a:solidFill>
                  <a:srgbClr val="231F20"/>
                </a:solidFill>
                <a:latin typeface="TeXGyrePagella"/>
                <a:cs typeface="TeXGyrePagella"/>
              </a:rPr>
              <a:t>at</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level</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5">
                <a:solidFill>
                  <a:srgbClr val="231F20"/>
                </a:solidFill>
                <a:latin typeface="TeXGyrePagella"/>
                <a:cs typeface="TeXGyrePagella"/>
              </a:rPr>
              <a:t> </a:t>
            </a:r>
            <a:r>
              <a:rPr dirty="0" sz="1000">
                <a:solidFill>
                  <a:srgbClr val="231F20"/>
                </a:solidFill>
                <a:latin typeface="TeXGyrePagella"/>
                <a:cs typeface="TeXGyrePagella"/>
              </a:rPr>
              <a:t>researchers,</a:t>
            </a:r>
            <a:r>
              <a:rPr dirty="0" sz="1000" spc="-80">
                <a:solidFill>
                  <a:srgbClr val="231F20"/>
                </a:solidFill>
                <a:latin typeface="TeXGyrePagella"/>
                <a:cs typeface="TeXGyrePagella"/>
              </a:rPr>
              <a:t> </a:t>
            </a:r>
            <a:r>
              <a:rPr dirty="0" sz="1000">
                <a:solidFill>
                  <a:srgbClr val="231F20"/>
                </a:solidFill>
                <a:latin typeface="TeXGyrePagella"/>
                <a:cs typeface="TeXGyrePagella"/>
              </a:rPr>
              <a:t>EC’s</a:t>
            </a:r>
            <a:r>
              <a:rPr dirty="0" sz="1000" spc="-95">
                <a:solidFill>
                  <a:srgbClr val="231F20"/>
                </a:solidFill>
                <a:latin typeface="TeXGyrePagella"/>
                <a:cs typeface="TeXGyrePagella"/>
              </a:rPr>
              <a:t> </a:t>
            </a:r>
            <a:r>
              <a:rPr dirty="0" sz="1000">
                <a:solidFill>
                  <a:srgbClr val="231F20"/>
                </a:solidFill>
                <a:latin typeface="TeXGyrePagella"/>
                <a:cs typeface="TeXGyrePagella"/>
              </a:rPr>
              <a:t>as</a:t>
            </a:r>
            <a:r>
              <a:rPr dirty="0" sz="1000" spc="-100">
                <a:solidFill>
                  <a:srgbClr val="231F20"/>
                </a:solidFill>
                <a:latin typeface="TeXGyrePagella"/>
                <a:cs typeface="TeXGyrePagella"/>
              </a:rPr>
              <a:t> </a:t>
            </a:r>
            <a:r>
              <a:rPr dirty="0" sz="1000">
                <a:solidFill>
                  <a:srgbClr val="231F20"/>
                </a:solidFill>
                <a:latin typeface="TeXGyrePagella"/>
                <a:cs typeface="TeXGyrePagella"/>
              </a:rPr>
              <a:t>well</a:t>
            </a:r>
            <a:r>
              <a:rPr dirty="0" sz="1000" spc="-95">
                <a:solidFill>
                  <a:srgbClr val="231F20"/>
                </a:solidFill>
                <a:latin typeface="TeXGyrePagella"/>
                <a:cs typeface="TeXGyrePagella"/>
              </a:rPr>
              <a:t> </a:t>
            </a:r>
            <a:r>
              <a:rPr dirty="0" sz="1000">
                <a:solidFill>
                  <a:srgbClr val="231F20"/>
                </a:solidFill>
                <a:latin typeface="TeXGyrePagella"/>
                <a:cs typeface="TeXGyrePagella"/>
              </a:rPr>
              <a:t>as</a:t>
            </a:r>
            <a:r>
              <a:rPr dirty="0" sz="1000" spc="-105">
                <a:solidFill>
                  <a:srgbClr val="231F20"/>
                </a:solidFill>
                <a:latin typeface="TeXGyrePagella"/>
                <a:cs typeface="TeXGyrePagella"/>
              </a:rPr>
              <a:t> </a:t>
            </a:r>
            <a:r>
              <a:rPr dirty="0" sz="1000">
                <a:solidFill>
                  <a:srgbClr val="231F20"/>
                </a:solidFill>
                <a:latin typeface="TeXGyrePagella"/>
                <a:cs typeface="TeXGyrePagella"/>
              </a:rPr>
              <a:t>institutions.</a:t>
            </a:r>
            <a:endParaRPr sz="1000">
              <a:latin typeface="TeXGyrePagella"/>
              <a:cs typeface="TeXGyrePagella"/>
            </a:endParaRPr>
          </a:p>
          <a:p>
            <a:pPr algn="just" lvl="1" marL="381635" marR="5715" indent="-369570">
              <a:lnSpc>
                <a:spcPct val="141200"/>
              </a:lnSpc>
              <a:spcBef>
                <a:spcPts val="120"/>
              </a:spcBef>
              <a:buAutoNum type="arabicPeriod"/>
              <a:tabLst>
                <a:tab pos="386080" algn="l"/>
              </a:tabLst>
            </a:pPr>
            <a:r>
              <a:rPr dirty="0" sz="1000">
                <a:solidFill>
                  <a:srgbClr val="231F20"/>
                </a:solidFill>
                <a:latin typeface="TeXGyrePagella"/>
                <a:cs typeface="TeXGyrePagella"/>
              </a:rPr>
              <a:t>Research should be undertaken by persons who are competent with qualiﬁcations, having  relevant experience/training to collect reliable data, undertake accurate analysis,  interpretation and</a:t>
            </a:r>
            <a:r>
              <a:rPr dirty="0" sz="1000" spc="-180">
                <a:solidFill>
                  <a:srgbClr val="231F20"/>
                </a:solidFill>
                <a:latin typeface="TeXGyrePagella"/>
                <a:cs typeface="TeXGyrePagella"/>
              </a:rPr>
              <a:t> </a:t>
            </a:r>
            <a:r>
              <a:rPr dirty="0" sz="1000">
                <a:solidFill>
                  <a:srgbClr val="231F20"/>
                </a:solidFill>
                <a:latin typeface="TeXGyrePagella"/>
                <a:cs typeface="TeXGyrePagella"/>
              </a:rPr>
              <a:t>publication.</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Research should undergo peer review in a time bound manner following principles of  fairness,</a:t>
            </a:r>
            <a:r>
              <a:rPr dirty="0" sz="1000" spc="-95">
                <a:solidFill>
                  <a:srgbClr val="231F20"/>
                </a:solidFill>
                <a:latin typeface="TeXGyrePagella"/>
                <a:cs typeface="TeXGyrePagella"/>
              </a:rPr>
              <a:t> </a:t>
            </a:r>
            <a:r>
              <a:rPr dirty="0" sz="1000">
                <a:solidFill>
                  <a:srgbClr val="231F20"/>
                </a:solidFill>
                <a:latin typeface="TeXGyrePagella"/>
                <a:cs typeface="TeXGyrePagella"/>
              </a:rPr>
              <a:t>honesty</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10">
                <a:solidFill>
                  <a:srgbClr val="231F20"/>
                </a:solidFill>
                <a:latin typeface="TeXGyrePagella"/>
                <a:cs typeface="TeXGyrePagella"/>
              </a:rPr>
              <a:t> </a:t>
            </a:r>
            <a:r>
              <a:rPr dirty="0" sz="1000">
                <a:solidFill>
                  <a:srgbClr val="231F20"/>
                </a:solidFill>
                <a:latin typeface="TeXGyrePagella"/>
                <a:cs typeface="TeXGyrePagella"/>
              </a:rPr>
              <a:t>maintaining</a:t>
            </a:r>
            <a:r>
              <a:rPr dirty="0" sz="1000" spc="-85">
                <a:solidFill>
                  <a:srgbClr val="231F20"/>
                </a:solidFill>
                <a:latin typeface="TeXGyrePagella"/>
                <a:cs typeface="TeXGyrePagella"/>
              </a:rPr>
              <a:t> </a:t>
            </a:r>
            <a:r>
              <a:rPr dirty="0" sz="1000">
                <a:solidFill>
                  <a:srgbClr val="231F20"/>
                </a:solidFill>
                <a:latin typeface="TeXGyrePagella"/>
                <a:cs typeface="TeXGyrePagella"/>
              </a:rPr>
              <a:t>conﬁdentiality</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undertaken</a:t>
            </a:r>
            <a:r>
              <a:rPr dirty="0" sz="1000" spc="-90">
                <a:solidFill>
                  <a:srgbClr val="231F20"/>
                </a:solidFill>
                <a:latin typeface="TeXGyrePagella"/>
                <a:cs typeface="TeXGyrePagella"/>
              </a:rPr>
              <a:t> </a:t>
            </a:r>
            <a:r>
              <a:rPr dirty="0" sz="1000">
                <a:solidFill>
                  <a:srgbClr val="231F20"/>
                </a:solidFill>
                <a:latin typeface="TeXGyrePagella"/>
                <a:cs typeface="TeXGyrePagella"/>
              </a:rPr>
              <a:t>by</a:t>
            </a:r>
            <a:r>
              <a:rPr dirty="0" sz="1000" spc="-105">
                <a:solidFill>
                  <a:srgbClr val="231F20"/>
                </a:solidFill>
                <a:latin typeface="TeXGyrePagella"/>
                <a:cs typeface="TeXGyrePagella"/>
              </a:rPr>
              <a:t> </a:t>
            </a:r>
            <a:r>
              <a:rPr dirty="0" sz="1000">
                <a:solidFill>
                  <a:srgbClr val="231F20"/>
                </a:solidFill>
                <a:latin typeface="TeXGyrePagella"/>
                <a:cs typeface="TeXGyrePagella"/>
              </a:rPr>
              <a:t>competent</a:t>
            </a:r>
            <a:r>
              <a:rPr dirty="0" sz="1000" spc="-95">
                <a:solidFill>
                  <a:srgbClr val="231F20"/>
                </a:solidFill>
                <a:latin typeface="TeXGyrePagella"/>
                <a:cs typeface="TeXGyrePagella"/>
              </a:rPr>
              <a:t> </a:t>
            </a:r>
            <a:r>
              <a:rPr dirty="0" sz="1000">
                <a:solidFill>
                  <a:srgbClr val="231F20"/>
                </a:solidFill>
                <a:latin typeface="TeXGyrePagella"/>
                <a:cs typeface="TeXGyrePagella"/>
              </a:rPr>
              <a:t>reviewers.</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Researchers should be sensitive to societal and cultural values, engage and improve public  trust,</a:t>
            </a:r>
            <a:r>
              <a:rPr dirty="0" sz="1000" spc="-30">
                <a:solidFill>
                  <a:srgbClr val="231F20"/>
                </a:solidFill>
                <a:latin typeface="TeXGyrePagella"/>
                <a:cs typeface="TeXGyrePagella"/>
              </a:rPr>
              <a:t> </a:t>
            </a:r>
            <a:r>
              <a:rPr dirty="0" sz="1000">
                <a:solidFill>
                  <a:srgbClr val="231F20"/>
                </a:solidFill>
                <a:latin typeface="TeXGyrePagella"/>
                <a:cs typeface="TeXGyrePagella"/>
              </a:rPr>
              <a:t>undertake</a:t>
            </a:r>
            <a:r>
              <a:rPr dirty="0" sz="1000" spc="-25">
                <a:solidFill>
                  <a:srgbClr val="231F20"/>
                </a:solidFill>
                <a:latin typeface="TeXGyrePagella"/>
                <a:cs typeface="TeXGyrePagella"/>
              </a:rPr>
              <a:t> </a:t>
            </a:r>
            <a:r>
              <a:rPr dirty="0" sz="1000">
                <a:solidFill>
                  <a:srgbClr val="231F20"/>
                </a:solidFill>
                <a:latin typeface="TeXGyrePagella"/>
                <a:cs typeface="TeXGyrePagella"/>
              </a:rPr>
              <a:t>meaningful</a:t>
            </a:r>
            <a:r>
              <a:rPr dirty="0" sz="1000" spc="-2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20">
                <a:solidFill>
                  <a:srgbClr val="231F20"/>
                </a:solidFill>
                <a:latin typeface="TeXGyrePagella"/>
                <a:cs typeface="TeXGyrePagella"/>
              </a:rPr>
              <a:t> </a:t>
            </a:r>
            <a:r>
              <a:rPr dirty="0" sz="1000">
                <a:solidFill>
                  <a:srgbClr val="231F20"/>
                </a:solidFill>
                <a:latin typeface="TeXGyrePagella"/>
                <a:cs typeface="TeXGyrePagella"/>
              </a:rPr>
              <a:t>be</a:t>
            </a:r>
            <a:r>
              <a:rPr dirty="0" sz="1000" spc="-40">
                <a:solidFill>
                  <a:srgbClr val="231F20"/>
                </a:solidFill>
                <a:latin typeface="TeXGyrePagella"/>
                <a:cs typeface="TeXGyrePagella"/>
              </a:rPr>
              <a:t> </a:t>
            </a:r>
            <a:r>
              <a:rPr dirty="0" sz="1000">
                <a:solidFill>
                  <a:srgbClr val="231F20"/>
                </a:solidFill>
                <a:latin typeface="TeXGyrePagella"/>
                <a:cs typeface="TeXGyrePagella"/>
              </a:rPr>
              <a:t>accountable</a:t>
            </a:r>
            <a:r>
              <a:rPr dirty="0" sz="1000" spc="-15">
                <a:solidFill>
                  <a:srgbClr val="231F20"/>
                </a:solidFill>
                <a:latin typeface="TeXGyrePagella"/>
                <a:cs typeface="TeXGyrePagella"/>
              </a:rPr>
              <a:t> </a:t>
            </a:r>
            <a:r>
              <a:rPr dirty="0" sz="1000">
                <a:solidFill>
                  <a:srgbClr val="231F20"/>
                </a:solidFill>
                <a:latin typeface="TeXGyrePagella"/>
                <a:cs typeface="TeXGyrePagella"/>
              </a:rPr>
              <a:t>to</a:t>
            </a:r>
            <a:r>
              <a:rPr dirty="0" sz="1000" spc="-40">
                <a:solidFill>
                  <a:srgbClr val="231F20"/>
                </a:solidFill>
                <a:latin typeface="TeXGyrePagella"/>
                <a:cs typeface="TeXGyrePagella"/>
              </a:rPr>
              <a:t> </a:t>
            </a:r>
            <a:r>
              <a:rPr dirty="0" sz="1000">
                <a:solidFill>
                  <a:srgbClr val="231F20"/>
                </a:solidFill>
                <a:latin typeface="TeXGyrePagella"/>
                <a:cs typeface="TeXGyrePagella"/>
              </a:rPr>
              <a:t>outcomes</a:t>
            </a:r>
            <a:r>
              <a:rPr dirty="0" sz="1000" spc="-25">
                <a:solidFill>
                  <a:srgbClr val="231F20"/>
                </a:solidFill>
                <a:latin typeface="TeXGyrePagella"/>
                <a:cs typeface="TeXGyrePagella"/>
              </a:rPr>
              <a:t> </a:t>
            </a:r>
            <a:r>
              <a:rPr dirty="0" sz="1000">
                <a:solidFill>
                  <a:srgbClr val="231F20"/>
                </a:solidFill>
                <a:latin typeface="TeXGyrePagella"/>
                <a:cs typeface="TeXGyrePagella"/>
              </a:rPr>
              <a:t>and</a:t>
            </a:r>
            <a:r>
              <a:rPr dirty="0" sz="1000" spc="-30">
                <a:solidFill>
                  <a:srgbClr val="231F20"/>
                </a:solidFill>
                <a:latin typeface="TeXGyrePagella"/>
                <a:cs typeface="TeXGyrePagella"/>
              </a:rPr>
              <a:t> </a:t>
            </a:r>
            <a:r>
              <a:rPr dirty="0" sz="1000">
                <a:solidFill>
                  <a:srgbClr val="231F20"/>
                </a:solidFill>
                <a:latin typeface="TeXGyrePagella"/>
                <a:cs typeface="TeXGyrePagella"/>
              </a:rPr>
              <a:t>take</a:t>
            </a:r>
            <a:r>
              <a:rPr dirty="0" sz="1000" spc="-35">
                <a:solidFill>
                  <a:srgbClr val="231F20"/>
                </a:solidFill>
                <a:latin typeface="TeXGyrePagella"/>
                <a:cs typeface="TeXGyrePagella"/>
              </a:rPr>
              <a:t> </a:t>
            </a:r>
            <a:r>
              <a:rPr dirty="0" sz="1000">
                <a:solidFill>
                  <a:srgbClr val="231F20"/>
                </a:solidFill>
                <a:latin typeface="TeXGyrePagella"/>
                <a:cs typeface="TeXGyrePagella"/>
              </a:rPr>
              <a:t>needful</a:t>
            </a:r>
            <a:r>
              <a:rPr dirty="0" sz="1000" spc="-30">
                <a:solidFill>
                  <a:srgbClr val="231F20"/>
                </a:solidFill>
                <a:latin typeface="TeXGyrePagella"/>
                <a:cs typeface="TeXGyrePagella"/>
              </a:rPr>
              <a:t> </a:t>
            </a:r>
            <a:r>
              <a:rPr dirty="0" sz="1000">
                <a:solidFill>
                  <a:srgbClr val="231F20"/>
                </a:solidFill>
                <a:latin typeface="TeXGyrePagella"/>
                <a:cs typeface="TeXGyrePagella"/>
              </a:rPr>
              <a:t>steps</a:t>
            </a:r>
            <a:r>
              <a:rPr dirty="0" sz="1000" spc="-25">
                <a:solidFill>
                  <a:srgbClr val="231F20"/>
                </a:solidFill>
                <a:latin typeface="TeXGyrePagella"/>
                <a:cs typeface="TeXGyrePagella"/>
              </a:rPr>
              <a:t> </a:t>
            </a:r>
            <a:r>
              <a:rPr dirty="0" sz="1000">
                <a:solidFill>
                  <a:srgbClr val="231F20"/>
                </a:solidFill>
                <a:latin typeface="TeXGyrePagella"/>
                <a:cs typeface="TeXGyrePagella"/>
              </a:rPr>
              <a:t>to  protect</a:t>
            </a:r>
            <a:r>
              <a:rPr dirty="0" sz="1000" spc="-95">
                <a:solidFill>
                  <a:srgbClr val="231F20"/>
                </a:solidFill>
                <a:latin typeface="TeXGyrePagella"/>
                <a:cs typeface="TeXGyrePagella"/>
              </a:rPr>
              <a:t> </a:t>
            </a:r>
            <a:r>
              <a:rPr dirty="0" sz="1000">
                <a:solidFill>
                  <a:srgbClr val="231F20"/>
                </a:solidFill>
                <a:latin typeface="TeXGyrePagella"/>
                <a:cs typeface="TeXGyrePagella"/>
              </a:rPr>
              <a:t>participants</a:t>
            </a:r>
            <a:r>
              <a:rPr dirty="0" sz="1000" spc="-80">
                <a:solidFill>
                  <a:srgbClr val="231F20"/>
                </a:solidFill>
                <a:latin typeface="TeXGyrePagella"/>
                <a:cs typeface="TeXGyrePagella"/>
              </a:rPr>
              <a:t> </a:t>
            </a:r>
            <a:r>
              <a:rPr dirty="0" sz="1000">
                <a:solidFill>
                  <a:srgbClr val="231F20"/>
                </a:solidFill>
                <a:latin typeface="TeXGyrePagella"/>
                <a:cs typeface="TeXGyrePagella"/>
              </a:rPr>
              <a:t>from</a:t>
            </a:r>
            <a:r>
              <a:rPr dirty="0" sz="1000" spc="-95">
                <a:solidFill>
                  <a:srgbClr val="231F20"/>
                </a:solidFill>
                <a:latin typeface="TeXGyrePagella"/>
                <a:cs typeface="TeXGyrePagella"/>
              </a:rPr>
              <a:t> </a:t>
            </a:r>
            <a:r>
              <a:rPr dirty="0" sz="1000">
                <a:solidFill>
                  <a:srgbClr val="231F20"/>
                </a:solidFill>
                <a:latin typeface="TeXGyrePagella"/>
                <a:cs typeface="TeXGyrePagella"/>
              </a:rPr>
              <a:t>harm</a:t>
            </a:r>
            <a:r>
              <a:rPr dirty="0" sz="1000" spc="-95">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risks.</a:t>
            </a:r>
            <a:endParaRPr sz="1000">
              <a:latin typeface="TeXGyrePagella"/>
              <a:cs typeface="TeXGyrePagella"/>
            </a:endParaRPr>
          </a:p>
          <a:p>
            <a:pPr algn="just" lvl="1" marL="381635" marR="5715" indent="-369570">
              <a:lnSpc>
                <a:spcPct val="141200"/>
              </a:lnSpc>
              <a:spcBef>
                <a:spcPts val="120"/>
              </a:spcBef>
              <a:buAutoNum type="arabicPeriod"/>
              <a:tabLst>
                <a:tab pos="386080" algn="l"/>
              </a:tabLst>
            </a:pPr>
            <a:r>
              <a:rPr dirty="0" sz="1000">
                <a:solidFill>
                  <a:srgbClr val="231F20"/>
                </a:solidFill>
                <a:latin typeface="TeXGyrePagella"/>
                <a:cs typeface="TeXGyrePagella"/>
              </a:rPr>
              <a:t>Mentors should lead by example and devote sufﬁcient time to guide and ensure that their  trainees (Research Fellows, Associates, Post-doctoral Researchers, students and others)  conduct research</a:t>
            </a:r>
            <a:r>
              <a:rPr dirty="0" sz="1000" spc="-185">
                <a:solidFill>
                  <a:srgbClr val="231F20"/>
                </a:solidFill>
                <a:latin typeface="TeXGyrePagella"/>
                <a:cs typeface="TeXGyrePagella"/>
              </a:rPr>
              <a:t> </a:t>
            </a:r>
            <a:r>
              <a:rPr dirty="0" sz="1000">
                <a:solidFill>
                  <a:srgbClr val="231F20"/>
                </a:solidFill>
                <a:latin typeface="TeXGyrePagella"/>
                <a:cs typeface="TeXGyrePagella"/>
              </a:rPr>
              <a:t>honestly.</a:t>
            </a:r>
            <a:endParaRPr sz="1000">
              <a:latin typeface="TeXGyrePagella"/>
              <a:cs typeface="TeXGyrePagella"/>
            </a:endParaRPr>
          </a:p>
          <a:p>
            <a:pPr algn="just" lvl="1" marL="381635" marR="5080" indent="-369570">
              <a:lnSpc>
                <a:spcPct val="141200"/>
              </a:lnSpc>
              <a:spcBef>
                <a:spcPts val="125"/>
              </a:spcBef>
              <a:buAutoNum type="arabicPeriod"/>
              <a:tabLst>
                <a:tab pos="386080" algn="l"/>
              </a:tabLst>
            </a:pPr>
            <a:r>
              <a:rPr dirty="0" sz="1000">
                <a:solidFill>
                  <a:srgbClr val="231F20"/>
                </a:solidFill>
                <a:latin typeface="TeXGyrePagella"/>
                <a:cs typeface="TeXGyrePagella"/>
              </a:rPr>
              <a:t>All raw data should be available and securely kept by the lead investigator that could be  presented</a:t>
            </a:r>
            <a:r>
              <a:rPr dirty="0" sz="1000" spc="-90">
                <a:solidFill>
                  <a:srgbClr val="231F20"/>
                </a:solidFill>
                <a:latin typeface="TeXGyrePagella"/>
                <a:cs typeface="TeXGyrePagella"/>
              </a:rPr>
              <a:t> </a:t>
            </a:r>
            <a:r>
              <a:rPr dirty="0" sz="1000">
                <a:solidFill>
                  <a:srgbClr val="231F20"/>
                </a:solidFill>
                <a:latin typeface="TeXGyrePagella"/>
                <a:cs typeface="TeXGyrePagella"/>
              </a:rPr>
              <a:t>later</a:t>
            </a:r>
            <a:r>
              <a:rPr dirty="0" sz="1000" spc="-95">
                <a:solidFill>
                  <a:srgbClr val="231F20"/>
                </a:solidFill>
                <a:latin typeface="TeXGyrePagella"/>
                <a:cs typeface="TeXGyrePagella"/>
              </a:rPr>
              <a:t> </a:t>
            </a:r>
            <a:r>
              <a:rPr dirty="0" sz="1000">
                <a:solidFill>
                  <a:srgbClr val="231F20"/>
                </a:solidFill>
                <a:latin typeface="TeXGyrePagella"/>
                <a:cs typeface="TeXGyrePagella"/>
              </a:rPr>
              <a:t>(if</a:t>
            </a:r>
            <a:r>
              <a:rPr dirty="0" sz="1000" spc="-100">
                <a:solidFill>
                  <a:srgbClr val="231F20"/>
                </a:solidFill>
                <a:latin typeface="TeXGyrePagella"/>
                <a:cs typeface="TeXGyrePagella"/>
              </a:rPr>
              <a:t> </a:t>
            </a:r>
            <a:r>
              <a:rPr dirty="0" sz="1000">
                <a:solidFill>
                  <a:srgbClr val="231F20"/>
                </a:solidFill>
                <a:latin typeface="TeXGyrePagella"/>
                <a:cs typeface="TeXGyrePagella"/>
              </a:rPr>
              <a:t>needed).</a:t>
            </a:r>
            <a:endParaRPr sz="1000">
              <a:latin typeface="TeXGyrePagella"/>
              <a:cs typeface="TeXGyrePagella"/>
            </a:endParaRPr>
          </a:p>
        </p:txBody>
      </p:sp>
      <p:sp>
        <p:nvSpPr>
          <p:cNvPr id="5" name="object 5"/>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3</a:t>
            </a:r>
            <a:endParaRPr sz="900">
              <a:latin typeface="TeXGyrePagella"/>
              <a:cs typeface="TeXGyrePagella"/>
            </a:endParaRPr>
          </a:p>
        </p:txBody>
      </p:sp>
      <p:sp>
        <p:nvSpPr>
          <p:cNvPr id="6" name="object 6"/>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4" name="object 4"/>
          <p:cNvSpPr txBox="1"/>
          <p:nvPr/>
        </p:nvSpPr>
        <p:spPr>
          <a:xfrm>
            <a:off x="565517" y="945078"/>
            <a:ext cx="5497830" cy="6829425"/>
          </a:xfrm>
          <a:prstGeom prst="rect">
            <a:avLst/>
          </a:prstGeom>
        </p:spPr>
        <p:txBody>
          <a:bodyPr wrap="square" lIns="0" tIns="12700" rIns="0" bIns="0" rtlCol="0" vert="horz">
            <a:spAutoFit/>
          </a:bodyPr>
          <a:lstStyle/>
          <a:p>
            <a:pPr algn="just" lvl="1" marL="381635" marR="5715" indent="-369570">
              <a:lnSpc>
                <a:spcPct val="141200"/>
              </a:lnSpc>
              <a:spcBef>
                <a:spcPts val="100"/>
              </a:spcBef>
              <a:buClr>
                <a:srgbClr val="231F20"/>
              </a:buClr>
              <a:buFont typeface="TeXGyrePagella"/>
              <a:buAutoNum type="arabicPeriod" startAt="9"/>
              <a:tabLst>
                <a:tab pos="386715" algn="l"/>
              </a:tabLst>
            </a:pPr>
            <a:r>
              <a:rPr dirty="0" sz="1000">
                <a:solidFill>
                  <a:srgbClr val="231F20"/>
                </a:solidFill>
                <a:latin typeface="TeXGyrePagella"/>
                <a:cs typeface="TeXGyrePagella"/>
              </a:rPr>
              <a:t>There</a:t>
            </a:r>
            <a:r>
              <a:rPr dirty="0" sz="1000" spc="-40">
                <a:solidFill>
                  <a:srgbClr val="231F20"/>
                </a:solidFill>
                <a:latin typeface="TeXGyrePagella"/>
                <a:cs typeface="TeXGyrePagella"/>
              </a:rPr>
              <a:t> </a:t>
            </a:r>
            <a:r>
              <a:rPr dirty="0" sz="1000">
                <a:solidFill>
                  <a:srgbClr val="231F20"/>
                </a:solidFill>
                <a:latin typeface="TeXGyrePagella"/>
                <a:cs typeface="TeXGyrePagella"/>
              </a:rPr>
              <a:t>should</a:t>
            </a:r>
            <a:r>
              <a:rPr dirty="0" sz="1000" spc="-35">
                <a:solidFill>
                  <a:srgbClr val="231F20"/>
                </a:solidFill>
                <a:latin typeface="TeXGyrePagella"/>
                <a:cs typeface="TeXGyrePagella"/>
              </a:rPr>
              <a:t> </a:t>
            </a:r>
            <a:r>
              <a:rPr dirty="0" sz="1000">
                <a:solidFill>
                  <a:srgbClr val="231F20"/>
                </a:solidFill>
                <a:latin typeface="TeXGyrePagella"/>
                <a:cs typeface="TeXGyrePagella"/>
              </a:rPr>
              <a:t>be</a:t>
            </a:r>
            <a:r>
              <a:rPr dirty="0" sz="1000" spc="-40">
                <a:solidFill>
                  <a:srgbClr val="231F20"/>
                </a:solidFill>
                <a:latin typeface="TeXGyrePagella"/>
                <a:cs typeface="TeXGyrePagella"/>
              </a:rPr>
              <a:t> </a:t>
            </a:r>
            <a:r>
              <a:rPr dirty="0" sz="1000">
                <a:solidFill>
                  <a:srgbClr val="231F20"/>
                </a:solidFill>
                <a:latin typeface="TeXGyrePagella"/>
                <a:cs typeface="TeXGyrePagella"/>
              </a:rPr>
              <a:t>due</a:t>
            </a:r>
            <a:r>
              <a:rPr dirty="0" sz="1000" spc="-45">
                <a:solidFill>
                  <a:srgbClr val="231F20"/>
                </a:solidFill>
                <a:latin typeface="TeXGyrePagella"/>
                <a:cs typeface="TeXGyrePagella"/>
              </a:rPr>
              <a:t> </a:t>
            </a:r>
            <a:r>
              <a:rPr dirty="0" sz="1000">
                <a:solidFill>
                  <a:srgbClr val="231F20"/>
                </a:solidFill>
                <a:latin typeface="TeXGyrePagella"/>
                <a:cs typeface="TeXGyrePagella"/>
              </a:rPr>
              <a:t>considerations</a:t>
            </a:r>
            <a:r>
              <a:rPr dirty="0" sz="1000" spc="-20">
                <a:solidFill>
                  <a:srgbClr val="231F20"/>
                </a:solidFill>
                <a:latin typeface="TeXGyrePagella"/>
                <a:cs typeface="TeXGyrePagella"/>
              </a:rPr>
              <a:t> </a:t>
            </a:r>
            <a:r>
              <a:rPr dirty="0" sz="1000">
                <a:solidFill>
                  <a:srgbClr val="231F20"/>
                </a:solidFill>
                <a:latin typeface="TeXGyrePagella"/>
                <a:cs typeface="TeXGyrePagella"/>
              </a:rPr>
              <a:t>for</a:t>
            </a:r>
            <a:r>
              <a:rPr dirty="0" sz="1000" spc="-40">
                <a:solidFill>
                  <a:srgbClr val="231F20"/>
                </a:solidFill>
                <a:latin typeface="TeXGyrePagella"/>
                <a:cs typeface="TeXGyrePagella"/>
              </a:rPr>
              <a:t> </a:t>
            </a:r>
            <a:r>
              <a:rPr dirty="0" sz="1000">
                <a:solidFill>
                  <a:srgbClr val="231F20"/>
                </a:solidFill>
                <a:latin typeface="TeXGyrePagella"/>
                <a:cs typeface="TeXGyrePagella"/>
              </a:rPr>
              <a:t>data</a:t>
            </a:r>
            <a:r>
              <a:rPr dirty="0" sz="1000" spc="-40">
                <a:solidFill>
                  <a:srgbClr val="231F20"/>
                </a:solidFill>
                <a:latin typeface="TeXGyrePagella"/>
                <a:cs typeface="TeXGyrePagella"/>
              </a:rPr>
              <a:t> </a:t>
            </a:r>
            <a:r>
              <a:rPr dirty="0" sz="1000">
                <a:solidFill>
                  <a:srgbClr val="231F20"/>
                </a:solidFill>
                <a:latin typeface="TeXGyrePagella"/>
                <a:cs typeface="TeXGyrePagella"/>
              </a:rPr>
              <a:t>collection</a:t>
            </a:r>
            <a:r>
              <a:rPr dirty="0" sz="1000" spc="-30">
                <a:solidFill>
                  <a:srgbClr val="231F20"/>
                </a:solidFill>
                <a:latin typeface="TeXGyrePagella"/>
                <a:cs typeface="TeXGyrePagella"/>
              </a:rPr>
              <a:t> </a:t>
            </a:r>
            <a:r>
              <a:rPr dirty="0" sz="1000">
                <a:solidFill>
                  <a:srgbClr val="231F20"/>
                </a:solidFill>
                <a:latin typeface="TeXGyrePagella"/>
                <a:cs typeface="TeXGyrePagella"/>
              </a:rPr>
              <a:t>and</a:t>
            </a:r>
            <a:r>
              <a:rPr dirty="0" sz="1000" spc="-40">
                <a:solidFill>
                  <a:srgbClr val="231F20"/>
                </a:solidFill>
                <a:latin typeface="TeXGyrePagella"/>
                <a:cs typeface="TeXGyrePagella"/>
              </a:rPr>
              <a:t> </a:t>
            </a:r>
            <a:r>
              <a:rPr dirty="0" sz="1000">
                <a:solidFill>
                  <a:srgbClr val="231F20"/>
                </a:solidFill>
                <a:latin typeface="TeXGyrePagella"/>
                <a:cs typeface="TeXGyrePagella"/>
              </a:rPr>
              <a:t>ownership,</a:t>
            </a:r>
            <a:r>
              <a:rPr dirty="0" sz="1000" spc="-30">
                <a:solidFill>
                  <a:srgbClr val="231F20"/>
                </a:solidFill>
                <a:latin typeface="TeXGyrePagella"/>
                <a:cs typeface="TeXGyrePagella"/>
              </a:rPr>
              <a:t> </a:t>
            </a:r>
            <a:r>
              <a:rPr dirty="0" sz="1000">
                <a:solidFill>
                  <a:srgbClr val="231F20"/>
                </a:solidFill>
                <a:latin typeface="TeXGyrePagella"/>
                <a:cs typeface="TeXGyrePagella"/>
              </a:rPr>
              <a:t>plan</a:t>
            </a:r>
            <a:r>
              <a:rPr dirty="0" sz="1000" spc="-35">
                <a:solidFill>
                  <a:srgbClr val="231F20"/>
                </a:solidFill>
                <a:latin typeface="TeXGyrePagella"/>
                <a:cs typeface="TeXGyrePagella"/>
              </a:rPr>
              <a:t> </a:t>
            </a:r>
            <a:r>
              <a:rPr dirty="0" sz="1000">
                <a:solidFill>
                  <a:srgbClr val="231F20"/>
                </a:solidFill>
                <a:latin typeface="TeXGyrePagella"/>
                <a:cs typeface="TeXGyrePagella"/>
              </a:rPr>
              <a:t>for</a:t>
            </a:r>
            <a:r>
              <a:rPr dirty="0" sz="1000" spc="-45">
                <a:solidFill>
                  <a:srgbClr val="231F20"/>
                </a:solidFill>
                <a:latin typeface="TeXGyrePagella"/>
                <a:cs typeface="TeXGyrePagella"/>
              </a:rPr>
              <a:t> </a:t>
            </a:r>
            <a:r>
              <a:rPr dirty="0" sz="1000">
                <a:solidFill>
                  <a:srgbClr val="231F20"/>
                </a:solidFill>
                <a:latin typeface="TeXGyrePagella"/>
                <a:cs typeface="TeXGyrePagella"/>
              </a:rPr>
              <a:t>publication,  translation</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outcomes</a:t>
            </a:r>
            <a:r>
              <a:rPr dirty="0" sz="1000" spc="-55">
                <a:solidFill>
                  <a:srgbClr val="231F20"/>
                </a:solidFill>
                <a:latin typeface="TeXGyrePagella"/>
                <a:cs typeface="TeXGyrePagella"/>
              </a:rPr>
              <a:t> </a:t>
            </a:r>
            <a:r>
              <a:rPr dirty="0" sz="1000">
                <a:solidFill>
                  <a:srgbClr val="231F20"/>
                </a:solidFill>
                <a:latin typeface="TeXGyrePagella"/>
                <a:cs typeface="TeXGyrePagella"/>
              </a:rPr>
              <a:t>and</a:t>
            </a:r>
            <a:r>
              <a:rPr dirty="0" sz="1000" spc="-60">
                <a:solidFill>
                  <a:srgbClr val="231F20"/>
                </a:solidFill>
                <a:latin typeface="TeXGyrePagella"/>
                <a:cs typeface="TeXGyrePagella"/>
              </a:rPr>
              <a:t> </a:t>
            </a:r>
            <a:r>
              <a:rPr dirty="0" sz="1000">
                <a:solidFill>
                  <a:srgbClr val="231F20"/>
                </a:solidFill>
                <a:latin typeface="TeXGyrePagella"/>
                <a:cs typeface="TeXGyrePagella"/>
              </a:rPr>
              <a:t>preservation</a:t>
            </a:r>
            <a:r>
              <a:rPr dirty="0" sz="1000" spc="-45">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data</a:t>
            </a:r>
            <a:r>
              <a:rPr dirty="0" sz="1000" spc="-55">
                <a:solidFill>
                  <a:srgbClr val="231F20"/>
                </a:solidFill>
                <a:latin typeface="TeXGyrePagella"/>
                <a:cs typeface="TeXGyrePagella"/>
              </a:rPr>
              <a:t> </a:t>
            </a:r>
            <a:r>
              <a:rPr dirty="0" sz="1000">
                <a:solidFill>
                  <a:srgbClr val="231F20"/>
                </a:solidFill>
                <a:latin typeface="TeXGyrePagella"/>
                <a:cs typeface="TeXGyrePagella"/>
              </a:rPr>
              <a:t>for</a:t>
            </a:r>
            <a:r>
              <a:rPr dirty="0" sz="1000" spc="-65">
                <a:solidFill>
                  <a:srgbClr val="231F20"/>
                </a:solidFill>
                <a:latin typeface="TeXGyrePagella"/>
                <a:cs typeface="TeXGyrePagella"/>
              </a:rPr>
              <a:t> </a:t>
            </a:r>
            <a:r>
              <a:rPr dirty="0" sz="1000">
                <a:solidFill>
                  <a:srgbClr val="231F20"/>
                </a:solidFill>
                <a:latin typeface="TeXGyrePagella"/>
                <a:cs typeface="TeXGyrePagella"/>
              </a:rPr>
              <a:t>at</a:t>
            </a:r>
            <a:r>
              <a:rPr dirty="0" sz="1000" spc="-60">
                <a:solidFill>
                  <a:srgbClr val="231F20"/>
                </a:solidFill>
                <a:latin typeface="TeXGyrePagella"/>
                <a:cs typeface="TeXGyrePagella"/>
              </a:rPr>
              <a:t> </a:t>
            </a:r>
            <a:r>
              <a:rPr dirty="0" sz="1000">
                <a:solidFill>
                  <a:srgbClr val="231F20"/>
                </a:solidFill>
                <a:latin typeface="TeXGyrePagella"/>
                <a:cs typeface="TeXGyrePagella"/>
              </a:rPr>
              <a:t>least</a:t>
            </a:r>
            <a:r>
              <a:rPr dirty="0" sz="1000" spc="-60">
                <a:solidFill>
                  <a:srgbClr val="231F20"/>
                </a:solidFill>
                <a:latin typeface="TeXGyrePagella"/>
                <a:cs typeface="TeXGyrePagella"/>
              </a:rPr>
              <a:t> </a:t>
            </a:r>
            <a:r>
              <a:rPr dirty="0" sz="1000">
                <a:solidFill>
                  <a:srgbClr val="231F20"/>
                </a:solidFill>
                <a:latin typeface="TeXGyrePagella"/>
                <a:cs typeface="TeXGyrePagella"/>
              </a:rPr>
              <a:t>3-5</a:t>
            </a:r>
            <a:r>
              <a:rPr dirty="0" sz="1000" spc="-60">
                <a:solidFill>
                  <a:srgbClr val="231F20"/>
                </a:solidFill>
                <a:latin typeface="TeXGyrePagella"/>
                <a:cs typeface="TeXGyrePagella"/>
              </a:rPr>
              <a:t> </a:t>
            </a:r>
            <a:r>
              <a:rPr dirty="0" sz="1000">
                <a:solidFill>
                  <a:srgbClr val="231F20"/>
                </a:solidFill>
                <a:latin typeface="TeXGyrePagella"/>
                <a:cs typeface="TeXGyrePagella"/>
              </a:rPr>
              <a:t>years</a:t>
            </a:r>
            <a:r>
              <a:rPr dirty="0" sz="1000" spc="-55">
                <a:solidFill>
                  <a:srgbClr val="231F20"/>
                </a:solidFill>
                <a:latin typeface="TeXGyrePagella"/>
                <a:cs typeface="TeXGyrePagella"/>
              </a:rPr>
              <a:t> </a:t>
            </a:r>
            <a:r>
              <a:rPr dirty="0" sz="1000">
                <a:solidFill>
                  <a:srgbClr val="231F20"/>
                </a:solidFill>
                <a:latin typeface="TeXGyrePagella"/>
                <a:cs typeface="TeXGyrePagella"/>
              </a:rPr>
              <a:t>after</a:t>
            </a:r>
            <a:r>
              <a:rPr dirty="0" sz="1000" spc="-60">
                <a:solidFill>
                  <a:srgbClr val="231F20"/>
                </a:solidFill>
                <a:latin typeface="TeXGyrePagella"/>
                <a:cs typeface="TeXGyrePagella"/>
              </a:rPr>
              <a:t> </a:t>
            </a:r>
            <a:r>
              <a:rPr dirty="0" sz="1000">
                <a:solidFill>
                  <a:srgbClr val="231F20"/>
                </a:solidFill>
                <a:latin typeface="TeXGyrePagella"/>
                <a:cs typeface="TeXGyrePagella"/>
              </a:rPr>
              <a:t>study</a:t>
            </a:r>
            <a:r>
              <a:rPr dirty="0" sz="1000" spc="-55">
                <a:solidFill>
                  <a:srgbClr val="231F20"/>
                </a:solidFill>
                <a:latin typeface="TeXGyrePagella"/>
                <a:cs typeface="TeXGyrePagella"/>
              </a:rPr>
              <a:t> </a:t>
            </a:r>
            <a:r>
              <a:rPr dirty="0" sz="1000">
                <a:solidFill>
                  <a:srgbClr val="231F20"/>
                </a:solidFill>
                <a:latin typeface="TeXGyrePagella"/>
                <a:cs typeface="TeXGyrePagella"/>
              </a:rPr>
              <a:t>completion  as</a:t>
            </a:r>
            <a:r>
              <a:rPr dirty="0" sz="1000" spc="-90">
                <a:solidFill>
                  <a:srgbClr val="231F20"/>
                </a:solidFill>
                <a:latin typeface="TeXGyrePagella"/>
                <a:cs typeface="TeXGyrePagella"/>
              </a:rPr>
              <a:t> </a:t>
            </a:r>
            <a:r>
              <a:rPr dirty="0" sz="1000">
                <a:solidFill>
                  <a:srgbClr val="231F20"/>
                </a:solidFill>
                <a:latin typeface="TeXGyrePagella"/>
                <a:cs typeface="TeXGyrePagella"/>
              </a:rPr>
              <a:t>it</a:t>
            </a:r>
            <a:r>
              <a:rPr dirty="0" sz="1000" spc="-85">
                <a:solidFill>
                  <a:srgbClr val="231F20"/>
                </a:solidFill>
                <a:latin typeface="TeXGyrePagella"/>
                <a:cs typeface="TeXGyrePagella"/>
              </a:rPr>
              <a:t> </a:t>
            </a:r>
            <a:r>
              <a:rPr dirty="0" sz="1000">
                <a:solidFill>
                  <a:srgbClr val="231F20"/>
                </a:solidFill>
                <a:latin typeface="TeXGyrePagella"/>
                <a:cs typeface="TeXGyrePagella"/>
              </a:rPr>
              <a:t>may</a:t>
            </a:r>
            <a:r>
              <a:rPr dirty="0" sz="1000" spc="-85">
                <a:solidFill>
                  <a:srgbClr val="231F20"/>
                </a:solidFill>
                <a:latin typeface="TeXGyrePagella"/>
                <a:cs typeface="TeXGyrePagella"/>
              </a:rPr>
              <a:t> </a:t>
            </a:r>
            <a:r>
              <a:rPr dirty="0" sz="1000">
                <a:solidFill>
                  <a:srgbClr val="231F20"/>
                </a:solidFill>
                <a:latin typeface="TeXGyrePagella"/>
                <a:cs typeface="TeXGyrePagella"/>
              </a:rPr>
              <a:t>be</a:t>
            </a:r>
            <a:r>
              <a:rPr dirty="0" sz="1000" spc="-90">
                <a:solidFill>
                  <a:srgbClr val="231F20"/>
                </a:solidFill>
                <a:latin typeface="TeXGyrePagella"/>
                <a:cs typeface="TeXGyrePagella"/>
              </a:rPr>
              <a:t> </a:t>
            </a:r>
            <a:r>
              <a:rPr dirty="0" sz="1000">
                <a:solidFill>
                  <a:srgbClr val="231F20"/>
                </a:solidFill>
                <a:latin typeface="TeXGyrePagella"/>
                <a:cs typeface="TeXGyrePagella"/>
              </a:rPr>
              <a:t>needed</a:t>
            </a:r>
            <a:r>
              <a:rPr dirty="0" sz="1000" spc="-80">
                <a:solidFill>
                  <a:srgbClr val="231F20"/>
                </a:solidFill>
                <a:latin typeface="TeXGyrePagella"/>
                <a:cs typeface="TeXGyrePagella"/>
              </a:rPr>
              <a:t> </a:t>
            </a:r>
            <a:r>
              <a:rPr dirty="0" sz="1000">
                <a:solidFill>
                  <a:srgbClr val="231F20"/>
                </a:solidFill>
                <a:latin typeface="TeXGyrePagella"/>
                <a:cs typeface="TeXGyrePagella"/>
              </a:rPr>
              <a:t>to</a:t>
            </a:r>
            <a:r>
              <a:rPr dirty="0" sz="1000" spc="-85">
                <a:solidFill>
                  <a:srgbClr val="231F20"/>
                </a:solidFill>
                <a:latin typeface="TeXGyrePagella"/>
                <a:cs typeface="TeXGyrePagella"/>
              </a:rPr>
              <a:t> </a:t>
            </a:r>
            <a:r>
              <a:rPr dirty="0" sz="1000">
                <a:solidFill>
                  <a:srgbClr val="231F20"/>
                </a:solidFill>
                <a:latin typeface="TeXGyrePagella"/>
                <a:cs typeface="TeXGyrePagella"/>
              </a:rPr>
              <a:t>conﬁrm</a:t>
            </a:r>
            <a:r>
              <a:rPr dirty="0" sz="1000" spc="-8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80">
                <a:solidFill>
                  <a:srgbClr val="231F20"/>
                </a:solidFill>
                <a:latin typeface="TeXGyrePagella"/>
                <a:cs typeface="TeXGyrePagella"/>
              </a:rPr>
              <a:t> </a:t>
            </a:r>
            <a:r>
              <a:rPr dirty="0" sz="1000">
                <a:solidFill>
                  <a:srgbClr val="231F20"/>
                </a:solidFill>
                <a:latin typeface="TeXGyrePagella"/>
                <a:cs typeface="TeXGyrePagella"/>
              </a:rPr>
              <a:t>ﬁndings,</a:t>
            </a:r>
            <a:r>
              <a:rPr dirty="0" sz="1000" spc="-75">
                <a:solidFill>
                  <a:srgbClr val="231F20"/>
                </a:solidFill>
                <a:latin typeface="TeXGyrePagella"/>
                <a:cs typeface="TeXGyrePagella"/>
              </a:rPr>
              <a:t> </a:t>
            </a:r>
            <a:r>
              <a:rPr dirty="0" sz="1000">
                <a:solidFill>
                  <a:srgbClr val="231F20"/>
                </a:solidFill>
                <a:latin typeface="TeXGyrePagella"/>
                <a:cs typeface="TeXGyrePagella"/>
              </a:rPr>
              <a:t>establish</a:t>
            </a:r>
            <a:r>
              <a:rPr dirty="0" sz="1000" spc="-75">
                <a:solidFill>
                  <a:srgbClr val="231F20"/>
                </a:solidFill>
                <a:latin typeface="TeXGyrePagella"/>
                <a:cs typeface="TeXGyrePagella"/>
              </a:rPr>
              <a:t> </a:t>
            </a:r>
            <a:r>
              <a:rPr dirty="0" sz="1000">
                <a:solidFill>
                  <a:srgbClr val="231F20"/>
                </a:solidFill>
                <a:latin typeface="TeXGyrePagella"/>
                <a:cs typeface="TeXGyrePagella"/>
              </a:rPr>
              <a:t>priority</a:t>
            </a:r>
            <a:r>
              <a:rPr dirty="0" sz="1000" spc="-75">
                <a:solidFill>
                  <a:srgbClr val="231F20"/>
                </a:solidFill>
                <a:latin typeface="TeXGyrePagella"/>
                <a:cs typeface="TeXGyrePagella"/>
              </a:rPr>
              <a:t> </a:t>
            </a:r>
            <a:r>
              <a:rPr dirty="0" sz="1000">
                <a:solidFill>
                  <a:srgbClr val="231F20"/>
                </a:solidFill>
                <a:latin typeface="TeXGyrePagella"/>
                <a:cs typeface="TeXGyrePagella"/>
              </a:rPr>
              <a:t>or</a:t>
            </a:r>
            <a:r>
              <a:rPr dirty="0" sz="1000" spc="-85">
                <a:solidFill>
                  <a:srgbClr val="231F20"/>
                </a:solidFill>
                <a:latin typeface="TeXGyrePagella"/>
                <a:cs typeface="TeXGyrePagella"/>
              </a:rPr>
              <a:t> </a:t>
            </a:r>
            <a:r>
              <a:rPr dirty="0" sz="1000">
                <a:solidFill>
                  <a:srgbClr val="231F20"/>
                </a:solidFill>
                <a:latin typeface="TeXGyrePagella"/>
                <a:cs typeface="TeXGyrePagella"/>
              </a:rPr>
              <a:t>be</a:t>
            </a:r>
            <a:r>
              <a:rPr dirty="0" sz="1000" spc="-85">
                <a:solidFill>
                  <a:srgbClr val="231F20"/>
                </a:solidFill>
                <a:latin typeface="TeXGyrePagella"/>
                <a:cs typeface="TeXGyrePagella"/>
              </a:rPr>
              <a:t> </a:t>
            </a:r>
            <a:r>
              <a:rPr dirty="0" sz="1000">
                <a:solidFill>
                  <a:srgbClr val="231F20"/>
                </a:solidFill>
                <a:latin typeface="TeXGyrePagella"/>
                <a:cs typeface="TeXGyrePagella"/>
              </a:rPr>
              <a:t>re-analysed</a:t>
            </a:r>
            <a:r>
              <a:rPr dirty="0" sz="1000" spc="-75">
                <a:solidFill>
                  <a:srgbClr val="231F20"/>
                </a:solidFill>
                <a:latin typeface="TeXGyrePagella"/>
                <a:cs typeface="TeXGyrePagella"/>
              </a:rPr>
              <a:t> </a:t>
            </a:r>
            <a:r>
              <a:rPr dirty="0" sz="1000">
                <a:solidFill>
                  <a:srgbClr val="231F20"/>
                </a:solidFill>
                <a:latin typeface="TeXGyrePagella"/>
                <a:cs typeface="TeXGyrePagella"/>
              </a:rPr>
              <a:t>by</a:t>
            </a:r>
            <a:r>
              <a:rPr dirty="0" sz="1000" spc="-85">
                <a:solidFill>
                  <a:srgbClr val="231F20"/>
                </a:solidFill>
                <a:latin typeface="TeXGyrePagella"/>
                <a:cs typeface="TeXGyrePagella"/>
              </a:rPr>
              <a:t> </a:t>
            </a:r>
            <a:r>
              <a:rPr dirty="0" sz="1000">
                <a:solidFill>
                  <a:srgbClr val="231F20"/>
                </a:solidFill>
                <a:latin typeface="TeXGyrePagella"/>
                <a:cs typeface="TeXGyrePagella"/>
              </a:rPr>
              <a:t>other  researchers</a:t>
            </a:r>
            <a:r>
              <a:rPr dirty="0" sz="1000" spc="-10">
                <a:solidFill>
                  <a:srgbClr val="231F20"/>
                </a:solidFill>
                <a:latin typeface="TeXGyrePagella"/>
                <a:cs typeface="TeXGyrePagella"/>
              </a:rPr>
              <a:t> </a:t>
            </a:r>
            <a:r>
              <a:rPr dirty="0" sz="1000">
                <a:solidFill>
                  <a:srgbClr val="231F20"/>
                </a:solidFill>
                <a:latin typeface="TeXGyrePagella"/>
                <a:cs typeface="TeXGyrePagella"/>
              </a:rPr>
              <a:t>or</a:t>
            </a:r>
            <a:r>
              <a:rPr dirty="0" sz="1000" spc="-30">
                <a:solidFill>
                  <a:srgbClr val="231F20"/>
                </a:solidFill>
                <a:latin typeface="TeXGyrePagella"/>
                <a:cs typeface="TeXGyrePagella"/>
              </a:rPr>
              <a:t> </a:t>
            </a:r>
            <a:r>
              <a:rPr dirty="0" sz="1000">
                <a:solidFill>
                  <a:srgbClr val="231F20"/>
                </a:solidFill>
                <a:latin typeface="TeXGyrePagella"/>
                <a:cs typeface="TeXGyrePagella"/>
              </a:rPr>
              <a:t>for</a:t>
            </a:r>
            <a:r>
              <a:rPr dirty="0" sz="1000" spc="-20">
                <a:solidFill>
                  <a:srgbClr val="231F20"/>
                </a:solidFill>
                <a:latin typeface="TeXGyrePagella"/>
                <a:cs typeface="TeXGyrePagella"/>
              </a:rPr>
              <a:t> </a:t>
            </a:r>
            <a:r>
              <a:rPr dirty="0" sz="1000">
                <a:solidFill>
                  <a:srgbClr val="231F20"/>
                </a:solidFill>
                <a:latin typeface="TeXGyrePagella"/>
                <a:cs typeface="TeXGyrePagella"/>
              </a:rPr>
              <a:t>monitoring</a:t>
            </a:r>
            <a:r>
              <a:rPr dirty="0" sz="1000" spc="-15">
                <a:solidFill>
                  <a:srgbClr val="231F20"/>
                </a:solidFill>
                <a:latin typeface="TeXGyrePagella"/>
                <a:cs typeface="TeXGyrePagella"/>
              </a:rPr>
              <a:t> </a:t>
            </a:r>
            <a:r>
              <a:rPr dirty="0" sz="1000">
                <a:solidFill>
                  <a:srgbClr val="231F20"/>
                </a:solidFill>
                <a:latin typeface="TeXGyrePagella"/>
                <a:cs typeface="TeXGyrePagella"/>
              </a:rPr>
              <a:t>by</a:t>
            </a:r>
            <a:r>
              <a:rPr dirty="0" sz="1000" spc="-30">
                <a:solidFill>
                  <a:srgbClr val="231F20"/>
                </a:solidFill>
                <a:latin typeface="TeXGyrePagella"/>
                <a:cs typeface="TeXGyrePagella"/>
              </a:rPr>
              <a:t> </a:t>
            </a:r>
            <a:r>
              <a:rPr dirty="0" sz="1000">
                <a:solidFill>
                  <a:srgbClr val="231F20"/>
                </a:solidFill>
                <a:latin typeface="TeXGyrePagella"/>
                <a:cs typeface="TeXGyrePagella"/>
              </a:rPr>
              <a:t>sponsors</a:t>
            </a:r>
            <a:r>
              <a:rPr dirty="0" sz="1000" spc="-15">
                <a:solidFill>
                  <a:srgbClr val="231F20"/>
                </a:solidFill>
                <a:latin typeface="TeXGyrePagella"/>
                <a:cs typeface="TeXGyrePagella"/>
              </a:rPr>
              <a:t> </a:t>
            </a:r>
            <a:r>
              <a:rPr dirty="0" sz="1000">
                <a:solidFill>
                  <a:srgbClr val="231F20"/>
                </a:solidFill>
                <a:latin typeface="TeXGyrePagella"/>
                <a:cs typeface="TeXGyrePagella"/>
              </a:rPr>
              <a:t>or</a:t>
            </a:r>
            <a:r>
              <a:rPr dirty="0" sz="1000" spc="-30">
                <a:solidFill>
                  <a:srgbClr val="231F20"/>
                </a:solidFill>
                <a:latin typeface="TeXGyrePagella"/>
                <a:cs typeface="TeXGyrePagella"/>
              </a:rPr>
              <a:t> </a:t>
            </a:r>
            <a:r>
              <a:rPr dirty="0" sz="1000">
                <a:solidFill>
                  <a:srgbClr val="231F20"/>
                </a:solidFill>
                <a:latin typeface="TeXGyrePagella"/>
                <a:cs typeface="TeXGyrePagella"/>
              </a:rPr>
              <a:t>regulators.</a:t>
            </a:r>
            <a:r>
              <a:rPr dirty="0" sz="1000" spc="-10">
                <a:solidFill>
                  <a:srgbClr val="231F20"/>
                </a:solidFill>
                <a:latin typeface="TeXGyrePagella"/>
                <a:cs typeface="TeXGyrePagella"/>
              </a:rPr>
              <a:t> </a:t>
            </a:r>
            <a:r>
              <a:rPr dirty="0" sz="1000">
                <a:solidFill>
                  <a:srgbClr val="231F20"/>
                </a:solidFill>
                <a:latin typeface="TeXGyrePagella"/>
                <a:cs typeface="TeXGyrePagella"/>
              </a:rPr>
              <a:t>Present</a:t>
            </a:r>
            <a:r>
              <a:rPr dirty="0" sz="1000" spc="-15">
                <a:solidFill>
                  <a:srgbClr val="231F20"/>
                </a:solidFill>
                <a:latin typeface="TeXGyrePagella"/>
                <a:cs typeface="TeXGyrePagella"/>
              </a:rPr>
              <a:t> </a:t>
            </a:r>
            <a:r>
              <a:rPr dirty="0" sz="1000">
                <a:solidFill>
                  <a:srgbClr val="231F20"/>
                </a:solidFill>
                <a:latin typeface="TeXGyrePagella"/>
                <a:cs typeface="TeXGyrePagella"/>
              </a:rPr>
              <a:t>requirement</a:t>
            </a:r>
            <a:r>
              <a:rPr dirty="0" sz="1000" spc="-10">
                <a:solidFill>
                  <a:srgbClr val="231F20"/>
                </a:solidFill>
                <a:latin typeface="TeXGyrePagella"/>
                <a:cs typeface="TeXGyrePagella"/>
              </a:rPr>
              <a:t> </a:t>
            </a:r>
            <a:r>
              <a:rPr dirty="0" sz="1000">
                <a:solidFill>
                  <a:srgbClr val="231F20"/>
                </a:solidFill>
                <a:latin typeface="TeXGyrePagella"/>
                <a:cs typeface="TeXGyrePagella"/>
              </a:rPr>
              <a:t>is</a:t>
            </a:r>
            <a:r>
              <a:rPr dirty="0" sz="1000" spc="-25">
                <a:solidFill>
                  <a:srgbClr val="231F20"/>
                </a:solidFill>
                <a:latin typeface="TeXGyrePagella"/>
                <a:cs typeface="TeXGyrePagella"/>
              </a:rPr>
              <a:t> </a:t>
            </a:r>
            <a:r>
              <a:rPr dirty="0" sz="1000">
                <a:solidFill>
                  <a:srgbClr val="231F20"/>
                </a:solidFill>
                <a:latin typeface="TeXGyrePagella"/>
                <a:cs typeface="TeXGyrePagella"/>
              </a:rPr>
              <a:t>to</a:t>
            </a:r>
            <a:r>
              <a:rPr dirty="0" sz="1000" spc="-30">
                <a:solidFill>
                  <a:srgbClr val="231F20"/>
                </a:solidFill>
                <a:latin typeface="TeXGyrePagella"/>
                <a:cs typeface="TeXGyrePagella"/>
              </a:rPr>
              <a:t> </a:t>
            </a:r>
            <a:r>
              <a:rPr dirty="0" sz="1000">
                <a:solidFill>
                  <a:srgbClr val="231F20"/>
                </a:solidFill>
                <a:latin typeface="TeXGyrePagella"/>
                <a:cs typeface="TeXGyrePagella"/>
              </a:rPr>
              <a:t>maintain  research</a:t>
            </a:r>
            <a:r>
              <a:rPr dirty="0" sz="1000" spc="-40">
                <a:solidFill>
                  <a:srgbClr val="231F20"/>
                </a:solidFill>
                <a:latin typeface="TeXGyrePagella"/>
                <a:cs typeface="TeXGyrePagella"/>
              </a:rPr>
              <a:t> </a:t>
            </a:r>
            <a:r>
              <a:rPr dirty="0" sz="1000">
                <a:solidFill>
                  <a:srgbClr val="231F20"/>
                </a:solidFill>
                <a:latin typeface="TeXGyrePagella"/>
                <a:cs typeface="TeXGyrePagella"/>
              </a:rPr>
              <a:t>records</a:t>
            </a:r>
            <a:r>
              <a:rPr dirty="0" sz="1000" spc="-35">
                <a:solidFill>
                  <a:srgbClr val="231F20"/>
                </a:solidFill>
                <a:latin typeface="TeXGyrePagella"/>
                <a:cs typeface="TeXGyrePagella"/>
              </a:rPr>
              <a:t> </a:t>
            </a:r>
            <a:r>
              <a:rPr dirty="0" sz="1000">
                <a:solidFill>
                  <a:srgbClr val="231F20"/>
                </a:solidFill>
                <a:latin typeface="TeXGyrePagella"/>
                <a:cs typeface="TeXGyrePagella"/>
              </a:rPr>
              <a:t>for</a:t>
            </a:r>
            <a:r>
              <a:rPr dirty="0" sz="1000" spc="-45">
                <a:solidFill>
                  <a:srgbClr val="231F20"/>
                </a:solidFill>
                <a:latin typeface="TeXGyrePagella"/>
                <a:cs typeface="TeXGyrePagella"/>
              </a:rPr>
              <a:t> </a:t>
            </a:r>
            <a:r>
              <a:rPr dirty="0" sz="1000">
                <a:solidFill>
                  <a:srgbClr val="231F20"/>
                </a:solidFill>
                <a:latin typeface="TeXGyrePagella"/>
                <a:cs typeface="TeXGyrePagella"/>
              </a:rPr>
              <a:t>3</a:t>
            </a:r>
            <a:r>
              <a:rPr dirty="0" sz="1000" spc="-50">
                <a:solidFill>
                  <a:srgbClr val="231F20"/>
                </a:solidFill>
                <a:latin typeface="TeXGyrePagella"/>
                <a:cs typeface="TeXGyrePagella"/>
              </a:rPr>
              <a:t> </a:t>
            </a:r>
            <a:r>
              <a:rPr dirty="0" sz="1000">
                <a:solidFill>
                  <a:srgbClr val="231F20"/>
                </a:solidFill>
                <a:latin typeface="TeXGyrePagella"/>
                <a:cs typeface="TeXGyrePagella"/>
              </a:rPr>
              <a:t>years</a:t>
            </a:r>
            <a:r>
              <a:rPr dirty="0" sz="1000" spc="-45">
                <a:solidFill>
                  <a:srgbClr val="231F20"/>
                </a:solidFill>
                <a:latin typeface="TeXGyrePagella"/>
                <a:cs typeface="TeXGyrePagella"/>
              </a:rPr>
              <a:t> </a:t>
            </a:r>
            <a:r>
              <a:rPr dirty="0" sz="1000">
                <a:solidFill>
                  <a:srgbClr val="231F20"/>
                </a:solidFill>
                <a:latin typeface="TeXGyrePagella"/>
                <a:cs typeface="TeXGyrePagella"/>
              </a:rPr>
              <a:t>in</a:t>
            </a:r>
            <a:r>
              <a:rPr dirty="0" sz="1000" spc="-45">
                <a:solidFill>
                  <a:srgbClr val="231F20"/>
                </a:solidFill>
                <a:latin typeface="TeXGyrePagella"/>
                <a:cs typeface="TeXGyrePagella"/>
              </a:rPr>
              <a:t> </a:t>
            </a:r>
            <a:r>
              <a:rPr dirty="0" sz="1000">
                <a:solidFill>
                  <a:srgbClr val="231F20"/>
                </a:solidFill>
                <a:latin typeface="TeXGyrePagella"/>
                <a:cs typeface="TeXGyrePagella"/>
              </a:rPr>
              <a:t>case</a:t>
            </a:r>
            <a:r>
              <a:rPr dirty="0" sz="1000" spc="-45">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biomedical</a:t>
            </a:r>
            <a:r>
              <a:rPr dirty="0" sz="1000" spc="-35">
                <a:solidFill>
                  <a:srgbClr val="231F20"/>
                </a:solidFill>
                <a:latin typeface="TeXGyrePagella"/>
                <a:cs typeface="TeXGyrePagella"/>
              </a:rPr>
              <a:t> </a:t>
            </a:r>
            <a:r>
              <a:rPr dirty="0" sz="1000">
                <a:solidFill>
                  <a:srgbClr val="231F20"/>
                </a:solidFill>
                <a:latin typeface="TeXGyrePagella"/>
                <a:cs typeface="TeXGyrePagella"/>
              </a:rPr>
              <a:t>and</a:t>
            </a:r>
            <a:r>
              <a:rPr dirty="0" sz="1000" spc="-45">
                <a:solidFill>
                  <a:srgbClr val="231F20"/>
                </a:solidFill>
                <a:latin typeface="TeXGyrePagella"/>
                <a:cs typeface="TeXGyrePagella"/>
              </a:rPr>
              <a:t> </a:t>
            </a:r>
            <a:r>
              <a:rPr dirty="0" sz="1000">
                <a:solidFill>
                  <a:srgbClr val="231F20"/>
                </a:solidFill>
                <a:latin typeface="TeXGyrePagella"/>
                <a:cs typeface="TeXGyrePagella"/>
              </a:rPr>
              <a:t>health</a:t>
            </a:r>
            <a:r>
              <a:rPr dirty="0" sz="1000" spc="-4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35">
                <a:solidFill>
                  <a:srgbClr val="231F20"/>
                </a:solidFill>
                <a:latin typeface="TeXGyrePagella"/>
                <a:cs typeface="TeXGyrePagella"/>
              </a:rPr>
              <a:t> </a:t>
            </a:r>
            <a:r>
              <a:rPr dirty="0" sz="1000">
                <a:solidFill>
                  <a:srgbClr val="231F20"/>
                </a:solidFill>
                <a:latin typeface="TeXGyrePagella"/>
                <a:cs typeface="TeXGyrePagella"/>
              </a:rPr>
              <a:t>and</a:t>
            </a:r>
            <a:r>
              <a:rPr dirty="0" sz="1000" spc="-45">
                <a:solidFill>
                  <a:srgbClr val="231F20"/>
                </a:solidFill>
                <a:latin typeface="TeXGyrePagella"/>
                <a:cs typeface="TeXGyrePagella"/>
              </a:rPr>
              <a:t> </a:t>
            </a:r>
            <a:r>
              <a:rPr dirty="0" sz="1000">
                <a:solidFill>
                  <a:srgbClr val="231F20"/>
                </a:solidFill>
                <a:latin typeface="TeXGyrePagella"/>
                <a:cs typeface="TeXGyrePagella"/>
              </a:rPr>
              <a:t>5</a:t>
            </a:r>
            <a:r>
              <a:rPr dirty="0" sz="1000" spc="-55">
                <a:solidFill>
                  <a:srgbClr val="231F20"/>
                </a:solidFill>
                <a:latin typeface="TeXGyrePagella"/>
                <a:cs typeface="TeXGyrePagella"/>
              </a:rPr>
              <a:t> </a:t>
            </a:r>
            <a:r>
              <a:rPr dirty="0" sz="1000">
                <a:solidFill>
                  <a:srgbClr val="231F20"/>
                </a:solidFill>
                <a:latin typeface="TeXGyrePagella"/>
                <a:cs typeface="TeXGyrePagella"/>
              </a:rPr>
              <a:t>years</a:t>
            </a:r>
            <a:r>
              <a:rPr dirty="0" sz="1000" spc="-40">
                <a:solidFill>
                  <a:srgbClr val="231F20"/>
                </a:solidFill>
                <a:latin typeface="TeXGyrePagella"/>
                <a:cs typeface="TeXGyrePagella"/>
              </a:rPr>
              <a:t> </a:t>
            </a:r>
            <a:r>
              <a:rPr dirty="0" sz="1000">
                <a:solidFill>
                  <a:srgbClr val="231F20"/>
                </a:solidFill>
                <a:latin typeface="TeXGyrePagella"/>
                <a:cs typeface="TeXGyrePagella"/>
              </a:rPr>
              <a:t>for</a:t>
            </a:r>
            <a:r>
              <a:rPr dirty="0" sz="1000" spc="-45">
                <a:solidFill>
                  <a:srgbClr val="231F20"/>
                </a:solidFill>
                <a:latin typeface="TeXGyrePagella"/>
                <a:cs typeface="TeXGyrePagella"/>
              </a:rPr>
              <a:t> </a:t>
            </a:r>
            <a:r>
              <a:rPr dirty="0" sz="1000">
                <a:solidFill>
                  <a:srgbClr val="231F20"/>
                </a:solidFill>
                <a:latin typeface="TeXGyrePagella"/>
                <a:cs typeface="TeXGyrePagella"/>
              </a:rPr>
              <a:t>clinical  trials</a:t>
            </a:r>
            <a:r>
              <a:rPr dirty="0" sz="1000" spc="-95">
                <a:solidFill>
                  <a:srgbClr val="231F20"/>
                </a:solidFill>
                <a:latin typeface="TeXGyrePagella"/>
                <a:cs typeface="TeXGyrePagella"/>
              </a:rPr>
              <a:t> </a:t>
            </a:r>
            <a:r>
              <a:rPr dirty="0" sz="1000">
                <a:solidFill>
                  <a:srgbClr val="231F20"/>
                </a:solidFill>
                <a:latin typeface="TeXGyrePagella"/>
                <a:cs typeface="TeXGyrePagella"/>
              </a:rPr>
              <a:t>as</a:t>
            </a:r>
            <a:r>
              <a:rPr dirty="0" sz="1000" spc="-100">
                <a:solidFill>
                  <a:srgbClr val="231F20"/>
                </a:solidFill>
                <a:latin typeface="TeXGyrePagella"/>
                <a:cs typeface="TeXGyrePagella"/>
              </a:rPr>
              <a:t> </a:t>
            </a:r>
            <a:r>
              <a:rPr dirty="0" sz="1000">
                <a:solidFill>
                  <a:srgbClr val="231F20"/>
                </a:solidFill>
                <a:latin typeface="TeXGyrePagella"/>
                <a:cs typeface="TeXGyrePagella"/>
              </a:rPr>
              <a:t>per</a:t>
            </a:r>
            <a:r>
              <a:rPr dirty="0" sz="1000" spc="-100">
                <a:solidFill>
                  <a:srgbClr val="231F20"/>
                </a:solidFill>
                <a:latin typeface="TeXGyrePagella"/>
                <a:cs typeface="TeXGyrePagella"/>
              </a:rPr>
              <a:t> </a:t>
            </a:r>
            <a:r>
              <a:rPr dirty="0" sz="1000">
                <a:solidFill>
                  <a:srgbClr val="231F20"/>
                </a:solidFill>
                <a:latin typeface="TeXGyrePagella"/>
                <a:cs typeface="TeXGyrePagella"/>
              </a:rPr>
              <a:t>regulatory</a:t>
            </a:r>
            <a:r>
              <a:rPr dirty="0" sz="1000" spc="-85">
                <a:solidFill>
                  <a:srgbClr val="231F20"/>
                </a:solidFill>
                <a:latin typeface="TeXGyrePagella"/>
                <a:cs typeface="TeXGyrePagella"/>
              </a:rPr>
              <a:t> </a:t>
            </a:r>
            <a:r>
              <a:rPr dirty="0" sz="1000">
                <a:solidFill>
                  <a:srgbClr val="231F20"/>
                </a:solidFill>
                <a:latin typeface="TeXGyrePagella"/>
                <a:cs typeface="TeXGyrePagella"/>
              </a:rPr>
              <a:t>requirements.</a:t>
            </a:r>
            <a:endParaRPr sz="1000">
              <a:latin typeface="TeXGyrePagella"/>
              <a:cs typeface="TeXGyrePagella"/>
            </a:endParaRPr>
          </a:p>
          <a:p>
            <a:pPr algn="just" lvl="1" marL="381635" marR="6985" indent="-369570">
              <a:lnSpc>
                <a:spcPct val="141200"/>
              </a:lnSpc>
              <a:spcBef>
                <a:spcPts val="120"/>
              </a:spcBef>
              <a:buAutoNum type="arabicPeriod" startAt="9"/>
              <a:tabLst>
                <a:tab pos="386715" algn="l"/>
              </a:tabLst>
            </a:pPr>
            <a:r>
              <a:rPr dirty="0" sz="1000">
                <a:solidFill>
                  <a:srgbClr val="231F20"/>
                </a:solidFill>
                <a:latin typeface="TeXGyrePagella"/>
                <a:cs typeface="TeXGyrePagella"/>
              </a:rPr>
              <a:t>For</a:t>
            </a:r>
            <a:r>
              <a:rPr dirty="0" sz="1000" spc="-55">
                <a:solidFill>
                  <a:srgbClr val="231F20"/>
                </a:solidFill>
                <a:latin typeface="TeXGyrePagella"/>
                <a:cs typeface="TeXGyrePagella"/>
              </a:rPr>
              <a:t> </a:t>
            </a:r>
            <a:r>
              <a:rPr dirty="0" sz="1000">
                <a:solidFill>
                  <a:srgbClr val="231F20"/>
                </a:solidFill>
                <a:latin typeface="TeXGyrePagella"/>
                <a:cs typeface="TeXGyrePagella"/>
              </a:rPr>
              <a:t>collaborative</a:t>
            </a:r>
            <a:r>
              <a:rPr dirty="0" sz="1000" spc="-3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50">
                <a:solidFill>
                  <a:srgbClr val="231F20"/>
                </a:solidFill>
                <a:latin typeface="TeXGyrePagella"/>
                <a:cs typeface="TeXGyrePagella"/>
              </a:rPr>
              <a:t> </a:t>
            </a:r>
            <a:r>
              <a:rPr dirty="0" sz="1000">
                <a:solidFill>
                  <a:srgbClr val="231F20"/>
                </a:solidFill>
                <a:latin typeface="TeXGyrePagella"/>
                <a:cs typeface="TeXGyrePagella"/>
              </a:rPr>
              <a:t>there</a:t>
            </a:r>
            <a:r>
              <a:rPr dirty="0" sz="1000" spc="-45">
                <a:solidFill>
                  <a:srgbClr val="231F20"/>
                </a:solidFill>
                <a:latin typeface="TeXGyrePagella"/>
                <a:cs typeface="TeXGyrePagella"/>
              </a:rPr>
              <a:t> </a:t>
            </a:r>
            <a:r>
              <a:rPr dirty="0" sz="1000">
                <a:solidFill>
                  <a:srgbClr val="231F20"/>
                </a:solidFill>
                <a:latin typeface="TeXGyrePagella"/>
                <a:cs typeface="TeXGyrePagella"/>
              </a:rPr>
              <a:t>may</a:t>
            </a:r>
            <a:r>
              <a:rPr dirty="0" sz="1000" spc="-55">
                <a:solidFill>
                  <a:srgbClr val="231F20"/>
                </a:solidFill>
                <a:latin typeface="TeXGyrePagella"/>
                <a:cs typeface="TeXGyrePagella"/>
              </a:rPr>
              <a:t> </a:t>
            </a:r>
            <a:r>
              <a:rPr dirty="0" sz="1000">
                <a:solidFill>
                  <a:srgbClr val="231F20"/>
                </a:solidFill>
                <a:latin typeface="TeXGyrePagella"/>
                <a:cs typeface="TeXGyrePagella"/>
              </a:rPr>
              <a:t>be</a:t>
            </a:r>
            <a:r>
              <a:rPr dirty="0" sz="1000" spc="-60">
                <a:solidFill>
                  <a:srgbClr val="231F20"/>
                </a:solidFill>
                <a:latin typeface="TeXGyrePagella"/>
                <a:cs typeface="TeXGyrePagella"/>
              </a:rPr>
              <a:t> </a:t>
            </a:r>
            <a:r>
              <a:rPr dirty="0" sz="1000">
                <a:solidFill>
                  <a:srgbClr val="231F20"/>
                </a:solidFill>
                <a:latin typeface="TeXGyrePagella"/>
                <a:cs typeface="TeXGyrePagella"/>
              </a:rPr>
              <a:t>requirement</a:t>
            </a:r>
            <a:r>
              <a:rPr dirty="0" sz="1000" spc="-40">
                <a:solidFill>
                  <a:srgbClr val="231F20"/>
                </a:solidFill>
                <a:latin typeface="TeXGyrePagella"/>
                <a:cs typeface="TeXGyrePagella"/>
              </a:rPr>
              <a:t> </a:t>
            </a:r>
            <a:r>
              <a:rPr dirty="0" sz="1000">
                <a:solidFill>
                  <a:srgbClr val="231F20"/>
                </a:solidFill>
                <a:latin typeface="TeXGyrePagella"/>
                <a:cs typeface="TeXGyrePagella"/>
              </a:rPr>
              <a:t>for</a:t>
            </a:r>
            <a:r>
              <a:rPr dirty="0" sz="1000" spc="-55">
                <a:solidFill>
                  <a:srgbClr val="231F20"/>
                </a:solidFill>
                <a:latin typeface="TeXGyrePagella"/>
                <a:cs typeface="TeXGyrePagella"/>
              </a:rPr>
              <a:t> </a:t>
            </a:r>
            <a:r>
              <a:rPr dirty="0" sz="1000">
                <a:solidFill>
                  <a:srgbClr val="231F20"/>
                </a:solidFill>
                <a:latin typeface="TeXGyrePagella"/>
                <a:cs typeface="TeXGyrePagella"/>
              </a:rPr>
              <a:t>having</a:t>
            </a:r>
            <a:r>
              <a:rPr dirty="0" sz="1000" spc="-50">
                <a:solidFill>
                  <a:srgbClr val="231F20"/>
                </a:solidFill>
                <a:latin typeface="TeXGyrePagella"/>
                <a:cs typeface="TeXGyrePagella"/>
              </a:rPr>
              <a:t> </a:t>
            </a:r>
            <a:r>
              <a:rPr dirty="0" sz="1000">
                <a:solidFill>
                  <a:srgbClr val="231F20"/>
                </a:solidFill>
                <a:latin typeface="TeXGyrePagella"/>
                <a:cs typeface="TeXGyrePagella"/>
              </a:rPr>
              <a:t>appropriate</a:t>
            </a:r>
            <a:r>
              <a:rPr dirty="0" sz="1000" spc="-40">
                <a:solidFill>
                  <a:srgbClr val="231F20"/>
                </a:solidFill>
                <a:latin typeface="TeXGyrePagella"/>
                <a:cs typeface="TeXGyrePagella"/>
              </a:rPr>
              <a:t> </a:t>
            </a:r>
            <a:r>
              <a:rPr dirty="0" sz="1000">
                <a:solidFill>
                  <a:srgbClr val="231F20"/>
                </a:solidFill>
                <a:latin typeface="TeXGyrePagella"/>
                <a:cs typeface="TeXGyrePagella"/>
              </a:rPr>
              <a:t>memorandums  of</a:t>
            </a:r>
            <a:r>
              <a:rPr dirty="0" sz="1000" spc="-105">
                <a:solidFill>
                  <a:srgbClr val="231F20"/>
                </a:solidFill>
                <a:latin typeface="TeXGyrePagella"/>
                <a:cs typeface="TeXGyrePagella"/>
              </a:rPr>
              <a:t> </a:t>
            </a:r>
            <a:r>
              <a:rPr dirty="0" sz="1000">
                <a:solidFill>
                  <a:srgbClr val="231F20"/>
                </a:solidFill>
                <a:latin typeface="TeXGyrePagella"/>
                <a:cs typeface="TeXGyrePagella"/>
              </a:rPr>
              <a:t>understanding</a:t>
            </a:r>
            <a:r>
              <a:rPr dirty="0" sz="1000" spc="-80">
                <a:solidFill>
                  <a:srgbClr val="231F20"/>
                </a:solidFill>
                <a:latin typeface="TeXGyrePagella"/>
                <a:cs typeface="TeXGyrePagella"/>
              </a:rPr>
              <a:t> </a:t>
            </a:r>
            <a:r>
              <a:rPr dirty="0" sz="1000">
                <a:solidFill>
                  <a:srgbClr val="231F20"/>
                </a:solidFill>
                <a:latin typeface="TeXGyrePagella"/>
                <a:cs typeface="TeXGyrePagella"/>
              </a:rPr>
              <a:t>(MoU)</a:t>
            </a:r>
            <a:r>
              <a:rPr dirty="0" sz="1000" spc="-95">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material</a:t>
            </a:r>
            <a:r>
              <a:rPr dirty="0" sz="1000" spc="-90">
                <a:solidFill>
                  <a:srgbClr val="231F20"/>
                </a:solidFill>
                <a:latin typeface="TeXGyrePagella"/>
                <a:cs typeface="TeXGyrePagella"/>
              </a:rPr>
              <a:t> </a:t>
            </a:r>
            <a:r>
              <a:rPr dirty="0" sz="1000">
                <a:solidFill>
                  <a:srgbClr val="231F20"/>
                </a:solidFill>
                <a:latin typeface="TeXGyrePagella"/>
                <a:cs typeface="TeXGyrePagella"/>
              </a:rPr>
              <a:t>transfer</a:t>
            </a:r>
            <a:r>
              <a:rPr dirty="0" sz="1000" spc="-90">
                <a:solidFill>
                  <a:srgbClr val="231F20"/>
                </a:solidFill>
                <a:latin typeface="TeXGyrePagella"/>
                <a:cs typeface="TeXGyrePagella"/>
              </a:rPr>
              <a:t> </a:t>
            </a:r>
            <a:r>
              <a:rPr dirty="0" sz="1000">
                <a:solidFill>
                  <a:srgbClr val="231F20"/>
                </a:solidFill>
                <a:latin typeface="TeXGyrePagella"/>
                <a:cs typeface="TeXGyrePagella"/>
              </a:rPr>
              <a:t>agreements</a:t>
            </a:r>
            <a:r>
              <a:rPr dirty="0" sz="1000" spc="-90">
                <a:solidFill>
                  <a:srgbClr val="231F20"/>
                </a:solidFill>
                <a:latin typeface="TeXGyrePagella"/>
                <a:cs typeface="TeXGyrePagella"/>
              </a:rPr>
              <a:t> </a:t>
            </a:r>
            <a:r>
              <a:rPr dirty="0" sz="1000">
                <a:solidFill>
                  <a:srgbClr val="231F20"/>
                </a:solidFill>
                <a:latin typeface="TeXGyrePagella"/>
                <a:cs typeface="TeXGyrePagella"/>
              </a:rPr>
              <a:t>(MTA)</a:t>
            </a:r>
            <a:r>
              <a:rPr dirty="0" sz="1000" spc="-95">
                <a:solidFill>
                  <a:srgbClr val="231F20"/>
                </a:solidFill>
                <a:latin typeface="TeXGyrePagella"/>
                <a:cs typeface="TeXGyrePagella"/>
              </a:rPr>
              <a:t> </a:t>
            </a:r>
            <a:r>
              <a:rPr dirty="0" sz="1000">
                <a:solidFill>
                  <a:srgbClr val="231F20"/>
                </a:solidFill>
                <a:latin typeface="TeXGyrePagella"/>
                <a:cs typeface="TeXGyrePagella"/>
              </a:rPr>
              <a:t>in</a:t>
            </a:r>
            <a:r>
              <a:rPr dirty="0" sz="1000" spc="-100">
                <a:solidFill>
                  <a:srgbClr val="231F20"/>
                </a:solidFill>
                <a:latin typeface="TeXGyrePagella"/>
                <a:cs typeface="TeXGyrePagella"/>
              </a:rPr>
              <a:t> </a:t>
            </a:r>
            <a:r>
              <a:rPr dirty="0" sz="1000">
                <a:solidFill>
                  <a:srgbClr val="231F20"/>
                </a:solidFill>
                <a:latin typeface="TeXGyrePagella"/>
                <a:cs typeface="TeXGyrePagella"/>
              </a:rPr>
              <a:t>place.</a:t>
            </a:r>
            <a:endParaRPr sz="1000">
              <a:latin typeface="TeXGyrePagella"/>
              <a:cs typeface="TeXGyrePagella"/>
            </a:endParaRPr>
          </a:p>
          <a:p>
            <a:pPr>
              <a:lnSpc>
                <a:spcPct val="100000"/>
              </a:lnSpc>
              <a:spcBef>
                <a:spcPts val="5"/>
              </a:spcBef>
            </a:pPr>
            <a:endParaRPr sz="1750">
              <a:latin typeface="TeXGyrePagella"/>
              <a:cs typeface="TeXGyrePagella"/>
            </a:endParaRPr>
          </a:p>
          <a:p>
            <a:pPr marL="386080" indent="-374015">
              <a:lnSpc>
                <a:spcPct val="100000"/>
              </a:lnSpc>
              <a:spcBef>
                <a:spcPts val="5"/>
              </a:spcBef>
              <a:buAutoNum type="arabicPeriod" startAt="6"/>
              <a:tabLst>
                <a:tab pos="386080" algn="l"/>
                <a:tab pos="386715" algn="l"/>
              </a:tabLst>
            </a:pPr>
            <a:r>
              <a:rPr dirty="0" u="sng" sz="1000" b="1">
                <a:solidFill>
                  <a:srgbClr val="231F20"/>
                </a:solidFill>
                <a:uFill>
                  <a:solidFill>
                    <a:srgbClr val="231F20"/>
                  </a:solidFill>
                </a:uFill>
                <a:latin typeface="TeXGyrePagella"/>
                <a:cs typeface="TeXGyrePagella"/>
              </a:rPr>
              <a:t>REPORTING</a:t>
            </a:r>
            <a:r>
              <a:rPr dirty="0" sz="10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AND</a:t>
            </a:r>
            <a:r>
              <a:rPr dirty="0" sz="1000" spc="-1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PUBLICATION:</a:t>
            </a:r>
            <a:endParaRPr sz="1000">
              <a:latin typeface="TeXGyrePagella"/>
              <a:cs typeface="TeXGyrePagella"/>
            </a:endParaRPr>
          </a:p>
          <a:p>
            <a:pPr algn="just" lvl="1" marL="381635" marR="6985" indent="-369570">
              <a:lnSpc>
                <a:spcPct val="141200"/>
              </a:lnSpc>
              <a:spcBef>
                <a:spcPts val="95"/>
              </a:spcBef>
              <a:buAutoNum type="arabicPeriod"/>
              <a:tabLst>
                <a:tab pos="386715" algn="l"/>
              </a:tabLst>
            </a:pPr>
            <a:r>
              <a:rPr dirty="0" sz="1000">
                <a:solidFill>
                  <a:srgbClr val="231F20"/>
                </a:solidFill>
                <a:latin typeface="TeXGyrePagella"/>
                <a:cs typeface="TeXGyrePagella"/>
              </a:rPr>
              <a:t>Completed research irrespective of results must be published and shared on public  databases</a:t>
            </a:r>
            <a:r>
              <a:rPr dirty="0" sz="1000" spc="-90">
                <a:solidFill>
                  <a:srgbClr val="231F20"/>
                </a:solidFill>
                <a:latin typeface="TeXGyrePagella"/>
                <a:cs typeface="TeXGyrePagella"/>
              </a:rPr>
              <a:t> </a:t>
            </a:r>
            <a:r>
              <a:rPr dirty="0" sz="1000">
                <a:solidFill>
                  <a:srgbClr val="231F20"/>
                </a:solidFill>
                <a:latin typeface="TeXGyrePagella"/>
                <a:cs typeface="TeXGyrePagella"/>
              </a:rPr>
              <a:t>such</a:t>
            </a:r>
            <a:r>
              <a:rPr dirty="0" sz="1000" spc="-95">
                <a:solidFill>
                  <a:srgbClr val="231F20"/>
                </a:solidFill>
                <a:latin typeface="TeXGyrePagella"/>
                <a:cs typeface="TeXGyrePagella"/>
              </a:rPr>
              <a:t> </a:t>
            </a:r>
            <a:r>
              <a:rPr dirty="0" sz="1000">
                <a:solidFill>
                  <a:srgbClr val="231F20"/>
                </a:solidFill>
                <a:latin typeface="TeXGyrePagella"/>
                <a:cs typeface="TeXGyrePagella"/>
              </a:rPr>
              <a:t>as</a:t>
            </a:r>
            <a:r>
              <a:rPr dirty="0" sz="1000" spc="-105">
                <a:solidFill>
                  <a:srgbClr val="231F20"/>
                </a:solidFill>
                <a:latin typeface="TeXGyrePagella"/>
                <a:cs typeface="TeXGyrePagella"/>
              </a:rPr>
              <a:t> </a:t>
            </a:r>
            <a:r>
              <a:rPr dirty="0" sz="1000">
                <a:solidFill>
                  <a:srgbClr val="231F20"/>
                </a:solidFill>
                <a:latin typeface="TeXGyrePagella"/>
                <a:cs typeface="TeXGyrePagella"/>
              </a:rPr>
              <a:t>CTRI,</a:t>
            </a:r>
            <a:r>
              <a:rPr dirty="0" sz="1000" spc="-95">
                <a:solidFill>
                  <a:srgbClr val="231F20"/>
                </a:solidFill>
                <a:latin typeface="TeXGyrePagella"/>
                <a:cs typeface="TeXGyrePagella"/>
              </a:rPr>
              <a:t> </a:t>
            </a:r>
            <a:r>
              <a:rPr dirty="0" sz="1000">
                <a:solidFill>
                  <a:srgbClr val="231F20"/>
                </a:solidFill>
                <a:latin typeface="TeXGyrePagella"/>
                <a:cs typeface="TeXGyrePagella"/>
              </a:rPr>
              <a:t>institute</a:t>
            </a:r>
            <a:r>
              <a:rPr dirty="0" sz="1000" spc="-90">
                <a:solidFill>
                  <a:srgbClr val="231F20"/>
                </a:solidFill>
                <a:latin typeface="TeXGyrePagella"/>
                <a:cs typeface="TeXGyrePagella"/>
              </a:rPr>
              <a:t> </a:t>
            </a:r>
            <a:r>
              <a:rPr dirty="0" sz="1000">
                <a:solidFill>
                  <a:srgbClr val="231F20"/>
                </a:solidFill>
                <a:latin typeface="TeXGyrePagella"/>
                <a:cs typeface="TeXGyrePagella"/>
              </a:rPr>
              <a:t>websites</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other</a:t>
            </a:r>
            <a:r>
              <a:rPr dirty="0" sz="1000" spc="-100">
                <a:solidFill>
                  <a:srgbClr val="231F20"/>
                </a:solidFill>
                <a:latin typeface="TeXGyrePagella"/>
                <a:cs typeface="TeXGyrePagella"/>
              </a:rPr>
              <a:t> </a:t>
            </a:r>
            <a:r>
              <a:rPr dirty="0" sz="1000">
                <a:solidFill>
                  <a:srgbClr val="231F20"/>
                </a:solidFill>
                <a:latin typeface="TeXGyrePagella"/>
                <a:cs typeface="TeXGyrePagella"/>
              </a:rPr>
              <a:t>available</a:t>
            </a:r>
            <a:r>
              <a:rPr dirty="0" sz="1000" spc="-85">
                <a:solidFill>
                  <a:srgbClr val="231F20"/>
                </a:solidFill>
                <a:latin typeface="TeXGyrePagella"/>
                <a:cs typeface="TeXGyrePagella"/>
              </a:rPr>
              <a:t> </a:t>
            </a:r>
            <a:r>
              <a:rPr dirty="0" sz="1000">
                <a:solidFill>
                  <a:srgbClr val="231F20"/>
                </a:solidFill>
                <a:latin typeface="TeXGyrePagella"/>
                <a:cs typeface="TeXGyrePagella"/>
              </a:rPr>
              <a:t>relevant</a:t>
            </a:r>
            <a:r>
              <a:rPr dirty="0" sz="1000" spc="-95">
                <a:solidFill>
                  <a:srgbClr val="231F20"/>
                </a:solidFill>
                <a:latin typeface="TeXGyrePagella"/>
                <a:cs typeface="TeXGyrePagella"/>
              </a:rPr>
              <a:t> </a:t>
            </a:r>
            <a:r>
              <a:rPr dirty="0" sz="1000">
                <a:solidFill>
                  <a:srgbClr val="231F20"/>
                </a:solidFill>
                <a:latin typeface="TeXGyrePagella"/>
                <a:cs typeface="TeXGyrePagella"/>
              </a:rPr>
              <a:t>platforms.</a:t>
            </a:r>
            <a:endParaRPr sz="1000">
              <a:latin typeface="TeXGyrePagella"/>
              <a:cs typeface="TeXGyrePagella"/>
            </a:endParaRPr>
          </a:p>
          <a:p>
            <a:pPr algn="just" lvl="1" marL="381635" marR="5080" indent="-369570">
              <a:lnSpc>
                <a:spcPct val="141200"/>
              </a:lnSpc>
              <a:spcBef>
                <a:spcPts val="120"/>
              </a:spcBef>
              <a:buAutoNum type="arabicPeriod"/>
              <a:tabLst>
                <a:tab pos="386715" algn="l"/>
              </a:tabLst>
            </a:pPr>
            <a:r>
              <a:rPr dirty="0" sz="1000">
                <a:solidFill>
                  <a:srgbClr val="231F20"/>
                </a:solidFill>
                <a:latin typeface="TeXGyrePagella"/>
                <a:cs typeface="TeXGyrePagella"/>
              </a:rPr>
              <a:t>Plagiarism</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105">
                <a:solidFill>
                  <a:srgbClr val="231F20"/>
                </a:solidFill>
                <a:latin typeface="TeXGyrePagella"/>
                <a:cs typeface="TeXGyrePagella"/>
              </a:rPr>
              <a:t> </a:t>
            </a:r>
            <a:r>
              <a:rPr dirty="0" sz="1000">
                <a:solidFill>
                  <a:srgbClr val="231F20"/>
                </a:solidFill>
                <a:latin typeface="TeXGyrePagella"/>
                <a:cs typeface="TeXGyrePagella"/>
              </a:rPr>
              <a:t>any</a:t>
            </a:r>
            <a:r>
              <a:rPr dirty="0" sz="1000" spc="-100">
                <a:solidFill>
                  <a:srgbClr val="231F20"/>
                </a:solidFill>
                <a:latin typeface="TeXGyrePagella"/>
                <a:cs typeface="TeXGyrePagella"/>
              </a:rPr>
              <a:t> </a:t>
            </a:r>
            <a:r>
              <a:rPr dirty="0" sz="1000">
                <a:solidFill>
                  <a:srgbClr val="231F20"/>
                </a:solidFill>
                <a:latin typeface="TeXGyrePagella"/>
                <a:cs typeface="TeXGyrePagella"/>
              </a:rPr>
              <a:t>form</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5">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90">
                <a:solidFill>
                  <a:srgbClr val="231F20"/>
                </a:solidFill>
                <a:latin typeface="TeXGyrePagella"/>
                <a:cs typeface="TeXGyrePagella"/>
              </a:rPr>
              <a:t> </a:t>
            </a:r>
            <a:r>
              <a:rPr dirty="0" sz="1000">
                <a:solidFill>
                  <a:srgbClr val="231F20"/>
                </a:solidFill>
                <a:latin typeface="TeXGyrePagella"/>
                <a:cs typeface="TeXGyrePagella"/>
              </a:rPr>
              <a:t>is</a:t>
            </a:r>
            <a:r>
              <a:rPr dirty="0" sz="1000" spc="-100">
                <a:solidFill>
                  <a:srgbClr val="231F20"/>
                </a:solidFill>
                <a:latin typeface="TeXGyrePagella"/>
                <a:cs typeface="TeXGyrePagella"/>
              </a:rPr>
              <a:t> </a:t>
            </a:r>
            <a:r>
              <a:rPr dirty="0" sz="1000">
                <a:solidFill>
                  <a:srgbClr val="231F20"/>
                </a:solidFill>
                <a:latin typeface="TeXGyrePagella"/>
                <a:cs typeface="TeXGyrePagella"/>
              </a:rPr>
              <a:t>unethical,</a:t>
            </a:r>
            <a:r>
              <a:rPr dirty="0" sz="1000" spc="-9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this</a:t>
            </a:r>
            <a:r>
              <a:rPr dirty="0" sz="1000" spc="-100">
                <a:solidFill>
                  <a:srgbClr val="231F20"/>
                </a:solidFill>
                <a:latin typeface="TeXGyrePagella"/>
                <a:cs typeface="TeXGyrePagella"/>
              </a:rPr>
              <a:t> </a:t>
            </a:r>
            <a:r>
              <a:rPr dirty="0" sz="1000">
                <a:solidFill>
                  <a:srgbClr val="231F20"/>
                </a:solidFill>
                <a:latin typeface="TeXGyrePagella"/>
                <a:cs typeface="TeXGyrePagella"/>
              </a:rPr>
              <a:t>includes</a:t>
            </a:r>
            <a:r>
              <a:rPr dirty="0" sz="1000" spc="-95">
                <a:solidFill>
                  <a:srgbClr val="231F20"/>
                </a:solidFill>
                <a:latin typeface="TeXGyrePagella"/>
                <a:cs typeface="TeXGyrePagella"/>
              </a:rPr>
              <a:t> </a:t>
            </a:r>
            <a:r>
              <a:rPr dirty="0" sz="1000">
                <a:solidFill>
                  <a:srgbClr val="231F20"/>
                </a:solidFill>
                <a:latin typeface="TeXGyrePagella"/>
                <a:cs typeface="TeXGyrePagella"/>
              </a:rPr>
              <a:t>self-plagiarism,  fabrication,</a:t>
            </a:r>
            <a:r>
              <a:rPr dirty="0" sz="1000" spc="-25">
                <a:solidFill>
                  <a:srgbClr val="231F20"/>
                </a:solidFill>
                <a:latin typeface="TeXGyrePagella"/>
                <a:cs typeface="TeXGyrePagella"/>
              </a:rPr>
              <a:t> </a:t>
            </a:r>
            <a:r>
              <a:rPr dirty="0" sz="1000">
                <a:solidFill>
                  <a:srgbClr val="231F20"/>
                </a:solidFill>
                <a:latin typeface="TeXGyrePagella"/>
                <a:cs typeface="TeXGyrePagella"/>
              </a:rPr>
              <a:t>falsiﬁcation,</a:t>
            </a:r>
            <a:r>
              <a:rPr dirty="0" sz="1000" spc="-20">
                <a:solidFill>
                  <a:srgbClr val="231F20"/>
                </a:solidFill>
                <a:latin typeface="TeXGyrePagella"/>
                <a:cs typeface="TeXGyrePagella"/>
              </a:rPr>
              <a:t> </a:t>
            </a:r>
            <a:r>
              <a:rPr dirty="0" sz="1000">
                <a:solidFill>
                  <a:srgbClr val="231F20"/>
                </a:solidFill>
                <a:latin typeface="TeXGyrePagella"/>
                <a:cs typeface="TeXGyrePagella"/>
              </a:rPr>
              <a:t>manipulation</a:t>
            </a:r>
            <a:r>
              <a:rPr dirty="0" sz="1000" spc="-20">
                <a:solidFill>
                  <a:srgbClr val="231F20"/>
                </a:solidFill>
                <a:latin typeface="TeXGyrePagella"/>
                <a:cs typeface="TeXGyrePagella"/>
              </a:rPr>
              <a:t> </a:t>
            </a:r>
            <a:r>
              <a:rPr dirty="0" sz="1000">
                <a:solidFill>
                  <a:srgbClr val="231F20"/>
                </a:solidFill>
                <a:latin typeface="TeXGyrePagella"/>
                <a:cs typeface="TeXGyrePagella"/>
              </a:rPr>
              <a:t>of</a:t>
            </a:r>
            <a:r>
              <a:rPr dirty="0" sz="1000" spc="-40">
                <a:solidFill>
                  <a:srgbClr val="231F20"/>
                </a:solidFill>
                <a:latin typeface="TeXGyrePagella"/>
                <a:cs typeface="TeXGyrePagella"/>
              </a:rPr>
              <a:t> </a:t>
            </a:r>
            <a:r>
              <a:rPr dirty="0" sz="1000">
                <a:solidFill>
                  <a:srgbClr val="231F20"/>
                </a:solidFill>
                <a:latin typeface="TeXGyrePagella"/>
                <a:cs typeface="TeXGyrePagella"/>
              </a:rPr>
              <a:t>data</a:t>
            </a:r>
            <a:r>
              <a:rPr dirty="0" sz="1000" spc="-40">
                <a:solidFill>
                  <a:srgbClr val="231F20"/>
                </a:solidFill>
                <a:latin typeface="TeXGyrePagella"/>
                <a:cs typeface="TeXGyrePagella"/>
              </a:rPr>
              <a:t> </a:t>
            </a:r>
            <a:r>
              <a:rPr dirty="0" sz="1000">
                <a:solidFill>
                  <a:srgbClr val="231F20"/>
                </a:solidFill>
                <a:latin typeface="TeXGyrePagella"/>
                <a:cs typeface="TeXGyrePagella"/>
              </a:rPr>
              <a:t>or</a:t>
            </a:r>
            <a:r>
              <a:rPr dirty="0" sz="1000" spc="-45">
                <a:solidFill>
                  <a:srgbClr val="231F20"/>
                </a:solidFill>
                <a:latin typeface="TeXGyrePagella"/>
                <a:cs typeface="TeXGyrePagella"/>
              </a:rPr>
              <a:t> </a:t>
            </a:r>
            <a:r>
              <a:rPr dirty="0" sz="1000">
                <a:solidFill>
                  <a:srgbClr val="231F20"/>
                </a:solidFill>
                <a:latin typeface="TeXGyrePagella"/>
                <a:cs typeface="TeXGyrePagella"/>
              </a:rPr>
              <a:t>images/digital</a:t>
            </a:r>
            <a:r>
              <a:rPr dirty="0" sz="1000" spc="-20">
                <a:solidFill>
                  <a:srgbClr val="231F20"/>
                </a:solidFill>
                <a:latin typeface="TeXGyrePagella"/>
                <a:cs typeface="TeXGyrePagella"/>
              </a:rPr>
              <a:t> </a:t>
            </a:r>
            <a:r>
              <a:rPr dirty="0" sz="1000">
                <a:solidFill>
                  <a:srgbClr val="231F20"/>
                </a:solidFill>
                <a:latin typeface="TeXGyrePagella"/>
                <a:cs typeface="TeXGyrePagella"/>
              </a:rPr>
              <a:t>image/use</a:t>
            </a:r>
            <a:r>
              <a:rPr dirty="0" sz="1000" spc="-30">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unreliable</a:t>
            </a:r>
            <a:r>
              <a:rPr dirty="0" sz="1000" spc="-25">
                <a:solidFill>
                  <a:srgbClr val="231F20"/>
                </a:solidFill>
                <a:latin typeface="TeXGyrePagella"/>
                <a:cs typeface="TeXGyrePagella"/>
              </a:rPr>
              <a:t> </a:t>
            </a:r>
            <a:r>
              <a:rPr dirty="0" sz="1000">
                <a:solidFill>
                  <a:srgbClr val="231F20"/>
                </a:solidFill>
                <a:latin typeface="TeXGyrePagella"/>
                <a:cs typeface="TeXGyrePagella"/>
              </a:rPr>
              <a:t>or  duplicate</a:t>
            </a:r>
            <a:r>
              <a:rPr dirty="0" sz="1000" spc="-35">
                <a:solidFill>
                  <a:srgbClr val="231F20"/>
                </a:solidFill>
                <a:latin typeface="TeXGyrePagella"/>
                <a:cs typeface="TeXGyrePagella"/>
              </a:rPr>
              <a:t> </a:t>
            </a:r>
            <a:r>
              <a:rPr dirty="0" sz="1000">
                <a:solidFill>
                  <a:srgbClr val="231F20"/>
                </a:solidFill>
                <a:latin typeface="TeXGyrePagella"/>
                <a:cs typeface="TeXGyrePagella"/>
              </a:rPr>
              <a:t>images,</a:t>
            </a:r>
            <a:r>
              <a:rPr dirty="0" sz="1000" spc="-40">
                <a:solidFill>
                  <a:srgbClr val="231F20"/>
                </a:solidFill>
                <a:latin typeface="TeXGyrePagella"/>
                <a:cs typeface="TeXGyrePagella"/>
              </a:rPr>
              <a:t> </a:t>
            </a:r>
            <a:r>
              <a:rPr dirty="0" sz="1000">
                <a:solidFill>
                  <a:srgbClr val="231F20"/>
                </a:solidFill>
                <a:latin typeface="TeXGyrePagella"/>
                <a:cs typeface="TeXGyrePagella"/>
              </a:rPr>
              <a:t>exaggeration</a:t>
            </a:r>
            <a:r>
              <a:rPr dirty="0" sz="1000" spc="-30">
                <a:solidFill>
                  <a:srgbClr val="231F20"/>
                </a:solidFill>
                <a:latin typeface="TeXGyrePagella"/>
                <a:cs typeface="TeXGyrePagella"/>
              </a:rPr>
              <a:t> </a:t>
            </a:r>
            <a:r>
              <a:rPr dirty="0" sz="1000">
                <a:solidFill>
                  <a:srgbClr val="231F20"/>
                </a:solidFill>
                <a:latin typeface="TeXGyrePagella"/>
                <a:cs typeface="TeXGyrePagella"/>
              </a:rPr>
              <a:t>on</a:t>
            </a:r>
            <a:r>
              <a:rPr dirty="0" sz="1000" spc="-45">
                <a:solidFill>
                  <a:srgbClr val="231F20"/>
                </a:solidFill>
                <a:latin typeface="TeXGyrePagella"/>
                <a:cs typeface="TeXGyrePagella"/>
              </a:rPr>
              <a:t> </a:t>
            </a:r>
            <a:r>
              <a:rPr dirty="0" sz="1000">
                <a:solidFill>
                  <a:srgbClr val="231F20"/>
                </a:solidFill>
                <a:latin typeface="TeXGyrePagella"/>
                <a:cs typeface="TeXGyrePagella"/>
              </a:rPr>
              <a:t>part</a:t>
            </a:r>
            <a:r>
              <a:rPr dirty="0" sz="1000" spc="-45">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results</a:t>
            </a:r>
            <a:r>
              <a:rPr dirty="0" sz="1000" spc="-40">
                <a:solidFill>
                  <a:srgbClr val="231F20"/>
                </a:solidFill>
                <a:latin typeface="TeXGyrePagella"/>
                <a:cs typeface="TeXGyrePagella"/>
              </a:rPr>
              <a:t> </a:t>
            </a:r>
            <a:r>
              <a:rPr dirty="0" sz="1000">
                <a:solidFill>
                  <a:srgbClr val="231F20"/>
                </a:solidFill>
                <a:latin typeface="TeXGyrePagella"/>
                <a:cs typeface="TeXGyrePagella"/>
              </a:rPr>
              <a:t>and</a:t>
            </a:r>
            <a:r>
              <a:rPr dirty="0" sz="1000" spc="-50">
                <a:solidFill>
                  <a:srgbClr val="231F20"/>
                </a:solidFill>
                <a:latin typeface="TeXGyrePagella"/>
                <a:cs typeface="TeXGyrePagella"/>
              </a:rPr>
              <a:t> </a:t>
            </a:r>
            <a:r>
              <a:rPr dirty="0" sz="1000">
                <a:solidFill>
                  <a:srgbClr val="231F20"/>
                </a:solidFill>
                <a:latin typeface="TeXGyrePagella"/>
                <a:cs typeface="TeXGyrePagella"/>
              </a:rPr>
              <a:t>interpretation,</a:t>
            </a:r>
            <a:r>
              <a:rPr dirty="0" sz="1000" spc="-20">
                <a:solidFill>
                  <a:srgbClr val="231F20"/>
                </a:solidFill>
                <a:latin typeface="TeXGyrePagella"/>
                <a:cs typeface="TeXGyrePagella"/>
              </a:rPr>
              <a:t> </a:t>
            </a:r>
            <a:r>
              <a:rPr dirty="0" sz="1000">
                <a:solidFill>
                  <a:srgbClr val="231F20"/>
                </a:solidFill>
                <a:latin typeface="TeXGyrePagella"/>
                <a:cs typeface="TeXGyrePagella"/>
              </a:rPr>
              <a:t>use</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45">
                <a:solidFill>
                  <a:srgbClr val="231F20"/>
                </a:solidFill>
                <a:latin typeface="TeXGyrePagella"/>
                <a:cs typeface="TeXGyrePagella"/>
              </a:rPr>
              <a:t> </a:t>
            </a:r>
            <a:r>
              <a:rPr dirty="0" sz="1000">
                <a:solidFill>
                  <a:srgbClr val="231F20"/>
                </a:solidFill>
                <a:latin typeface="TeXGyrePagella"/>
                <a:cs typeface="TeXGyrePagella"/>
              </a:rPr>
              <a:t>wrong</a:t>
            </a:r>
            <a:r>
              <a:rPr dirty="0" sz="1000" spc="-45">
                <a:solidFill>
                  <a:srgbClr val="231F20"/>
                </a:solidFill>
                <a:latin typeface="TeXGyrePagella"/>
                <a:cs typeface="TeXGyrePagella"/>
              </a:rPr>
              <a:t> </a:t>
            </a:r>
            <a:r>
              <a:rPr dirty="0" sz="1000">
                <a:solidFill>
                  <a:srgbClr val="231F20"/>
                </a:solidFill>
                <a:latin typeface="TeXGyrePagella"/>
                <a:cs typeface="TeXGyrePagella"/>
              </a:rPr>
              <a:t>statistical  tools, gift/ghost authorship etc. Researcher must ensure authenticity of research results  before</a:t>
            </a:r>
            <a:r>
              <a:rPr dirty="0" sz="1000" spc="-95">
                <a:solidFill>
                  <a:srgbClr val="231F20"/>
                </a:solidFill>
                <a:latin typeface="TeXGyrePagella"/>
                <a:cs typeface="TeXGyrePagella"/>
              </a:rPr>
              <a:t> </a:t>
            </a:r>
            <a:r>
              <a:rPr dirty="0" sz="1000">
                <a:solidFill>
                  <a:srgbClr val="231F20"/>
                </a:solidFill>
                <a:latin typeface="TeXGyrePagella"/>
                <a:cs typeface="TeXGyrePagella"/>
              </a:rPr>
              <a:t>publishing</a:t>
            </a:r>
            <a:r>
              <a:rPr dirty="0" sz="1000" spc="-85">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disseminating</a:t>
            </a:r>
            <a:r>
              <a:rPr dirty="0" sz="1000" spc="-85">
                <a:solidFill>
                  <a:srgbClr val="231F20"/>
                </a:solidFill>
                <a:latin typeface="TeXGyrePagella"/>
                <a:cs typeface="TeXGyrePagella"/>
              </a:rPr>
              <a:t> </a:t>
            </a:r>
            <a:r>
              <a:rPr dirty="0" sz="1000">
                <a:solidFill>
                  <a:srgbClr val="231F20"/>
                </a:solidFill>
                <a:latin typeface="TeXGyrePagella"/>
                <a:cs typeface="TeXGyrePagella"/>
              </a:rPr>
              <a:t>information</a:t>
            </a:r>
            <a:r>
              <a:rPr dirty="0" sz="1000" spc="-85">
                <a:solidFill>
                  <a:srgbClr val="231F20"/>
                </a:solidFill>
                <a:latin typeface="TeXGyrePagella"/>
                <a:cs typeface="TeXGyrePagella"/>
              </a:rPr>
              <a:t> </a:t>
            </a:r>
            <a:r>
              <a:rPr dirty="0" sz="1000">
                <a:solidFill>
                  <a:srgbClr val="231F20"/>
                </a:solidFill>
                <a:latin typeface="TeXGyrePagella"/>
                <a:cs typeface="TeXGyrePagella"/>
              </a:rPr>
              <a:t>out</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Institution.</a:t>
            </a:r>
            <a:endParaRPr sz="1000">
              <a:latin typeface="TeXGyrePagella"/>
              <a:cs typeface="TeXGyrePagella"/>
            </a:endParaRPr>
          </a:p>
          <a:p>
            <a:pPr algn="just" lvl="1" marL="381635" marR="5080" indent="-369570">
              <a:lnSpc>
                <a:spcPct val="141200"/>
              </a:lnSpc>
              <a:spcBef>
                <a:spcPts val="120"/>
              </a:spcBef>
              <a:buAutoNum type="arabicPeriod"/>
              <a:tabLst>
                <a:tab pos="386715" algn="l"/>
              </a:tabLst>
            </a:pPr>
            <a:r>
              <a:rPr dirty="0" sz="1000">
                <a:solidFill>
                  <a:srgbClr val="231F20"/>
                </a:solidFill>
                <a:latin typeface="TeXGyrePagella"/>
                <a:cs typeface="TeXGyrePagella"/>
              </a:rPr>
              <a:t>Researchers</a:t>
            </a:r>
            <a:r>
              <a:rPr dirty="0" sz="1000" spc="-65">
                <a:solidFill>
                  <a:srgbClr val="231F20"/>
                </a:solidFill>
                <a:latin typeface="TeXGyrePagella"/>
                <a:cs typeface="TeXGyrePagella"/>
              </a:rPr>
              <a:t> </a:t>
            </a:r>
            <a:r>
              <a:rPr dirty="0" sz="1000">
                <a:solidFill>
                  <a:srgbClr val="231F20"/>
                </a:solidFill>
                <a:latin typeface="TeXGyrePagella"/>
                <a:cs typeface="TeXGyrePagella"/>
              </a:rPr>
              <a:t>should</a:t>
            </a:r>
            <a:r>
              <a:rPr dirty="0" sz="1000" spc="-65">
                <a:solidFill>
                  <a:srgbClr val="231F20"/>
                </a:solidFill>
                <a:latin typeface="TeXGyrePagella"/>
                <a:cs typeface="TeXGyrePagella"/>
              </a:rPr>
              <a:t> </a:t>
            </a:r>
            <a:r>
              <a:rPr dirty="0" sz="1000">
                <a:solidFill>
                  <a:srgbClr val="231F20"/>
                </a:solidFill>
                <a:latin typeface="TeXGyrePagella"/>
                <a:cs typeface="TeXGyrePagella"/>
              </a:rPr>
              <a:t>follow</a:t>
            </a:r>
            <a:r>
              <a:rPr dirty="0" sz="1000" spc="-70">
                <a:solidFill>
                  <a:srgbClr val="231F20"/>
                </a:solidFill>
                <a:latin typeface="TeXGyrePagella"/>
                <a:cs typeface="TeXGyrePagella"/>
              </a:rPr>
              <a:t> </a:t>
            </a:r>
            <a:r>
              <a:rPr dirty="0" sz="1000">
                <a:solidFill>
                  <a:srgbClr val="231F20"/>
                </a:solidFill>
                <a:latin typeface="TeXGyrePagella"/>
                <a:cs typeface="TeXGyrePagella"/>
              </a:rPr>
              <a:t>guidelines</a:t>
            </a:r>
            <a:r>
              <a:rPr dirty="0" sz="1000" spc="-65">
                <a:solidFill>
                  <a:srgbClr val="231F20"/>
                </a:solidFill>
                <a:latin typeface="TeXGyrePagella"/>
                <a:cs typeface="TeXGyrePagella"/>
              </a:rPr>
              <a:t> </a:t>
            </a:r>
            <a:r>
              <a:rPr dirty="0" sz="1000">
                <a:solidFill>
                  <a:srgbClr val="231F20"/>
                </a:solidFill>
                <a:latin typeface="TeXGyrePagella"/>
                <a:cs typeface="TeXGyrePagella"/>
              </a:rPr>
              <a:t>of</a:t>
            </a:r>
            <a:r>
              <a:rPr dirty="0" sz="1000" spc="-80">
                <a:solidFill>
                  <a:srgbClr val="231F20"/>
                </a:solidFill>
                <a:latin typeface="TeXGyrePagella"/>
                <a:cs typeface="TeXGyrePagella"/>
              </a:rPr>
              <a:t> </a:t>
            </a:r>
            <a:r>
              <a:rPr dirty="0" sz="1000">
                <a:solidFill>
                  <a:srgbClr val="231F20"/>
                </a:solidFill>
                <a:latin typeface="TeXGyrePagella"/>
                <a:cs typeface="TeXGyrePagella"/>
              </a:rPr>
              <a:t>International</a:t>
            </a:r>
            <a:r>
              <a:rPr dirty="0" sz="1000" spc="-60">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65">
                <a:solidFill>
                  <a:srgbClr val="231F20"/>
                </a:solidFill>
                <a:latin typeface="TeXGyrePagella"/>
                <a:cs typeface="TeXGyrePagella"/>
              </a:rPr>
              <a:t> </a:t>
            </a:r>
            <a:r>
              <a:rPr dirty="0" sz="1000">
                <a:solidFill>
                  <a:srgbClr val="231F20"/>
                </a:solidFill>
                <a:latin typeface="TeXGyrePagella"/>
                <a:cs typeface="TeXGyrePagella"/>
              </a:rPr>
              <a:t>of</a:t>
            </a:r>
            <a:r>
              <a:rPr dirty="0" sz="1000" spc="-80">
                <a:solidFill>
                  <a:srgbClr val="231F20"/>
                </a:solidFill>
                <a:latin typeface="TeXGyrePagella"/>
                <a:cs typeface="TeXGyrePagella"/>
              </a:rPr>
              <a:t> </a:t>
            </a:r>
            <a:r>
              <a:rPr dirty="0" sz="1000">
                <a:solidFill>
                  <a:srgbClr val="231F20"/>
                </a:solidFill>
                <a:latin typeface="TeXGyrePagella"/>
                <a:cs typeface="TeXGyrePagella"/>
              </a:rPr>
              <a:t>Medical</a:t>
            </a:r>
            <a:r>
              <a:rPr dirty="0" sz="1000" spc="-70">
                <a:solidFill>
                  <a:srgbClr val="231F20"/>
                </a:solidFill>
                <a:latin typeface="TeXGyrePagella"/>
                <a:cs typeface="TeXGyrePagella"/>
              </a:rPr>
              <a:t> </a:t>
            </a:r>
            <a:r>
              <a:rPr dirty="0" sz="1000">
                <a:solidFill>
                  <a:srgbClr val="231F20"/>
                </a:solidFill>
                <a:latin typeface="TeXGyrePagella"/>
                <a:cs typeface="TeXGyrePagella"/>
              </a:rPr>
              <a:t>Journal</a:t>
            </a:r>
            <a:r>
              <a:rPr dirty="0" sz="1000" spc="-70">
                <a:solidFill>
                  <a:srgbClr val="231F20"/>
                </a:solidFill>
                <a:latin typeface="TeXGyrePagella"/>
                <a:cs typeface="TeXGyrePagella"/>
              </a:rPr>
              <a:t> </a:t>
            </a:r>
            <a:r>
              <a:rPr dirty="0" sz="1000">
                <a:solidFill>
                  <a:srgbClr val="231F20"/>
                </a:solidFill>
                <a:latin typeface="TeXGyrePagella"/>
                <a:cs typeface="TeXGyrePagella"/>
              </a:rPr>
              <a:t>Editors  (ICMJE), Committee on Publication Ethics (COPE) on publication ethics, research integrity  and</a:t>
            </a:r>
            <a:r>
              <a:rPr dirty="0" sz="1000" spc="-75">
                <a:solidFill>
                  <a:srgbClr val="231F20"/>
                </a:solidFill>
                <a:latin typeface="TeXGyrePagella"/>
                <a:cs typeface="TeXGyrePagella"/>
              </a:rPr>
              <a:t> </a:t>
            </a:r>
            <a:r>
              <a:rPr dirty="0" sz="1000">
                <a:solidFill>
                  <a:srgbClr val="231F20"/>
                </a:solidFill>
                <a:latin typeface="TeXGyrePagella"/>
                <a:cs typeface="TeXGyrePagella"/>
              </a:rPr>
              <a:t>authorship</a:t>
            </a:r>
            <a:r>
              <a:rPr dirty="0" sz="1000" spc="-55">
                <a:solidFill>
                  <a:srgbClr val="231F20"/>
                </a:solidFill>
                <a:latin typeface="TeXGyrePagella"/>
                <a:cs typeface="TeXGyrePagella"/>
              </a:rPr>
              <a:t> </a:t>
            </a:r>
            <a:r>
              <a:rPr dirty="0" sz="1000">
                <a:solidFill>
                  <a:srgbClr val="231F20"/>
                </a:solidFill>
                <a:latin typeface="TeXGyrePagella"/>
                <a:cs typeface="TeXGyrePagella"/>
              </a:rPr>
              <a:t>and</a:t>
            </a:r>
            <a:r>
              <a:rPr dirty="0" sz="1000" spc="-75">
                <a:solidFill>
                  <a:srgbClr val="231F20"/>
                </a:solidFill>
                <a:latin typeface="TeXGyrePagella"/>
                <a:cs typeface="TeXGyrePagella"/>
              </a:rPr>
              <a:t> </a:t>
            </a:r>
            <a:r>
              <a:rPr dirty="0" sz="1000">
                <a:solidFill>
                  <a:srgbClr val="231F20"/>
                </a:solidFill>
                <a:latin typeface="TeXGyrePagella"/>
                <a:cs typeface="TeXGyrePagella"/>
              </a:rPr>
              <a:t>ensure</a:t>
            </a:r>
            <a:r>
              <a:rPr dirty="0" sz="1000" spc="-65">
                <a:solidFill>
                  <a:srgbClr val="231F20"/>
                </a:solidFill>
                <a:latin typeface="TeXGyrePagella"/>
                <a:cs typeface="TeXGyrePagella"/>
              </a:rPr>
              <a:t> </a:t>
            </a:r>
            <a:r>
              <a:rPr dirty="0" sz="1000">
                <a:solidFill>
                  <a:srgbClr val="231F20"/>
                </a:solidFill>
                <a:latin typeface="TeXGyrePagella"/>
                <a:cs typeface="TeXGyrePagella"/>
              </a:rPr>
              <a:t>substantial</a:t>
            </a:r>
            <a:r>
              <a:rPr dirty="0" sz="1000" spc="-60">
                <a:solidFill>
                  <a:srgbClr val="231F20"/>
                </a:solidFill>
                <a:latin typeface="TeXGyrePagella"/>
                <a:cs typeface="TeXGyrePagella"/>
              </a:rPr>
              <a:t> </a:t>
            </a:r>
            <a:r>
              <a:rPr dirty="0" sz="1000">
                <a:solidFill>
                  <a:srgbClr val="231F20"/>
                </a:solidFill>
                <a:latin typeface="TeXGyrePagella"/>
                <a:cs typeface="TeXGyrePagella"/>
              </a:rPr>
              <a:t>intellectual</a:t>
            </a:r>
            <a:r>
              <a:rPr dirty="0" sz="1000" spc="-50">
                <a:solidFill>
                  <a:srgbClr val="231F20"/>
                </a:solidFill>
                <a:latin typeface="TeXGyrePagella"/>
                <a:cs typeface="TeXGyrePagella"/>
              </a:rPr>
              <a:t> </a:t>
            </a:r>
            <a:r>
              <a:rPr dirty="0" sz="1000">
                <a:solidFill>
                  <a:srgbClr val="231F20"/>
                </a:solidFill>
                <a:latin typeface="TeXGyrePagella"/>
                <a:cs typeface="TeXGyrePagella"/>
              </a:rPr>
              <a:t>role</a:t>
            </a:r>
            <a:r>
              <a:rPr dirty="0" sz="1000" spc="-70">
                <a:solidFill>
                  <a:srgbClr val="231F20"/>
                </a:solidFill>
                <a:latin typeface="TeXGyrePagella"/>
                <a:cs typeface="TeXGyrePagella"/>
              </a:rPr>
              <a:t> </a:t>
            </a:r>
            <a:r>
              <a:rPr dirty="0" sz="1000">
                <a:solidFill>
                  <a:srgbClr val="231F20"/>
                </a:solidFill>
                <a:latin typeface="TeXGyrePagella"/>
                <a:cs typeface="TeXGyrePagella"/>
              </a:rPr>
              <a:t>of</a:t>
            </a:r>
            <a:r>
              <a:rPr dirty="0" sz="1000" spc="-75">
                <a:solidFill>
                  <a:srgbClr val="231F20"/>
                </a:solidFill>
                <a:latin typeface="TeXGyrePagella"/>
                <a:cs typeface="TeXGyrePagella"/>
              </a:rPr>
              <a:t> </a:t>
            </a:r>
            <a:r>
              <a:rPr dirty="0" sz="1000">
                <a:solidFill>
                  <a:srgbClr val="231F20"/>
                </a:solidFill>
                <a:latin typeface="TeXGyrePagella"/>
                <a:cs typeface="TeXGyrePagella"/>
              </a:rPr>
              <a:t>all</a:t>
            </a:r>
            <a:r>
              <a:rPr dirty="0" sz="1000" spc="-70">
                <a:solidFill>
                  <a:srgbClr val="231F20"/>
                </a:solidFill>
                <a:latin typeface="TeXGyrePagella"/>
                <a:cs typeface="TeXGyrePagella"/>
              </a:rPr>
              <a:t> </a:t>
            </a:r>
            <a:r>
              <a:rPr dirty="0" sz="1000">
                <a:solidFill>
                  <a:srgbClr val="231F20"/>
                </a:solidFill>
                <a:latin typeface="TeXGyrePagella"/>
                <a:cs typeface="TeXGyrePagella"/>
              </a:rPr>
              <a:t>authors</a:t>
            </a:r>
            <a:r>
              <a:rPr dirty="0" sz="1000" spc="-65">
                <a:solidFill>
                  <a:srgbClr val="231F20"/>
                </a:solidFill>
                <a:latin typeface="TeXGyrePagella"/>
                <a:cs typeface="TeXGyrePagella"/>
              </a:rPr>
              <a:t> </a:t>
            </a:r>
            <a:r>
              <a:rPr dirty="0" sz="1000">
                <a:solidFill>
                  <a:srgbClr val="231F20"/>
                </a:solidFill>
                <a:latin typeface="TeXGyrePagella"/>
                <a:cs typeface="TeXGyrePagella"/>
              </a:rPr>
              <a:t>who</a:t>
            </a:r>
            <a:r>
              <a:rPr dirty="0" sz="1000" spc="-70">
                <a:solidFill>
                  <a:srgbClr val="231F20"/>
                </a:solidFill>
                <a:latin typeface="TeXGyrePagella"/>
                <a:cs typeface="TeXGyrePagella"/>
              </a:rPr>
              <a:t> </a:t>
            </a:r>
            <a:r>
              <a:rPr dirty="0" sz="1000">
                <a:solidFill>
                  <a:srgbClr val="231F20"/>
                </a:solidFill>
                <a:latin typeface="TeXGyrePagella"/>
                <a:cs typeface="TeXGyrePagella"/>
              </a:rPr>
              <a:t>are</a:t>
            </a:r>
            <a:r>
              <a:rPr dirty="0" sz="1000" spc="-70">
                <a:solidFill>
                  <a:srgbClr val="231F20"/>
                </a:solidFill>
                <a:latin typeface="TeXGyrePagella"/>
                <a:cs typeface="TeXGyrePagella"/>
              </a:rPr>
              <a:t> </a:t>
            </a:r>
            <a:r>
              <a:rPr dirty="0" sz="1000">
                <a:solidFill>
                  <a:srgbClr val="231F20"/>
                </a:solidFill>
                <a:latin typeface="TeXGyrePagella"/>
                <a:cs typeface="TeXGyrePagella"/>
              </a:rPr>
              <a:t>included</a:t>
            </a:r>
            <a:r>
              <a:rPr dirty="0" sz="1000" spc="-65">
                <a:solidFill>
                  <a:srgbClr val="231F20"/>
                </a:solidFill>
                <a:latin typeface="TeXGyrePagella"/>
                <a:cs typeface="TeXGyrePagella"/>
              </a:rPr>
              <a:t> </a:t>
            </a:r>
            <a:r>
              <a:rPr dirty="0" sz="1000">
                <a:solidFill>
                  <a:srgbClr val="231F20"/>
                </a:solidFill>
                <a:latin typeface="TeXGyrePagella"/>
                <a:cs typeface="TeXGyrePagella"/>
              </a:rPr>
              <a:t>in</a:t>
            </a:r>
            <a:r>
              <a:rPr dirty="0" sz="1000" spc="-70">
                <a:solidFill>
                  <a:srgbClr val="231F20"/>
                </a:solidFill>
                <a:latin typeface="TeXGyrePagella"/>
                <a:cs typeface="TeXGyrePagella"/>
              </a:rPr>
              <a:t> </a:t>
            </a:r>
            <a:r>
              <a:rPr dirty="0" sz="1000">
                <a:solidFill>
                  <a:srgbClr val="231F20"/>
                </a:solidFill>
                <a:latin typeface="TeXGyrePagella"/>
                <a:cs typeface="TeXGyrePagella"/>
              </a:rPr>
              <a:t>the  publication</a:t>
            </a:r>
            <a:r>
              <a:rPr dirty="0" sz="1000" spc="-8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presentation.</a:t>
            </a:r>
            <a:r>
              <a:rPr dirty="0" sz="1000" spc="-7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articles</a:t>
            </a:r>
            <a:r>
              <a:rPr dirty="0" sz="1000" spc="-85">
                <a:solidFill>
                  <a:srgbClr val="231F20"/>
                </a:solidFill>
                <a:latin typeface="TeXGyrePagella"/>
                <a:cs typeface="TeXGyrePagella"/>
              </a:rPr>
              <a:t> </a:t>
            </a:r>
            <a:r>
              <a:rPr dirty="0" sz="1000">
                <a:solidFill>
                  <a:srgbClr val="231F20"/>
                </a:solidFill>
                <a:latin typeface="TeXGyrePagella"/>
                <a:cs typeface="TeXGyrePagella"/>
              </a:rPr>
              <a:t>should</a:t>
            </a:r>
            <a:r>
              <a:rPr dirty="0" sz="1000" spc="-90">
                <a:solidFill>
                  <a:srgbClr val="231F20"/>
                </a:solidFill>
                <a:latin typeface="TeXGyrePagella"/>
                <a:cs typeface="TeXGyrePagella"/>
              </a:rPr>
              <a:t> </a:t>
            </a:r>
            <a:r>
              <a:rPr dirty="0" sz="1000">
                <a:solidFill>
                  <a:srgbClr val="231F20"/>
                </a:solidFill>
                <a:latin typeface="TeXGyrePagella"/>
                <a:cs typeface="TeXGyrePagella"/>
              </a:rPr>
              <a:t>not</a:t>
            </a:r>
            <a:r>
              <a:rPr dirty="0" sz="1000" spc="-95">
                <a:solidFill>
                  <a:srgbClr val="231F20"/>
                </a:solidFill>
                <a:latin typeface="TeXGyrePagella"/>
                <a:cs typeface="TeXGyrePagella"/>
              </a:rPr>
              <a:t> </a:t>
            </a:r>
            <a:r>
              <a:rPr dirty="0" sz="1000">
                <a:solidFill>
                  <a:srgbClr val="231F20"/>
                </a:solidFill>
                <a:latin typeface="TeXGyrePagella"/>
                <a:cs typeface="TeXGyrePagella"/>
              </a:rPr>
              <a:t>be</a:t>
            </a:r>
            <a:r>
              <a:rPr dirty="0" sz="1000" spc="-95">
                <a:solidFill>
                  <a:srgbClr val="231F20"/>
                </a:solidFill>
                <a:latin typeface="TeXGyrePagella"/>
                <a:cs typeface="TeXGyrePagella"/>
              </a:rPr>
              <a:t> </a:t>
            </a:r>
            <a:r>
              <a:rPr dirty="0" sz="1000">
                <a:solidFill>
                  <a:srgbClr val="231F20"/>
                </a:solidFill>
                <a:latin typeface="TeXGyrePagella"/>
                <a:cs typeface="TeXGyrePagella"/>
              </a:rPr>
              <a:t>submitted</a:t>
            </a:r>
            <a:r>
              <a:rPr dirty="0" sz="1000" spc="-85">
                <a:solidFill>
                  <a:srgbClr val="231F20"/>
                </a:solidFill>
                <a:latin typeface="TeXGyrePagella"/>
                <a:cs typeface="TeXGyrePagella"/>
              </a:rPr>
              <a:t> </a:t>
            </a:r>
            <a:r>
              <a:rPr dirty="0" sz="1000">
                <a:solidFill>
                  <a:srgbClr val="231F20"/>
                </a:solidFill>
                <a:latin typeface="TeXGyrePagella"/>
                <a:cs typeface="TeXGyrePagella"/>
              </a:rPr>
              <a:t>to</a:t>
            </a:r>
            <a:r>
              <a:rPr dirty="0" sz="1000" spc="-95">
                <a:solidFill>
                  <a:srgbClr val="231F20"/>
                </a:solidFill>
                <a:latin typeface="TeXGyrePagella"/>
                <a:cs typeface="TeXGyrePagella"/>
              </a:rPr>
              <a:t> </a:t>
            </a:r>
            <a:r>
              <a:rPr dirty="0" sz="1000">
                <a:solidFill>
                  <a:srgbClr val="231F20"/>
                </a:solidFill>
                <a:latin typeface="TeXGyrePagella"/>
                <a:cs typeface="TeXGyrePagella"/>
              </a:rPr>
              <a:t>any</a:t>
            </a:r>
            <a:r>
              <a:rPr dirty="0" sz="1000" spc="-100">
                <a:solidFill>
                  <a:srgbClr val="231F20"/>
                </a:solidFill>
                <a:latin typeface="TeXGyrePagella"/>
                <a:cs typeface="TeXGyrePagella"/>
              </a:rPr>
              <a:t> </a:t>
            </a:r>
            <a:r>
              <a:rPr dirty="0" sz="1000">
                <a:solidFill>
                  <a:srgbClr val="231F20"/>
                </a:solidFill>
                <a:latin typeface="TeXGyrePagella"/>
                <a:cs typeface="TeXGyrePagella"/>
              </a:rPr>
              <a:t>predatory</a:t>
            </a:r>
            <a:r>
              <a:rPr dirty="0" sz="1000" spc="-80">
                <a:solidFill>
                  <a:srgbClr val="231F20"/>
                </a:solidFill>
                <a:latin typeface="TeXGyrePagella"/>
                <a:cs typeface="TeXGyrePagella"/>
              </a:rPr>
              <a:t> </a:t>
            </a:r>
            <a:r>
              <a:rPr dirty="0" sz="1000">
                <a:solidFill>
                  <a:srgbClr val="231F20"/>
                </a:solidFill>
                <a:latin typeface="TeXGyrePagella"/>
                <a:cs typeface="TeXGyrePagella"/>
              </a:rPr>
              <a:t>journal</a:t>
            </a:r>
            <a:r>
              <a:rPr dirty="0" sz="1000" spc="-90">
                <a:solidFill>
                  <a:srgbClr val="231F20"/>
                </a:solidFill>
                <a:latin typeface="TeXGyrePagella"/>
                <a:cs typeface="TeXGyrePagella"/>
              </a:rPr>
              <a:t> </a:t>
            </a:r>
            <a:r>
              <a:rPr dirty="0" sz="1000">
                <a:solidFill>
                  <a:srgbClr val="231F20"/>
                </a:solidFill>
                <a:latin typeface="TeXGyrePagella"/>
                <a:cs typeface="TeXGyrePagella"/>
              </a:rPr>
              <a:t>for  publication.</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Ghost authorship and gifted authorship are not allowed and contributions of all authors  should</a:t>
            </a:r>
            <a:r>
              <a:rPr dirty="0" sz="1000" spc="-15">
                <a:solidFill>
                  <a:srgbClr val="231F20"/>
                </a:solidFill>
                <a:latin typeface="TeXGyrePagella"/>
                <a:cs typeface="TeXGyrePagella"/>
              </a:rPr>
              <a:t> </a:t>
            </a:r>
            <a:r>
              <a:rPr dirty="0" sz="1000">
                <a:solidFill>
                  <a:srgbClr val="231F20"/>
                </a:solidFill>
                <a:latin typeface="TeXGyrePagella"/>
                <a:cs typeface="TeXGyrePagella"/>
              </a:rPr>
              <a:t>be</a:t>
            </a:r>
            <a:r>
              <a:rPr dirty="0" sz="1000" spc="-20">
                <a:solidFill>
                  <a:srgbClr val="231F20"/>
                </a:solidFill>
                <a:latin typeface="TeXGyrePagella"/>
                <a:cs typeface="TeXGyrePagella"/>
              </a:rPr>
              <a:t> </a:t>
            </a:r>
            <a:r>
              <a:rPr dirty="0" sz="1000">
                <a:solidFill>
                  <a:srgbClr val="231F20"/>
                </a:solidFill>
                <a:latin typeface="TeXGyrePagella"/>
                <a:cs typeface="TeXGyrePagella"/>
              </a:rPr>
              <a:t>clearly</a:t>
            </a:r>
            <a:r>
              <a:rPr dirty="0" sz="1000" spc="-15">
                <a:solidFill>
                  <a:srgbClr val="231F20"/>
                </a:solidFill>
                <a:latin typeface="TeXGyrePagella"/>
                <a:cs typeface="TeXGyrePagella"/>
              </a:rPr>
              <a:t> </a:t>
            </a:r>
            <a:r>
              <a:rPr dirty="0" sz="1000">
                <a:solidFill>
                  <a:srgbClr val="231F20"/>
                </a:solidFill>
                <a:latin typeface="TeXGyrePagella"/>
                <a:cs typeface="TeXGyrePagella"/>
              </a:rPr>
              <a:t>identiﬁed,</a:t>
            </a:r>
            <a:r>
              <a:rPr dirty="0" sz="1000" spc="-5">
                <a:solidFill>
                  <a:srgbClr val="231F20"/>
                </a:solidFill>
                <a:latin typeface="TeXGyrePagella"/>
                <a:cs typeface="TeXGyrePagella"/>
              </a:rPr>
              <a:t> </a:t>
            </a:r>
            <a:r>
              <a:rPr dirty="0" sz="1000">
                <a:solidFill>
                  <a:srgbClr val="231F20"/>
                </a:solidFill>
                <a:latin typeface="TeXGyrePagella"/>
                <a:cs typeface="TeXGyrePagella"/>
              </a:rPr>
              <a:t>collaborations if</a:t>
            </a:r>
            <a:r>
              <a:rPr dirty="0" sz="1000" spc="-20">
                <a:solidFill>
                  <a:srgbClr val="231F20"/>
                </a:solidFill>
                <a:latin typeface="TeXGyrePagella"/>
                <a:cs typeface="TeXGyrePagella"/>
              </a:rPr>
              <a:t> </a:t>
            </a:r>
            <a:r>
              <a:rPr dirty="0" sz="1000">
                <a:solidFill>
                  <a:srgbClr val="231F20"/>
                </a:solidFill>
                <a:latin typeface="TeXGyrePagella"/>
                <a:cs typeface="TeXGyrePagella"/>
              </a:rPr>
              <a:t>any,</a:t>
            </a:r>
            <a:r>
              <a:rPr dirty="0" sz="1000" spc="-15">
                <a:solidFill>
                  <a:srgbClr val="231F20"/>
                </a:solidFill>
                <a:latin typeface="TeXGyrePagella"/>
                <a:cs typeface="TeXGyrePagella"/>
              </a:rPr>
              <a:t> </a:t>
            </a:r>
            <a:r>
              <a:rPr dirty="0" sz="1000">
                <a:solidFill>
                  <a:srgbClr val="231F20"/>
                </a:solidFill>
                <a:latin typeface="TeXGyrePagella"/>
                <a:cs typeface="TeXGyrePagella"/>
              </a:rPr>
              <a:t>may</a:t>
            </a:r>
            <a:r>
              <a:rPr dirty="0" sz="1000" spc="-25">
                <a:solidFill>
                  <a:srgbClr val="231F20"/>
                </a:solidFill>
                <a:latin typeface="TeXGyrePagella"/>
                <a:cs typeface="TeXGyrePagella"/>
              </a:rPr>
              <a:t> </a:t>
            </a:r>
            <a:r>
              <a:rPr dirty="0" sz="1000">
                <a:solidFill>
                  <a:srgbClr val="231F20"/>
                </a:solidFill>
                <a:latin typeface="TeXGyrePagella"/>
                <a:cs typeface="TeXGyrePagella"/>
              </a:rPr>
              <a:t>be</a:t>
            </a:r>
            <a:r>
              <a:rPr dirty="0" sz="1000" spc="-20">
                <a:solidFill>
                  <a:srgbClr val="231F20"/>
                </a:solidFill>
                <a:latin typeface="TeXGyrePagella"/>
                <a:cs typeface="TeXGyrePagella"/>
              </a:rPr>
              <a:t> </a:t>
            </a:r>
            <a:r>
              <a:rPr dirty="0" sz="1000">
                <a:solidFill>
                  <a:srgbClr val="231F20"/>
                </a:solidFill>
                <a:latin typeface="TeXGyrePagella"/>
                <a:cs typeface="TeXGyrePagella"/>
              </a:rPr>
              <a:t>declared</a:t>
            </a:r>
            <a:r>
              <a:rPr dirty="0" sz="1000" spc="-15">
                <a:solidFill>
                  <a:srgbClr val="231F20"/>
                </a:solidFill>
                <a:latin typeface="TeXGyrePagella"/>
                <a:cs typeface="TeXGyrePagella"/>
              </a:rPr>
              <a:t> </a:t>
            </a:r>
            <a:r>
              <a:rPr dirty="0" sz="1000">
                <a:solidFill>
                  <a:srgbClr val="231F20"/>
                </a:solidFill>
                <a:latin typeface="TeXGyrePagella"/>
                <a:cs typeface="TeXGyrePagella"/>
              </a:rPr>
              <a:t>preferably</a:t>
            </a:r>
            <a:r>
              <a:rPr dirty="0" sz="1000" spc="-5">
                <a:solidFill>
                  <a:srgbClr val="231F20"/>
                </a:solidFill>
                <a:latin typeface="TeXGyrePagella"/>
                <a:cs typeface="TeXGyrePagella"/>
              </a:rPr>
              <a:t> </a:t>
            </a:r>
            <a:r>
              <a:rPr dirty="0" sz="1000">
                <a:solidFill>
                  <a:srgbClr val="231F20"/>
                </a:solidFill>
                <a:latin typeface="TeXGyrePagella"/>
                <a:cs typeface="TeXGyrePagella"/>
              </a:rPr>
              <a:t>at</a:t>
            </a:r>
            <a:r>
              <a:rPr dirty="0" sz="1000" spc="-20">
                <a:solidFill>
                  <a:srgbClr val="231F20"/>
                </a:solidFill>
                <a:latin typeface="TeXGyrePagella"/>
                <a:cs typeface="TeXGyrePagella"/>
              </a:rPr>
              <a:t> </a:t>
            </a:r>
            <a:r>
              <a:rPr dirty="0" sz="1000">
                <a:solidFill>
                  <a:srgbClr val="231F20"/>
                </a:solidFill>
                <a:latin typeface="TeXGyrePagella"/>
                <a:cs typeface="TeXGyrePagella"/>
              </a:rPr>
              <a:t>the</a:t>
            </a:r>
            <a:r>
              <a:rPr dirty="0" sz="1000" spc="-25">
                <a:solidFill>
                  <a:srgbClr val="231F20"/>
                </a:solidFill>
                <a:latin typeface="TeXGyrePagella"/>
                <a:cs typeface="TeXGyrePagella"/>
              </a:rPr>
              <a:t> </a:t>
            </a:r>
            <a:r>
              <a:rPr dirty="0" sz="1000">
                <a:solidFill>
                  <a:srgbClr val="231F20"/>
                </a:solidFill>
                <a:latin typeface="TeXGyrePagella"/>
                <a:cs typeface="TeXGyrePagella"/>
              </a:rPr>
              <a:t>time</a:t>
            </a:r>
            <a:r>
              <a:rPr dirty="0" sz="1000" spc="-15">
                <a:solidFill>
                  <a:srgbClr val="231F20"/>
                </a:solidFill>
                <a:latin typeface="TeXGyrePagella"/>
                <a:cs typeface="TeXGyrePagella"/>
              </a:rPr>
              <a:t> </a:t>
            </a:r>
            <a:r>
              <a:rPr dirty="0" sz="1000">
                <a:solidFill>
                  <a:srgbClr val="231F20"/>
                </a:solidFill>
                <a:latin typeface="TeXGyrePagella"/>
                <a:cs typeface="TeXGyrePagella"/>
              </a:rPr>
              <a:t>of  project initiation or when the collaboration evolves during conduct of research, with the  name</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details</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collaborators</a:t>
            </a:r>
            <a:r>
              <a:rPr dirty="0" sz="1000" spc="-80">
                <a:solidFill>
                  <a:srgbClr val="231F20"/>
                </a:solidFill>
                <a:latin typeface="TeXGyrePagella"/>
                <a:cs typeface="TeXGyrePagella"/>
              </a:rPr>
              <a:t> </a:t>
            </a:r>
            <a:r>
              <a:rPr dirty="0" sz="1000">
                <a:solidFill>
                  <a:srgbClr val="231F20"/>
                </a:solidFill>
                <a:latin typeface="TeXGyrePagella"/>
                <a:cs typeface="TeXGyrePagella"/>
              </a:rPr>
              <a:t>stated.</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Role</a:t>
            </a:r>
            <a:r>
              <a:rPr dirty="0" sz="1000" spc="-80">
                <a:solidFill>
                  <a:srgbClr val="231F20"/>
                </a:solidFill>
                <a:latin typeface="TeXGyrePagella"/>
                <a:cs typeface="TeXGyrePagella"/>
              </a:rPr>
              <a:t> </a:t>
            </a:r>
            <a:r>
              <a:rPr dirty="0" sz="1000">
                <a:solidFill>
                  <a:srgbClr val="231F20"/>
                </a:solidFill>
                <a:latin typeface="TeXGyrePagella"/>
                <a:cs typeface="TeXGyrePagella"/>
              </a:rPr>
              <a:t>of</a:t>
            </a:r>
            <a:r>
              <a:rPr dirty="0" sz="1000" spc="-75">
                <a:solidFill>
                  <a:srgbClr val="231F20"/>
                </a:solidFill>
                <a:latin typeface="TeXGyrePagella"/>
                <a:cs typeface="TeXGyrePagella"/>
              </a:rPr>
              <a:t> </a:t>
            </a:r>
            <a:r>
              <a:rPr dirty="0" sz="1000">
                <a:solidFill>
                  <a:srgbClr val="231F20"/>
                </a:solidFill>
                <a:latin typeface="TeXGyrePagella"/>
                <a:cs typeface="TeXGyrePagella"/>
              </a:rPr>
              <a:t>all</a:t>
            </a:r>
            <a:r>
              <a:rPr dirty="0" sz="1000" spc="-80">
                <a:solidFill>
                  <a:srgbClr val="231F20"/>
                </a:solidFill>
                <a:latin typeface="TeXGyrePagella"/>
                <a:cs typeface="TeXGyrePagella"/>
              </a:rPr>
              <a:t> </a:t>
            </a:r>
            <a:r>
              <a:rPr dirty="0" sz="1000">
                <a:solidFill>
                  <a:srgbClr val="231F20"/>
                </a:solidFill>
                <a:latin typeface="TeXGyrePagella"/>
                <a:cs typeface="TeXGyrePagella"/>
              </a:rPr>
              <a:t>authors</a:t>
            </a:r>
            <a:r>
              <a:rPr dirty="0" sz="1000" spc="-65">
                <a:solidFill>
                  <a:srgbClr val="231F20"/>
                </a:solidFill>
                <a:latin typeface="TeXGyrePagella"/>
                <a:cs typeface="TeXGyrePagella"/>
              </a:rPr>
              <a:t> </a:t>
            </a:r>
            <a:r>
              <a:rPr dirty="0" sz="1000">
                <a:solidFill>
                  <a:srgbClr val="231F20"/>
                </a:solidFill>
                <a:latin typeface="TeXGyrePagella"/>
                <a:cs typeface="TeXGyrePagella"/>
              </a:rPr>
              <a:t>should</a:t>
            </a:r>
            <a:r>
              <a:rPr dirty="0" sz="1000" spc="-75">
                <a:solidFill>
                  <a:srgbClr val="231F20"/>
                </a:solidFill>
                <a:latin typeface="TeXGyrePagella"/>
                <a:cs typeface="TeXGyrePagella"/>
              </a:rPr>
              <a:t> </a:t>
            </a:r>
            <a:r>
              <a:rPr dirty="0" sz="1000">
                <a:solidFill>
                  <a:srgbClr val="231F20"/>
                </a:solidFill>
                <a:latin typeface="TeXGyrePagella"/>
                <a:cs typeface="TeXGyrePagella"/>
              </a:rPr>
              <a:t>be</a:t>
            </a:r>
            <a:r>
              <a:rPr dirty="0" sz="1000" spc="-75">
                <a:solidFill>
                  <a:srgbClr val="231F20"/>
                </a:solidFill>
                <a:latin typeface="TeXGyrePagella"/>
                <a:cs typeface="TeXGyrePagella"/>
              </a:rPr>
              <a:t> </a:t>
            </a:r>
            <a:r>
              <a:rPr dirty="0" sz="1000">
                <a:solidFill>
                  <a:srgbClr val="231F20"/>
                </a:solidFill>
                <a:latin typeface="TeXGyrePagella"/>
                <a:cs typeface="TeXGyrePagella"/>
              </a:rPr>
              <a:t>clearly</a:t>
            </a:r>
            <a:r>
              <a:rPr dirty="0" sz="1000" spc="-70">
                <a:solidFill>
                  <a:srgbClr val="231F20"/>
                </a:solidFill>
                <a:latin typeface="TeXGyrePagella"/>
                <a:cs typeface="TeXGyrePagella"/>
              </a:rPr>
              <a:t> </a:t>
            </a:r>
            <a:r>
              <a:rPr dirty="0" sz="1000">
                <a:solidFill>
                  <a:srgbClr val="231F20"/>
                </a:solidFill>
                <a:latin typeface="TeXGyrePagella"/>
                <a:cs typeface="TeXGyrePagella"/>
              </a:rPr>
              <a:t>identiﬁed/justiﬁed.</a:t>
            </a:r>
            <a:r>
              <a:rPr dirty="0" sz="1000" spc="-50">
                <a:solidFill>
                  <a:srgbClr val="231F20"/>
                </a:solidFill>
                <a:latin typeface="TeXGyrePagella"/>
                <a:cs typeface="TeXGyrePagella"/>
              </a:rPr>
              <a:t> </a:t>
            </a:r>
            <a:r>
              <a:rPr dirty="0" sz="1000">
                <a:solidFill>
                  <a:srgbClr val="231F20"/>
                </a:solidFill>
                <a:latin typeface="TeXGyrePagella"/>
                <a:cs typeface="TeXGyrePagella"/>
              </a:rPr>
              <a:t>Authorship</a:t>
            </a:r>
            <a:r>
              <a:rPr dirty="0" sz="1000" spc="-60">
                <a:solidFill>
                  <a:srgbClr val="231F20"/>
                </a:solidFill>
                <a:latin typeface="TeXGyrePagella"/>
                <a:cs typeface="TeXGyrePagella"/>
              </a:rPr>
              <a:t> </a:t>
            </a:r>
            <a:r>
              <a:rPr dirty="0" sz="1000">
                <a:solidFill>
                  <a:srgbClr val="231F20"/>
                </a:solidFill>
                <a:latin typeface="TeXGyrePagella"/>
                <a:cs typeface="TeXGyrePagella"/>
              </a:rPr>
              <a:t>should</a:t>
            </a:r>
            <a:r>
              <a:rPr dirty="0" sz="1000" spc="-75">
                <a:solidFill>
                  <a:srgbClr val="231F20"/>
                </a:solidFill>
                <a:latin typeface="TeXGyrePagella"/>
                <a:cs typeface="TeXGyrePagella"/>
              </a:rPr>
              <a:t> </a:t>
            </a:r>
            <a:r>
              <a:rPr dirty="0" sz="1000">
                <a:solidFill>
                  <a:srgbClr val="231F20"/>
                </a:solidFill>
                <a:latin typeface="TeXGyrePagella"/>
                <a:cs typeface="TeXGyrePagella"/>
              </a:rPr>
              <a:t>be</a:t>
            </a:r>
            <a:r>
              <a:rPr dirty="0" sz="1000" spc="-75">
                <a:solidFill>
                  <a:srgbClr val="231F20"/>
                </a:solidFill>
                <a:latin typeface="TeXGyrePagella"/>
                <a:cs typeface="TeXGyrePagella"/>
              </a:rPr>
              <a:t> </a:t>
            </a:r>
            <a:r>
              <a:rPr dirty="0" sz="1000">
                <a:solidFill>
                  <a:srgbClr val="231F20"/>
                </a:solidFill>
                <a:latin typeface="TeXGyrePagella"/>
                <a:cs typeface="TeXGyrePagella"/>
              </a:rPr>
              <a:t>duly</a:t>
            </a:r>
            <a:r>
              <a:rPr dirty="0" sz="1000" spc="-80">
                <a:solidFill>
                  <a:srgbClr val="231F20"/>
                </a:solidFill>
                <a:latin typeface="TeXGyrePagella"/>
                <a:cs typeface="TeXGyrePagella"/>
              </a:rPr>
              <a:t> </a:t>
            </a:r>
            <a:r>
              <a:rPr dirty="0" sz="1000">
                <a:solidFill>
                  <a:srgbClr val="231F20"/>
                </a:solidFill>
                <a:latin typeface="TeXGyrePagella"/>
                <a:cs typeface="TeXGyrePagella"/>
              </a:rPr>
              <a:t>given</a:t>
            </a:r>
            <a:r>
              <a:rPr dirty="0" sz="1000" spc="-70">
                <a:solidFill>
                  <a:srgbClr val="231F20"/>
                </a:solidFill>
                <a:latin typeface="TeXGyrePagella"/>
                <a:cs typeface="TeXGyrePagella"/>
              </a:rPr>
              <a:t> </a:t>
            </a:r>
            <a:r>
              <a:rPr dirty="0" sz="1000">
                <a:solidFill>
                  <a:srgbClr val="231F20"/>
                </a:solidFill>
                <a:latin typeface="TeXGyrePagella"/>
                <a:cs typeface="TeXGyrePagella"/>
              </a:rPr>
              <a:t>to  all those who have substantially scientiﬁcally contributed to the research and may include  permanent</a:t>
            </a:r>
            <a:r>
              <a:rPr dirty="0" sz="1000" spc="-90">
                <a:solidFill>
                  <a:srgbClr val="231F20"/>
                </a:solidFill>
                <a:latin typeface="TeXGyrePagella"/>
                <a:cs typeface="TeXGyrePagella"/>
              </a:rPr>
              <a:t> </a:t>
            </a:r>
            <a:r>
              <a:rPr dirty="0" sz="1000">
                <a:solidFill>
                  <a:srgbClr val="231F20"/>
                </a:solidFill>
                <a:latin typeface="TeXGyrePagella"/>
                <a:cs typeface="TeXGyrePagella"/>
              </a:rPr>
              <a:t>as</a:t>
            </a:r>
            <a:r>
              <a:rPr dirty="0" sz="1000" spc="-100">
                <a:solidFill>
                  <a:srgbClr val="231F20"/>
                </a:solidFill>
                <a:latin typeface="TeXGyrePagella"/>
                <a:cs typeface="TeXGyrePagella"/>
              </a:rPr>
              <a:t> </a:t>
            </a:r>
            <a:r>
              <a:rPr dirty="0" sz="1000">
                <a:solidFill>
                  <a:srgbClr val="231F20"/>
                </a:solidFill>
                <a:latin typeface="TeXGyrePagella"/>
                <a:cs typeface="TeXGyrePagella"/>
              </a:rPr>
              <a:t>well</a:t>
            </a:r>
            <a:r>
              <a:rPr dirty="0" sz="1000" spc="-95">
                <a:solidFill>
                  <a:srgbClr val="231F20"/>
                </a:solidFill>
                <a:latin typeface="TeXGyrePagella"/>
                <a:cs typeface="TeXGyrePagella"/>
              </a:rPr>
              <a:t> </a:t>
            </a:r>
            <a:r>
              <a:rPr dirty="0" sz="1000">
                <a:solidFill>
                  <a:srgbClr val="231F20"/>
                </a:solidFill>
                <a:latin typeface="TeXGyrePagella"/>
                <a:cs typeface="TeXGyrePagella"/>
              </a:rPr>
              <a:t>as</a:t>
            </a:r>
            <a:r>
              <a:rPr dirty="0" sz="1000" spc="-100">
                <a:solidFill>
                  <a:srgbClr val="231F20"/>
                </a:solidFill>
                <a:latin typeface="TeXGyrePagella"/>
                <a:cs typeface="TeXGyrePagella"/>
              </a:rPr>
              <a:t> </a:t>
            </a:r>
            <a:r>
              <a:rPr dirty="0" sz="1000">
                <a:solidFill>
                  <a:srgbClr val="231F20"/>
                </a:solidFill>
                <a:latin typeface="TeXGyrePagella"/>
                <a:cs typeface="TeXGyrePagella"/>
              </a:rPr>
              <a:t>contractual/temporary</a:t>
            </a:r>
            <a:r>
              <a:rPr dirty="0" sz="1000" spc="-60">
                <a:solidFill>
                  <a:srgbClr val="231F20"/>
                </a:solidFill>
                <a:latin typeface="TeXGyrePagella"/>
                <a:cs typeface="TeXGyrePagella"/>
              </a:rPr>
              <a:t> </a:t>
            </a:r>
            <a:r>
              <a:rPr dirty="0" sz="1000">
                <a:solidFill>
                  <a:srgbClr val="231F20"/>
                </a:solidFill>
                <a:latin typeface="TeXGyrePagella"/>
                <a:cs typeface="TeXGyrePagella"/>
              </a:rPr>
              <a:t>staff.</a:t>
            </a:r>
            <a:endParaRPr sz="1000">
              <a:latin typeface="TeXGyrePagella"/>
              <a:cs typeface="TeXGyrePagella"/>
            </a:endParaRPr>
          </a:p>
          <a:p>
            <a:pPr algn="just" lvl="1"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RIO</a:t>
            </a:r>
            <a:r>
              <a:rPr dirty="0" sz="1000" spc="-45">
                <a:solidFill>
                  <a:srgbClr val="231F20"/>
                </a:solidFill>
                <a:latin typeface="TeXGyrePagella"/>
                <a:cs typeface="TeXGyrePagella"/>
              </a:rPr>
              <a:t> </a:t>
            </a:r>
            <a:r>
              <a:rPr dirty="0" sz="1000">
                <a:solidFill>
                  <a:srgbClr val="231F20"/>
                </a:solidFill>
                <a:latin typeface="TeXGyrePagella"/>
                <a:cs typeface="TeXGyrePagella"/>
              </a:rPr>
              <a:t>in</a:t>
            </a:r>
            <a:r>
              <a:rPr dirty="0" sz="1000" spc="-55">
                <a:solidFill>
                  <a:srgbClr val="231F20"/>
                </a:solidFill>
                <a:latin typeface="TeXGyrePagella"/>
                <a:cs typeface="TeXGyrePagella"/>
              </a:rPr>
              <a:t> </a:t>
            </a:r>
            <a:r>
              <a:rPr dirty="0" sz="1000">
                <a:solidFill>
                  <a:srgbClr val="231F20"/>
                </a:solidFill>
                <a:latin typeface="TeXGyrePagella"/>
                <a:cs typeface="TeXGyrePagella"/>
              </a:rPr>
              <a:t>consultation</a:t>
            </a:r>
            <a:r>
              <a:rPr dirty="0" sz="1000" spc="-30">
                <a:solidFill>
                  <a:srgbClr val="231F20"/>
                </a:solidFill>
                <a:latin typeface="TeXGyrePagella"/>
                <a:cs typeface="TeXGyrePagella"/>
              </a:rPr>
              <a:t> </a:t>
            </a:r>
            <a:r>
              <a:rPr dirty="0" sz="1000">
                <a:solidFill>
                  <a:srgbClr val="231F20"/>
                </a:solidFill>
                <a:latin typeface="TeXGyrePagella"/>
                <a:cs typeface="TeXGyrePagella"/>
              </a:rPr>
              <a:t>with</a:t>
            </a:r>
            <a:r>
              <a:rPr dirty="0" sz="1000" spc="-45">
                <a:solidFill>
                  <a:srgbClr val="231F20"/>
                </a:solidFill>
                <a:latin typeface="TeXGyrePagella"/>
                <a:cs typeface="TeXGyrePagella"/>
              </a:rPr>
              <a:t> </a:t>
            </a:r>
            <a:r>
              <a:rPr dirty="0" sz="1000">
                <a:solidFill>
                  <a:srgbClr val="231F20"/>
                </a:solidFill>
                <a:latin typeface="TeXGyrePagella"/>
                <a:cs typeface="TeXGyrePagella"/>
              </a:rPr>
              <a:t>RIU</a:t>
            </a:r>
            <a:r>
              <a:rPr dirty="0" sz="1000" spc="-55">
                <a:solidFill>
                  <a:srgbClr val="231F20"/>
                </a:solidFill>
                <a:latin typeface="TeXGyrePagella"/>
                <a:cs typeface="TeXGyrePagella"/>
              </a:rPr>
              <a:t> </a:t>
            </a:r>
            <a:r>
              <a:rPr dirty="0" sz="1000">
                <a:solidFill>
                  <a:srgbClr val="231F20"/>
                </a:solidFill>
                <a:latin typeface="TeXGyrePagella"/>
                <a:cs typeface="TeXGyrePagella"/>
              </a:rPr>
              <a:t>should</a:t>
            </a:r>
            <a:r>
              <a:rPr dirty="0" sz="1000" spc="-40">
                <a:solidFill>
                  <a:srgbClr val="231F20"/>
                </a:solidFill>
                <a:latin typeface="TeXGyrePagella"/>
                <a:cs typeface="TeXGyrePagella"/>
              </a:rPr>
              <a:t> </a:t>
            </a:r>
            <a:r>
              <a:rPr dirty="0" sz="1000">
                <a:solidFill>
                  <a:srgbClr val="231F20"/>
                </a:solidFill>
                <a:latin typeface="TeXGyrePagella"/>
                <a:cs typeface="TeXGyrePagella"/>
              </a:rPr>
              <a:t>make</a:t>
            </a:r>
            <a:r>
              <a:rPr dirty="0" sz="1000" spc="-50">
                <a:solidFill>
                  <a:srgbClr val="231F20"/>
                </a:solidFill>
                <a:latin typeface="TeXGyrePagella"/>
                <a:cs typeface="TeXGyrePagella"/>
              </a:rPr>
              <a:t> </a:t>
            </a:r>
            <a:r>
              <a:rPr dirty="0" sz="1000">
                <a:solidFill>
                  <a:srgbClr val="231F20"/>
                </a:solidFill>
                <a:latin typeface="TeXGyrePagella"/>
                <a:cs typeface="TeXGyrePagella"/>
              </a:rPr>
              <a:t>sure</a:t>
            </a:r>
            <a:r>
              <a:rPr dirty="0" sz="1000" spc="-45">
                <a:solidFill>
                  <a:srgbClr val="231F20"/>
                </a:solidFill>
                <a:latin typeface="TeXGyrePagella"/>
                <a:cs typeface="TeXGyrePagella"/>
              </a:rPr>
              <a:t> </a:t>
            </a:r>
            <a:r>
              <a:rPr dirty="0" sz="1000">
                <a:solidFill>
                  <a:srgbClr val="231F20"/>
                </a:solidFill>
                <a:latin typeface="TeXGyrePagella"/>
                <a:cs typeface="TeXGyrePagella"/>
              </a:rPr>
              <a:t>that</a:t>
            </a:r>
            <a:r>
              <a:rPr dirty="0" sz="1000" spc="-45">
                <a:solidFill>
                  <a:srgbClr val="231F20"/>
                </a:solidFill>
                <a:latin typeface="TeXGyrePagella"/>
                <a:cs typeface="TeXGyrePagella"/>
              </a:rPr>
              <a:t> </a:t>
            </a:r>
            <a:r>
              <a:rPr dirty="0" sz="1000">
                <a:solidFill>
                  <a:srgbClr val="231F20"/>
                </a:solidFill>
                <a:latin typeface="TeXGyrePagella"/>
                <a:cs typeface="TeXGyrePagella"/>
              </a:rPr>
              <a:t>their</a:t>
            </a:r>
            <a:r>
              <a:rPr dirty="0" sz="1000" spc="-50">
                <a:solidFill>
                  <a:srgbClr val="231F20"/>
                </a:solidFill>
                <a:latin typeface="TeXGyrePagella"/>
                <a:cs typeface="TeXGyrePagella"/>
              </a:rPr>
              <a:t> </a:t>
            </a:r>
            <a:r>
              <a:rPr dirty="0" sz="1000">
                <a:solidFill>
                  <a:srgbClr val="231F20"/>
                </a:solidFill>
                <a:latin typeface="TeXGyrePagella"/>
                <a:cs typeface="TeXGyrePagella"/>
              </a:rPr>
              <a:t>respective</a:t>
            </a:r>
            <a:r>
              <a:rPr dirty="0" sz="1000" spc="-35">
                <a:solidFill>
                  <a:srgbClr val="231F20"/>
                </a:solidFill>
                <a:latin typeface="TeXGyrePagella"/>
                <a:cs typeface="TeXGyrePagella"/>
              </a:rPr>
              <a:t> </a:t>
            </a:r>
            <a:r>
              <a:rPr dirty="0" sz="1000">
                <a:solidFill>
                  <a:srgbClr val="231F20"/>
                </a:solidFill>
                <a:latin typeface="TeXGyrePagella"/>
                <a:cs typeface="TeXGyrePagella"/>
              </a:rPr>
              <a:t>Institute,</a:t>
            </a:r>
            <a:r>
              <a:rPr dirty="0" sz="1000" spc="-40">
                <a:solidFill>
                  <a:srgbClr val="231F20"/>
                </a:solidFill>
                <a:latin typeface="TeXGyrePagella"/>
                <a:cs typeface="TeXGyrePagella"/>
              </a:rPr>
              <a:t> </a:t>
            </a:r>
            <a:r>
              <a:rPr dirty="0" sz="1000">
                <a:solidFill>
                  <a:srgbClr val="231F20"/>
                </a:solidFill>
                <a:latin typeface="TeXGyrePagella"/>
                <a:cs typeface="TeXGyrePagella"/>
              </a:rPr>
              <a:t>Centre</a:t>
            </a:r>
            <a:r>
              <a:rPr dirty="0" sz="1000" spc="-40">
                <a:solidFill>
                  <a:srgbClr val="231F20"/>
                </a:solidFill>
                <a:latin typeface="TeXGyrePagella"/>
                <a:cs typeface="TeXGyrePagella"/>
              </a:rPr>
              <a:t> </a:t>
            </a:r>
            <a:r>
              <a:rPr dirty="0" sz="1000">
                <a:solidFill>
                  <a:srgbClr val="231F20"/>
                </a:solidFill>
                <a:latin typeface="TeXGyrePagella"/>
                <a:cs typeface="TeXGyrePagella"/>
              </a:rPr>
              <a:t>or  Division</a:t>
            </a:r>
            <a:r>
              <a:rPr dirty="0" sz="1000" spc="-95">
                <a:solidFill>
                  <a:srgbClr val="231F20"/>
                </a:solidFill>
                <a:latin typeface="TeXGyrePagella"/>
                <a:cs typeface="TeXGyrePagella"/>
              </a:rPr>
              <a:t> </a:t>
            </a:r>
            <a:r>
              <a:rPr dirty="0" sz="1000">
                <a:solidFill>
                  <a:srgbClr val="231F20"/>
                </a:solidFill>
                <a:latin typeface="TeXGyrePagella"/>
                <a:cs typeface="TeXGyrePagella"/>
              </a:rPr>
              <a:t>is</a:t>
            </a:r>
            <a:r>
              <a:rPr dirty="0" sz="1000" spc="-100">
                <a:solidFill>
                  <a:srgbClr val="231F20"/>
                </a:solidFill>
                <a:latin typeface="TeXGyrePagella"/>
                <a:cs typeface="TeXGyrePagella"/>
              </a:rPr>
              <a:t> </a:t>
            </a:r>
            <a:r>
              <a:rPr dirty="0" sz="1000">
                <a:solidFill>
                  <a:srgbClr val="231F20"/>
                </a:solidFill>
                <a:latin typeface="TeXGyrePagella"/>
                <a:cs typeface="TeXGyrePagella"/>
              </a:rPr>
              <a:t>provided</a:t>
            </a:r>
            <a:r>
              <a:rPr dirty="0" sz="1000" spc="-90">
                <a:solidFill>
                  <a:srgbClr val="231F20"/>
                </a:solidFill>
                <a:latin typeface="TeXGyrePagella"/>
                <a:cs typeface="TeXGyrePagella"/>
              </a:rPr>
              <a:t> </a:t>
            </a:r>
            <a:r>
              <a:rPr dirty="0" sz="1000">
                <a:solidFill>
                  <a:srgbClr val="231F20"/>
                </a:solidFill>
                <a:latin typeface="TeXGyrePagella"/>
                <a:cs typeface="TeXGyrePagella"/>
              </a:rPr>
              <a:t>with</a:t>
            </a:r>
            <a:r>
              <a:rPr dirty="0" sz="1000" spc="-95">
                <a:solidFill>
                  <a:srgbClr val="231F20"/>
                </a:solidFill>
                <a:latin typeface="TeXGyrePagella"/>
                <a:cs typeface="TeXGyrePagella"/>
              </a:rPr>
              <a:t> </a:t>
            </a:r>
            <a:r>
              <a:rPr dirty="0" sz="1000">
                <a:solidFill>
                  <a:srgbClr val="231F20"/>
                </a:solidFill>
                <a:latin typeface="TeXGyrePagella"/>
                <a:cs typeface="TeXGyrePagella"/>
              </a:rPr>
              <a:t>access</a:t>
            </a:r>
            <a:r>
              <a:rPr dirty="0" sz="1000" spc="-100">
                <a:solidFill>
                  <a:srgbClr val="231F20"/>
                </a:solidFill>
                <a:latin typeface="TeXGyrePagella"/>
                <a:cs typeface="TeXGyrePagella"/>
              </a:rPr>
              <a:t> </a:t>
            </a:r>
            <a:r>
              <a:rPr dirty="0" sz="1000">
                <a:solidFill>
                  <a:srgbClr val="231F20"/>
                </a:solidFill>
                <a:latin typeface="TeXGyrePagella"/>
                <a:cs typeface="TeXGyrePagella"/>
              </a:rPr>
              <a:t>to</a:t>
            </a:r>
            <a:r>
              <a:rPr dirty="0" sz="1000" spc="-100">
                <a:solidFill>
                  <a:srgbClr val="231F20"/>
                </a:solidFill>
                <a:latin typeface="TeXGyrePagella"/>
                <a:cs typeface="TeXGyrePagella"/>
              </a:rPr>
              <a:t> </a:t>
            </a:r>
            <a:r>
              <a:rPr dirty="0" sz="1000">
                <a:solidFill>
                  <a:srgbClr val="231F20"/>
                </a:solidFill>
                <a:latin typeface="TeXGyrePagella"/>
                <a:cs typeface="TeXGyrePagella"/>
              </a:rPr>
              <a:t>anti-plagiarism</a:t>
            </a:r>
            <a:r>
              <a:rPr dirty="0" sz="1000" spc="-75">
                <a:solidFill>
                  <a:srgbClr val="231F20"/>
                </a:solidFill>
                <a:latin typeface="TeXGyrePagella"/>
                <a:cs typeface="TeXGyrePagella"/>
              </a:rPr>
              <a:t> </a:t>
            </a:r>
            <a:r>
              <a:rPr dirty="0" sz="1000">
                <a:solidFill>
                  <a:srgbClr val="231F20"/>
                </a:solidFill>
                <a:latin typeface="TeXGyrePagella"/>
                <a:cs typeface="TeXGyrePagella"/>
              </a:rPr>
              <a:t>software.</a:t>
            </a:r>
            <a:endParaRPr sz="1000">
              <a:latin typeface="TeXGyrePagella"/>
              <a:cs typeface="TeXGyrePagella"/>
            </a:endParaRPr>
          </a:p>
        </p:txBody>
      </p:sp>
      <p:sp>
        <p:nvSpPr>
          <p:cNvPr id="5" name="object 5"/>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4</a:t>
            </a:r>
            <a:endParaRPr sz="900">
              <a:latin typeface="TeXGyrePagella"/>
              <a:cs typeface="TeXGyrePagella"/>
            </a:endParaRPr>
          </a:p>
        </p:txBody>
      </p:sp>
      <p:sp>
        <p:nvSpPr>
          <p:cNvPr id="6" name="object 6"/>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4" name="object 4"/>
          <p:cNvSpPr txBox="1"/>
          <p:nvPr/>
        </p:nvSpPr>
        <p:spPr>
          <a:xfrm>
            <a:off x="565734" y="945078"/>
            <a:ext cx="5497830" cy="6860540"/>
          </a:xfrm>
          <a:prstGeom prst="rect">
            <a:avLst/>
          </a:prstGeom>
        </p:spPr>
        <p:txBody>
          <a:bodyPr wrap="square" lIns="0" tIns="12700" rIns="0" bIns="0" rtlCol="0" vert="horz">
            <a:spAutoFit/>
          </a:bodyPr>
          <a:lstStyle/>
          <a:p>
            <a:pPr algn="just" lvl="1" marL="381635" marR="5080" indent="-369570">
              <a:lnSpc>
                <a:spcPct val="141200"/>
              </a:lnSpc>
              <a:spcBef>
                <a:spcPts val="100"/>
              </a:spcBef>
              <a:buClr>
                <a:srgbClr val="231F20"/>
              </a:buClr>
              <a:buFont typeface="TeXGyrePagella"/>
              <a:buAutoNum type="arabicPeriod" startAt="7"/>
              <a:tabLst>
                <a:tab pos="386715" algn="l"/>
              </a:tabLst>
            </a:pPr>
            <a:r>
              <a:rPr dirty="0" sz="1000">
                <a:solidFill>
                  <a:srgbClr val="231F20"/>
                </a:solidFill>
                <a:latin typeface="TeXGyrePagella"/>
                <a:cs typeface="TeXGyrePagella"/>
              </a:rPr>
              <a:t>Before</a:t>
            </a:r>
            <a:r>
              <a:rPr dirty="0" sz="1000">
                <a:solidFill>
                  <a:srgbClr val="231F20"/>
                </a:solidFill>
                <a:latin typeface="TeXGyrePagella"/>
                <a:cs typeface="TeXGyrePagella"/>
              </a:rPr>
              <a:t> publication or dissemination, the researcher/corresponding author should submit  the ﬁnal draft along with details of authorship, undertaking (Annexure I) and plagiarism  check</a:t>
            </a:r>
            <a:r>
              <a:rPr dirty="0" sz="1000" spc="-55">
                <a:solidFill>
                  <a:srgbClr val="231F20"/>
                </a:solidFill>
                <a:latin typeface="TeXGyrePagella"/>
                <a:cs typeface="TeXGyrePagella"/>
              </a:rPr>
              <a:t> </a:t>
            </a:r>
            <a:r>
              <a:rPr dirty="0" sz="1000">
                <a:solidFill>
                  <a:srgbClr val="231F20"/>
                </a:solidFill>
                <a:latin typeface="TeXGyrePagella"/>
                <a:cs typeface="TeXGyrePagella"/>
              </a:rPr>
              <a:t>report</a:t>
            </a:r>
            <a:r>
              <a:rPr dirty="0" sz="1000" spc="-50">
                <a:solidFill>
                  <a:srgbClr val="231F20"/>
                </a:solidFill>
                <a:latin typeface="TeXGyrePagella"/>
                <a:cs typeface="TeXGyrePagella"/>
              </a:rPr>
              <a:t> </a:t>
            </a:r>
            <a:r>
              <a:rPr dirty="0" sz="1000">
                <a:solidFill>
                  <a:srgbClr val="231F20"/>
                </a:solidFill>
                <a:latin typeface="TeXGyrePagella"/>
                <a:cs typeface="TeXGyrePagella"/>
              </a:rPr>
              <a:t>to</a:t>
            </a:r>
            <a:r>
              <a:rPr dirty="0" sz="1000" spc="-55">
                <a:solidFill>
                  <a:srgbClr val="231F20"/>
                </a:solidFill>
                <a:latin typeface="TeXGyrePagella"/>
                <a:cs typeface="TeXGyrePagella"/>
              </a:rPr>
              <a:t> </a:t>
            </a:r>
            <a:r>
              <a:rPr dirty="0" sz="1000">
                <a:solidFill>
                  <a:srgbClr val="231F20"/>
                </a:solidFill>
                <a:latin typeface="TeXGyrePagella"/>
                <a:cs typeface="TeXGyrePagella"/>
              </a:rPr>
              <a:t>the</a:t>
            </a:r>
            <a:r>
              <a:rPr dirty="0" sz="1000" spc="-60">
                <a:solidFill>
                  <a:srgbClr val="231F20"/>
                </a:solidFill>
                <a:latin typeface="TeXGyrePagella"/>
                <a:cs typeface="TeXGyrePagella"/>
              </a:rPr>
              <a:t> </a:t>
            </a:r>
            <a:r>
              <a:rPr dirty="0" sz="1000">
                <a:solidFill>
                  <a:srgbClr val="231F20"/>
                </a:solidFill>
                <a:latin typeface="TeXGyrePagella"/>
                <a:cs typeface="TeXGyrePagella"/>
              </a:rPr>
              <a:t>Director/Head</a:t>
            </a:r>
            <a:r>
              <a:rPr dirty="0" sz="1000" spc="-35">
                <a:solidFill>
                  <a:srgbClr val="231F20"/>
                </a:solidFill>
                <a:latin typeface="TeXGyrePagella"/>
                <a:cs typeface="TeXGyrePagella"/>
              </a:rPr>
              <a:t> </a:t>
            </a:r>
            <a:r>
              <a:rPr dirty="0" sz="1000">
                <a:solidFill>
                  <a:srgbClr val="231F20"/>
                </a:solidFill>
                <a:latin typeface="TeXGyrePagella"/>
                <a:cs typeface="TeXGyrePagella"/>
              </a:rPr>
              <a:t>for</a:t>
            </a:r>
            <a:r>
              <a:rPr dirty="0" sz="1000" spc="-55">
                <a:solidFill>
                  <a:srgbClr val="231F20"/>
                </a:solidFill>
                <a:latin typeface="TeXGyrePagella"/>
                <a:cs typeface="TeXGyrePagella"/>
              </a:rPr>
              <a:t> </a:t>
            </a:r>
            <a:r>
              <a:rPr dirty="0" sz="1000">
                <a:solidFill>
                  <a:srgbClr val="231F20"/>
                </a:solidFill>
                <a:latin typeface="TeXGyrePagella"/>
                <a:cs typeface="TeXGyrePagella"/>
              </a:rPr>
              <a:t>approval</a:t>
            </a:r>
            <a:r>
              <a:rPr dirty="0" sz="1000" spc="-50">
                <a:solidFill>
                  <a:srgbClr val="231F20"/>
                </a:solidFill>
                <a:latin typeface="TeXGyrePagella"/>
                <a:cs typeface="TeXGyrePagella"/>
              </a:rPr>
              <a:t> </a:t>
            </a:r>
            <a:r>
              <a:rPr dirty="0" sz="1000">
                <a:solidFill>
                  <a:srgbClr val="231F20"/>
                </a:solidFill>
                <a:latin typeface="TeXGyrePagella"/>
                <a:cs typeface="TeXGyrePagella"/>
              </a:rPr>
              <a:t>and</a:t>
            </a:r>
            <a:r>
              <a:rPr dirty="0" sz="1000" spc="-55">
                <a:solidFill>
                  <a:srgbClr val="231F20"/>
                </a:solidFill>
                <a:latin typeface="TeXGyrePagella"/>
                <a:cs typeface="TeXGyrePagella"/>
              </a:rPr>
              <a:t> </a:t>
            </a:r>
            <a:r>
              <a:rPr dirty="0" sz="1000">
                <a:solidFill>
                  <a:srgbClr val="231F20"/>
                </a:solidFill>
                <a:latin typeface="TeXGyrePagella"/>
                <a:cs typeface="TeXGyrePagella"/>
              </a:rPr>
              <a:t>the</a:t>
            </a:r>
            <a:r>
              <a:rPr dirty="0" sz="1000" spc="-55">
                <a:solidFill>
                  <a:srgbClr val="231F20"/>
                </a:solidFill>
                <a:latin typeface="TeXGyrePagella"/>
                <a:cs typeface="TeXGyrePagella"/>
              </a:rPr>
              <a:t> </a:t>
            </a:r>
            <a:r>
              <a:rPr dirty="0" sz="1000">
                <a:solidFill>
                  <a:srgbClr val="231F20"/>
                </a:solidFill>
                <a:latin typeface="TeXGyrePagella"/>
                <a:cs typeface="TeXGyrePagella"/>
              </a:rPr>
              <a:t>Director</a:t>
            </a:r>
            <a:r>
              <a:rPr dirty="0" sz="1000" spc="-50">
                <a:solidFill>
                  <a:srgbClr val="231F20"/>
                </a:solidFill>
                <a:latin typeface="TeXGyrePagella"/>
                <a:cs typeface="TeXGyrePagella"/>
              </a:rPr>
              <a:t> </a:t>
            </a:r>
            <a:r>
              <a:rPr dirty="0" sz="1000">
                <a:solidFill>
                  <a:srgbClr val="231F20"/>
                </a:solidFill>
                <a:latin typeface="TeXGyrePagella"/>
                <a:cs typeface="TeXGyrePagella"/>
              </a:rPr>
              <a:t>will</a:t>
            </a:r>
            <a:r>
              <a:rPr dirty="0" sz="1000" spc="-50">
                <a:solidFill>
                  <a:srgbClr val="231F20"/>
                </a:solidFill>
                <a:latin typeface="TeXGyrePagella"/>
                <a:cs typeface="TeXGyrePagella"/>
              </a:rPr>
              <a:t> </a:t>
            </a:r>
            <a:r>
              <a:rPr dirty="0" sz="1000">
                <a:solidFill>
                  <a:srgbClr val="231F20"/>
                </a:solidFill>
                <a:latin typeface="TeXGyrePagella"/>
                <a:cs typeface="TeXGyrePagella"/>
              </a:rPr>
              <a:t>forward</a:t>
            </a:r>
            <a:r>
              <a:rPr dirty="0" sz="1000" spc="-45">
                <a:solidFill>
                  <a:srgbClr val="231F20"/>
                </a:solidFill>
                <a:latin typeface="TeXGyrePagella"/>
                <a:cs typeface="TeXGyrePagella"/>
              </a:rPr>
              <a:t> </a:t>
            </a:r>
            <a:r>
              <a:rPr dirty="0" sz="1000">
                <a:solidFill>
                  <a:srgbClr val="231F20"/>
                </a:solidFill>
                <a:latin typeface="TeXGyrePagella"/>
                <a:cs typeface="TeXGyrePagella"/>
              </a:rPr>
              <a:t>this</a:t>
            </a:r>
            <a:r>
              <a:rPr dirty="0" sz="1000" spc="-55">
                <a:solidFill>
                  <a:srgbClr val="231F20"/>
                </a:solidFill>
                <a:latin typeface="TeXGyrePagella"/>
                <a:cs typeface="TeXGyrePagella"/>
              </a:rPr>
              <a:t> </a:t>
            </a:r>
            <a:r>
              <a:rPr dirty="0" sz="1000">
                <a:solidFill>
                  <a:srgbClr val="231F20"/>
                </a:solidFill>
                <a:latin typeface="TeXGyrePagella"/>
                <a:cs typeface="TeXGyrePagella"/>
              </a:rPr>
              <a:t>to</a:t>
            </a:r>
            <a:r>
              <a:rPr dirty="0" sz="1000" spc="-55">
                <a:solidFill>
                  <a:srgbClr val="231F20"/>
                </a:solidFill>
                <a:latin typeface="TeXGyrePagella"/>
                <a:cs typeface="TeXGyrePagella"/>
              </a:rPr>
              <a:t> </a:t>
            </a:r>
            <a:r>
              <a:rPr dirty="0" sz="1000">
                <a:solidFill>
                  <a:srgbClr val="231F20"/>
                </a:solidFill>
                <a:latin typeface="TeXGyrePagella"/>
                <a:cs typeface="TeXGyrePagella"/>
              </a:rPr>
              <a:t>RIO</a:t>
            </a:r>
            <a:r>
              <a:rPr dirty="0" sz="1000" spc="-55">
                <a:solidFill>
                  <a:srgbClr val="231F20"/>
                </a:solidFill>
                <a:latin typeface="TeXGyrePagella"/>
                <a:cs typeface="TeXGyrePagella"/>
              </a:rPr>
              <a:t> </a:t>
            </a:r>
            <a:r>
              <a:rPr dirty="0" sz="1000">
                <a:solidFill>
                  <a:srgbClr val="231F20"/>
                </a:solidFill>
                <a:latin typeface="TeXGyrePagella"/>
                <a:cs typeface="TeXGyrePagella"/>
              </a:rPr>
              <a:t>for  needful</a:t>
            </a:r>
            <a:r>
              <a:rPr dirty="0" sz="1000" spc="-95">
                <a:solidFill>
                  <a:srgbClr val="231F20"/>
                </a:solidFill>
                <a:latin typeface="TeXGyrePagella"/>
                <a:cs typeface="TeXGyrePagella"/>
              </a:rPr>
              <a:t> </a:t>
            </a:r>
            <a:r>
              <a:rPr dirty="0" sz="1000">
                <a:solidFill>
                  <a:srgbClr val="231F20"/>
                </a:solidFill>
                <a:latin typeface="TeXGyrePagella"/>
                <a:cs typeface="TeXGyrePagella"/>
              </a:rPr>
              <a:t>review</a:t>
            </a:r>
            <a:r>
              <a:rPr dirty="0" sz="1000" spc="-90">
                <a:solidFill>
                  <a:srgbClr val="231F20"/>
                </a:solidFill>
                <a:latin typeface="TeXGyrePagella"/>
                <a:cs typeface="TeXGyrePagella"/>
              </a:rPr>
              <a:t> </a:t>
            </a:r>
            <a:r>
              <a:rPr dirty="0" sz="1000">
                <a:solidFill>
                  <a:srgbClr val="231F20"/>
                </a:solidFill>
                <a:latin typeface="TeXGyrePagella"/>
                <a:cs typeface="TeXGyrePagella"/>
              </a:rPr>
              <a:t>regarding</a:t>
            </a:r>
            <a:r>
              <a:rPr dirty="0" sz="1000" spc="-85">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90">
                <a:solidFill>
                  <a:srgbClr val="231F20"/>
                </a:solidFill>
                <a:latin typeface="TeXGyrePagella"/>
                <a:cs typeface="TeXGyrePagella"/>
              </a:rPr>
              <a:t> </a:t>
            </a:r>
            <a:r>
              <a:rPr dirty="0" sz="1000">
                <a:solidFill>
                  <a:srgbClr val="231F20"/>
                </a:solidFill>
                <a:latin typeface="TeXGyrePagella"/>
                <a:cs typeface="TeXGyrePagella"/>
              </a:rPr>
              <a:t>before</a:t>
            </a:r>
            <a:r>
              <a:rPr dirty="0" sz="1000" spc="-90">
                <a:solidFill>
                  <a:srgbClr val="231F20"/>
                </a:solidFill>
                <a:latin typeface="TeXGyrePagella"/>
                <a:cs typeface="TeXGyrePagella"/>
              </a:rPr>
              <a:t> </a:t>
            </a:r>
            <a:r>
              <a:rPr dirty="0" sz="1000">
                <a:solidFill>
                  <a:srgbClr val="231F20"/>
                </a:solidFill>
                <a:latin typeface="TeXGyrePagella"/>
                <a:cs typeface="TeXGyrePagella"/>
              </a:rPr>
              <a:t>giving</a:t>
            </a:r>
            <a:r>
              <a:rPr dirty="0" sz="1000" spc="-90">
                <a:solidFill>
                  <a:srgbClr val="231F20"/>
                </a:solidFill>
                <a:latin typeface="TeXGyrePagella"/>
                <a:cs typeface="TeXGyrePagella"/>
              </a:rPr>
              <a:t> </a:t>
            </a:r>
            <a:r>
              <a:rPr dirty="0" sz="1000">
                <a:solidFill>
                  <a:srgbClr val="231F20"/>
                </a:solidFill>
                <a:latin typeface="TeXGyrePagella"/>
                <a:cs typeface="TeXGyrePagella"/>
              </a:rPr>
              <a:t>approval</a:t>
            </a:r>
            <a:r>
              <a:rPr dirty="0" sz="1000" spc="-95">
                <a:solidFill>
                  <a:srgbClr val="231F20"/>
                </a:solidFill>
                <a:latin typeface="TeXGyrePagella"/>
                <a:cs typeface="TeXGyrePagella"/>
              </a:rPr>
              <a:t> </a:t>
            </a:r>
            <a:r>
              <a:rPr dirty="0" sz="1000">
                <a:solidFill>
                  <a:srgbClr val="231F20"/>
                </a:solidFill>
                <a:latin typeface="TeXGyrePagella"/>
                <a:cs typeface="TeXGyrePagella"/>
              </a:rPr>
              <a:t>(15</a:t>
            </a:r>
            <a:r>
              <a:rPr dirty="0" sz="1000" spc="-100">
                <a:solidFill>
                  <a:srgbClr val="231F20"/>
                </a:solidFill>
                <a:latin typeface="TeXGyrePagella"/>
                <a:cs typeface="TeXGyrePagella"/>
              </a:rPr>
              <a:t> </a:t>
            </a:r>
            <a:r>
              <a:rPr dirty="0" sz="1000">
                <a:solidFill>
                  <a:srgbClr val="231F20"/>
                </a:solidFill>
                <a:latin typeface="TeXGyrePagella"/>
                <a:cs typeface="TeXGyrePagella"/>
              </a:rPr>
              <a:t>days).</a:t>
            </a:r>
            <a:endParaRPr sz="1000">
              <a:latin typeface="TeXGyrePagella"/>
              <a:cs typeface="TeXGyrePagella"/>
            </a:endParaRPr>
          </a:p>
          <a:p>
            <a:pPr algn="just" lvl="1" marL="381635" marR="5080" indent="-369570">
              <a:lnSpc>
                <a:spcPct val="141200"/>
              </a:lnSpc>
              <a:spcBef>
                <a:spcPts val="120"/>
              </a:spcBef>
              <a:buAutoNum type="arabicPeriod" startAt="7"/>
              <a:tabLst>
                <a:tab pos="386715" algn="l"/>
              </a:tabLst>
            </a:pPr>
            <a:r>
              <a:rPr dirty="0" sz="1000">
                <a:solidFill>
                  <a:srgbClr val="231F20"/>
                </a:solidFill>
                <a:latin typeface="TeXGyrePagella"/>
                <a:cs typeface="TeXGyrePagella"/>
              </a:rPr>
              <a:t>Researcher is also required to submit continuing review/annual report (Common form for  EC</a:t>
            </a:r>
            <a:r>
              <a:rPr dirty="0" sz="1000" spc="-75">
                <a:solidFill>
                  <a:srgbClr val="231F20"/>
                </a:solidFill>
                <a:latin typeface="TeXGyrePagella"/>
                <a:cs typeface="TeXGyrePagella"/>
              </a:rPr>
              <a:t> </a:t>
            </a:r>
            <a:r>
              <a:rPr dirty="0" sz="1000">
                <a:solidFill>
                  <a:srgbClr val="231F20"/>
                </a:solidFill>
                <a:latin typeface="TeXGyrePagella"/>
                <a:cs typeface="TeXGyrePagella"/>
              </a:rPr>
              <a:t>review</a:t>
            </a:r>
            <a:r>
              <a:rPr dirty="0" sz="1000" spc="-65">
                <a:solidFill>
                  <a:srgbClr val="231F20"/>
                </a:solidFill>
                <a:latin typeface="TeXGyrePagella"/>
                <a:cs typeface="TeXGyrePagella"/>
              </a:rPr>
              <a:t> </a:t>
            </a:r>
            <a:r>
              <a:rPr dirty="0" sz="1000">
                <a:solidFill>
                  <a:srgbClr val="231F20"/>
                </a:solidFill>
                <a:latin typeface="TeXGyrePagella"/>
                <a:cs typeface="TeXGyrePagella"/>
              </a:rPr>
              <a:t>-</a:t>
            </a:r>
            <a:r>
              <a:rPr dirty="0" sz="1000" spc="-75">
                <a:solidFill>
                  <a:srgbClr val="231F20"/>
                </a:solidFill>
                <a:latin typeface="TeXGyrePagella"/>
                <a:cs typeface="TeXGyrePagella"/>
              </a:rPr>
              <a:t> </a:t>
            </a:r>
            <a:r>
              <a:rPr dirty="0" sz="1000">
                <a:solidFill>
                  <a:srgbClr val="231F20"/>
                </a:solidFill>
                <a:latin typeface="TeXGyrePagella"/>
                <a:cs typeface="TeXGyrePagella"/>
              </a:rPr>
              <a:t>Annexure</a:t>
            </a:r>
            <a:r>
              <a:rPr dirty="0" sz="1000" spc="-60">
                <a:solidFill>
                  <a:srgbClr val="231F20"/>
                </a:solidFill>
                <a:latin typeface="TeXGyrePagella"/>
                <a:cs typeface="TeXGyrePagella"/>
              </a:rPr>
              <a:t> </a:t>
            </a:r>
            <a:r>
              <a:rPr dirty="0" sz="1000">
                <a:solidFill>
                  <a:srgbClr val="231F20"/>
                </a:solidFill>
                <a:latin typeface="TeXGyrePagella"/>
                <a:cs typeface="TeXGyrePagella"/>
              </a:rPr>
              <a:t>3)</a:t>
            </a:r>
            <a:r>
              <a:rPr dirty="0" sz="1000" spc="-75">
                <a:solidFill>
                  <a:srgbClr val="231F20"/>
                </a:solidFill>
                <a:latin typeface="TeXGyrePagella"/>
                <a:cs typeface="TeXGyrePagella"/>
              </a:rPr>
              <a:t> </a:t>
            </a:r>
            <a:r>
              <a:rPr dirty="0" sz="1000">
                <a:solidFill>
                  <a:srgbClr val="231F20"/>
                </a:solidFill>
                <a:latin typeface="TeXGyrePagella"/>
                <a:cs typeface="TeXGyrePagella"/>
              </a:rPr>
              <a:t>and/or</a:t>
            </a:r>
            <a:r>
              <a:rPr dirty="0" sz="1000" spc="-65">
                <a:solidFill>
                  <a:srgbClr val="231F20"/>
                </a:solidFill>
                <a:latin typeface="TeXGyrePagella"/>
                <a:cs typeface="TeXGyrePagella"/>
              </a:rPr>
              <a:t> </a:t>
            </a:r>
            <a:r>
              <a:rPr dirty="0" sz="1000">
                <a:solidFill>
                  <a:srgbClr val="231F20"/>
                </a:solidFill>
                <a:latin typeface="TeXGyrePagella"/>
                <a:cs typeface="TeXGyrePagella"/>
              </a:rPr>
              <a:t>ﬁnal</a:t>
            </a:r>
            <a:r>
              <a:rPr dirty="0" sz="1000" spc="-70">
                <a:solidFill>
                  <a:srgbClr val="231F20"/>
                </a:solidFill>
                <a:latin typeface="TeXGyrePagella"/>
                <a:cs typeface="TeXGyrePagella"/>
              </a:rPr>
              <a:t> </a:t>
            </a:r>
            <a:r>
              <a:rPr dirty="0" sz="1000">
                <a:solidFill>
                  <a:srgbClr val="231F20"/>
                </a:solidFill>
                <a:latin typeface="TeXGyrePagella"/>
                <a:cs typeface="TeXGyrePagella"/>
              </a:rPr>
              <a:t>report</a:t>
            </a:r>
            <a:r>
              <a:rPr dirty="0" sz="1000" spc="-65">
                <a:solidFill>
                  <a:srgbClr val="231F20"/>
                </a:solidFill>
                <a:latin typeface="TeXGyrePagella"/>
                <a:cs typeface="TeXGyrePagella"/>
              </a:rPr>
              <a:t> </a:t>
            </a:r>
            <a:r>
              <a:rPr dirty="0" sz="1000">
                <a:solidFill>
                  <a:srgbClr val="231F20"/>
                </a:solidFill>
                <a:latin typeface="TeXGyrePagella"/>
                <a:cs typeface="TeXGyrePagella"/>
              </a:rPr>
              <a:t>(Common</a:t>
            </a:r>
            <a:r>
              <a:rPr dirty="0" sz="1000" spc="-65">
                <a:solidFill>
                  <a:srgbClr val="231F20"/>
                </a:solidFill>
                <a:latin typeface="TeXGyrePagella"/>
                <a:cs typeface="TeXGyrePagella"/>
              </a:rPr>
              <a:t> </a:t>
            </a:r>
            <a:r>
              <a:rPr dirty="0" sz="1000">
                <a:solidFill>
                  <a:srgbClr val="231F20"/>
                </a:solidFill>
                <a:latin typeface="TeXGyrePagella"/>
                <a:cs typeface="TeXGyrePagella"/>
              </a:rPr>
              <a:t>form</a:t>
            </a:r>
            <a:r>
              <a:rPr dirty="0" sz="1000" spc="-70">
                <a:solidFill>
                  <a:srgbClr val="231F20"/>
                </a:solidFill>
                <a:latin typeface="TeXGyrePagella"/>
                <a:cs typeface="TeXGyrePagella"/>
              </a:rPr>
              <a:t> </a:t>
            </a:r>
            <a:r>
              <a:rPr dirty="0" sz="1000">
                <a:solidFill>
                  <a:srgbClr val="231F20"/>
                </a:solidFill>
                <a:latin typeface="TeXGyrePagella"/>
                <a:cs typeface="TeXGyrePagella"/>
              </a:rPr>
              <a:t>for</a:t>
            </a:r>
            <a:r>
              <a:rPr dirty="0" sz="1000" spc="-70">
                <a:solidFill>
                  <a:srgbClr val="231F20"/>
                </a:solidFill>
                <a:latin typeface="TeXGyrePagella"/>
                <a:cs typeface="TeXGyrePagella"/>
              </a:rPr>
              <a:t> </a:t>
            </a:r>
            <a:r>
              <a:rPr dirty="0" sz="1000">
                <a:solidFill>
                  <a:srgbClr val="231F20"/>
                </a:solidFill>
                <a:latin typeface="TeXGyrePagella"/>
                <a:cs typeface="TeXGyrePagella"/>
              </a:rPr>
              <a:t>EC</a:t>
            </a:r>
            <a:r>
              <a:rPr dirty="0" sz="1000" spc="-70">
                <a:solidFill>
                  <a:srgbClr val="231F20"/>
                </a:solidFill>
                <a:latin typeface="TeXGyrePagella"/>
                <a:cs typeface="TeXGyrePagella"/>
              </a:rPr>
              <a:t> </a:t>
            </a:r>
            <a:r>
              <a:rPr dirty="0" sz="1000">
                <a:solidFill>
                  <a:srgbClr val="231F20"/>
                </a:solidFill>
                <a:latin typeface="TeXGyrePagella"/>
                <a:cs typeface="TeXGyrePagella"/>
              </a:rPr>
              <a:t>review</a:t>
            </a:r>
            <a:r>
              <a:rPr dirty="0" sz="1000" spc="-65">
                <a:solidFill>
                  <a:srgbClr val="231F20"/>
                </a:solidFill>
                <a:latin typeface="TeXGyrePagella"/>
                <a:cs typeface="TeXGyrePagella"/>
              </a:rPr>
              <a:t> </a:t>
            </a:r>
            <a:r>
              <a:rPr dirty="0" sz="1000">
                <a:solidFill>
                  <a:srgbClr val="231F20"/>
                </a:solidFill>
                <a:latin typeface="TeXGyrePagella"/>
                <a:cs typeface="TeXGyrePagella"/>
              </a:rPr>
              <a:t>-</a:t>
            </a:r>
            <a:r>
              <a:rPr dirty="0" sz="1000" spc="-80">
                <a:solidFill>
                  <a:srgbClr val="231F20"/>
                </a:solidFill>
                <a:latin typeface="TeXGyrePagella"/>
                <a:cs typeface="TeXGyrePagella"/>
              </a:rPr>
              <a:t> </a:t>
            </a:r>
            <a:r>
              <a:rPr dirty="0" sz="1000">
                <a:solidFill>
                  <a:srgbClr val="231F20"/>
                </a:solidFill>
                <a:latin typeface="TeXGyrePagella"/>
                <a:cs typeface="TeXGyrePagella"/>
              </a:rPr>
              <a:t>Annexure</a:t>
            </a:r>
            <a:r>
              <a:rPr dirty="0" sz="1000" spc="-60">
                <a:solidFill>
                  <a:srgbClr val="231F20"/>
                </a:solidFill>
                <a:latin typeface="TeXGyrePagella"/>
                <a:cs typeface="TeXGyrePagella"/>
              </a:rPr>
              <a:t> </a:t>
            </a:r>
            <a:r>
              <a:rPr dirty="0" sz="1000">
                <a:solidFill>
                  <a:srgbClr val="231F20"/>
                </a:solidFill>
                <a:latin typeface="TeXGyrePagella"/>
                <a:cs typeface="TeXGyrePagella"/>
              </a:rPr>
              <a:t>12)</a:t>
            </a:r>
            <a:r>
              <a:rPr dirty="0" sz="1000" spc="-70">
                <a:solidFill>
                  <a:srgbClr val="231F20"/>
                </a:solidFill>
                <a:latin typeface="TeXGyrePagella"/>
                <a:cs typeface="TeXGyrePagella"/>
              </a:rPr>
              <a:t> </a:t>
            </a:r>
            <a:r>
              <a:rPr dirty="0" sz="1000">
                <a:solidFill>
                  <a:srgbClr val="231F20"/>
                </a:solidFill>
                <a:latin typeface="TeXGyrePagella"/>
                <a:cs typeface="TeXGyrePagella"/>
              </a:rPr>
              <a:t>to  ethics</a:t>
            </a:r>
            <a:r>
              <a:rPr dirty="0" sz="1000" spc="-100">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85">
                <a:solidFill>
                  <a:srgbClr val="231F20"/>
                </a:solidFill>
                <a:latin typeface="TeXGyrePagella"/>
                <a:cs typeface="TeXGyrePagella"/>
              </a:rPr>
              <a:t> </a:t>
            </a:r>
            <a:r>
              <a:rPr dirty="0" sz="1000">
                <a:solidFill>
                  <a:srgbClr val="231F20"/>
                </a:solidFill>
                <a:latin typeface="TeXGyrePagella"/>
                <a:cs typeface="TeXGyrePagella"/>
              </a:rPr>
              <a:t>for</a:t>
            </a:r>
            <a:r>
              <a:rPr dirty="0" sz="1000" spc="-100">
                <a:solidFill>
                  <a:srgbClr val="231F20"/>
                </a:solidFill>
                <a:latin typeface="TeXGyrePagella"/>
                <a:cs typeface="TeXGyrePagella"/>
              </a:rPr>
              <a:t> </a:t>
            </a:r>
            <a:r>
              <a:rPr dirty="0" sz="1000">
                <a:solidFill>
                  <a:srgbClr val="231F20"/>
                </a:solidFill>
                <a:latin typeface="TeXGyrePagella"/>
                <a:cs typeface="TeXGyrePagella"/>
              </a:rPr>
              <a:t>review.</a:t>
            </a:r>
            <a:endParaRPr sz="1000">
              <a:latin typeface="TeXGyrePagella"/>
              <a:cs typeface="TeXGyrePagella"/>
            </a:endParaRPr>
          </a:p>
          <a:p>
            <a:pPr algn="just" marL="386080">
              <a:lnSpc>
                <a:spcPct val="100000"/>
              </a:lnSpc>
              <a:spcBef>
                <a:spcPts val="615"/>
              </a:spcBef>
            </a:pPr>
            <a:r>
              <a:rPr dirty="0" sz="1000">
                <a:solidFill>
                  <a:srgbClr val="231F20"/>
                </a:solidFill>
                <a:latin typeface="TeXGyrePagella"/>
                <a:cs typeface="TeXGyrePagella"/>
              </a:rPr>
              <a:t>Available at:</a:t>
            </a:r>
            <a:r>
              <a:rPr dirty="0" sz="1000" spc="-20">
                <a:solidFill>
                  <a:srgbClr val="231F20"/>
                </a:solidFill>
                <a:latin typeface="TeXGyrePagella"/>
                <a:cs typeface="TeXGyrePagella"/>
              </a:rPr>
              <a:t> </a:t>
            </a:r>
            <a:r>
              <a:rPr dirty="0" sz="1000">
                <a:solidFill>
                  <a:srgbClr val="231F20"/>
                </a:solidFill>
                <a:latin typeface="TeXGyrePagella"/>
                <a:cs typeface="TeXGyrePagella"/>
                <a:hlinkClick r:id="rId2"/>
              </a:rPr>
              <a:t>http://ethics.ncdirindia.org/Common_forms_for_Ethics_Committee.aspx</a:t>
            </a:r>
            <a:endParaRPr sz="1000">
              <a:latin typeface="TeXGyrePagella"/>
              <a:cs typeface="TeXGyrePagella"/>
            </a:endParaRPr>
          </a:p>
          <a:p>
            <a:pPr algn="just" lvl="1" marL="381635" marR="5080" indent="-369570">
              <a:lnSpc>
                <a:spcPct val="141200"/>
              </a:lnSpc>
              <a:spcBef>
                <a:spcPts val="120"/>
              </a:spcBef>
              <a:buAutoNum type="arabicPeriod" startAt="9"/>
              <a:tabLst>
                <a:tab pos="386715" algn="l"/>
              </a:tabLst>
            </a:pPr>
            <a:r>
              <a:rPr dirty="0" sz="1000">
                <a:solidFill>
                  <a:srgbClr val="231F20"/>
                </a:solidFill>
                <a:latin typeface="TeXGyrePagella"/>
                <a:cs typeface="TeXGyrePagella"/>
              </a:rPr>
              <a:t>RIO has the responsibility to maintain conﬁdentiality of the draft article submitted by a  researcher.</a:t>
            </a:r>
            <a:endParaRPr sz="1000">
              <a:latin typeface="TeXGyrePagella"/>
              <a:cs typeface="TeXGyrePagella"/>
            </a:endParaRPr>
          </a:p>
          <a:p>
            <a:pPr algn="just" lvl="1" marL="381635" marR="6350" indent="-369570">
              <a:lnSpc>
                <a:spcPct val="141200"/>
              </a:lnSpc>
              <a:spcBef>
                <a:spcPts val="120"/>
              </a:spcBef>
              <a:buAutoNum type="arabicPeriod" startAt="9"/>
              <a:tabLst>
                <a:tab pos="386715" algn="l"/>
              </a:tabLst>
            </a:pPr>
            <a:r>
              <a:rPr dirty="0" sz="1000">
                <a:solidFill>
                  <a:srgbClr val="231F20"/>
                </a:solidFill>
                <a:latin typeface="TeXGyrePagella"/>
                <a:cs typeface="TeXGyrePagella"/>
              </a:rPr>
              <a:t>The</a:t>
            </a:r>
            <a:r>
              <a:rPr dirty="0" sz="1000" spc="-55">
                <a:solidFill>
                  <a:srgbClr val="231F20"/>
                </a:solidFill>
                <a:latin typeface="TeXGyrePagella"/>
                <a:cs typeface="TeXGyrePagella"/>
              </a:rPr>
              <a:t> </a:t>
            </a:r>
            <a:r>
              <a:rPr dirty="0" sz="1000">
                <a:solidFill>
                  <a:srgbClr val="231F20"/>
                </a:solidFill>
                <a:latin typeface="TeXGyrePagella"/>
                <a:cs typeface="TeXGyrePagella"/>
              </a:rPr>
              <a:t>researcher</a:t>
            </a:r>
            <a:r>
              <a:rPr dirty="0" sz="1000" spc="-40">
                <a:solidFill>
                  <a:srgbClr val="231F20"/>
                </a:solidFill>
                <a:latin typeface="TeXGyrePagella"/>
                <a:cs typeface="TeXGyrePagella"/>
              </a:rPr>
              <a:t> </a:t>
            </a:r>
            <a:r>
              <a:rPr dirty="0" sz="1000">
                <a:solidFill>
                  <a:srgbClr val="231F20"/>
                </a:solidFill>
                <a:latin typeface="TeXGyrePagella"/>
                <a:cs typeface="TeXGyrePagella"/>
              </a:rPr>
              <a:t>in</a:t>
            </a:r>
            <a:r>
              <a:rPr dirty="0" sz="1000" spc="-50">
                <a:solidFill>
                  <a:srgbClr val="231F20"/>
                </a:solidFill>
                <a:latin typeface="TeXGyrePagella"/>
                <a:cs typeface="TeXGyrePagella"/>
              </a:rPr>
              <a:t> </a:t>
            </a:r>
            <a:r>
              <a:rPr dirty="0" sz="1000">
                <a:solidFill>
                  <a:srgbClr val="231F20"/>
                </a:solidFill>
                <a:latin typeface="TeXGyrePagella"/>
                <a:cs typeface="TeXGyrePagella"/>
              </a:rPr>
              <a:t>consultation</a:t>
            </a:r>
            <a:r>
              <a:rPr dirty="0" sz="1000" spc="-35">
                <a:solidFill>
                  <a:srgbClr val="231F20"/>
                </a:solidFill>
                <a:latin typeface="TeXGyrePagella"/>
                <a:cs typeface="TeXGyrePagella"/>
              </a:rPr>
              <a:t> </a:t>
            </a:r>
            <a:r>
              <a:rPr dirty="0" sz="1000">
                <a:solidFill>
                  <a:srgbClr val="231F20"/>
                </a:solidFill>
                <a:latin typeface="TeXGyrePagella"/>
                <a:cs typeface="TeXGyrePagella"/>
              </a:rPr>
              <a:t>with</a:t>
            </a:r>
            <a:r>
              <a:rPr dirty="0" sz="1000" spc="-50">
                <a:solidFill>
                  <a:srgbClr val="231F20"/>
                </a:solidFill>
                <a:latin typeface="TeXGyrePagella"/>
                <a:cs typeface="TeXGyrePagella"/>
              </a:rPr>
              <a:t> </a:t>
            </a:r>
            <a:r>
              <a:rPr dirty="0" sz="1000">
                <a:solidFill>
                  <a:srgbClr val="231F20"/>
                </a:solidFill>
                <a:latin typeface="TeXGyrePagella"/>
                <a:cs typeface="TeXGyrePagella"/>
              </a:rPr>
              <a:t>RIO</a:t>
            </a:r>
            <a:r>
              <a:rPr dirty="0" sz="1000" spc="-50">
                <a:solidFill>
                  <a:srgbClr val="231F20"/>
                </a:solidFill>
                <a:latin typeface="TeXGyrePagella"/>
                <a:cs typeface="TeXGyrePagella"/>
              </a:rPr>
              <a:t> </a:t>
            </a:r>
            <a:r>
              <a:rPr dirty="0" sz="1000">
                <a:solidFill>
                  <a:srgbClr val="231F20"/>
                </a:solidFill>
                <a:latin typeface="TeXGyrePagella"/>
                <a:cs typeface="TeXGyrePagella"/>
              </a:rPr>
              <a:t>should</a:t>
            </a:r>
            <a:r>
              <a:rPr dirty="0" sz="1000" spc="-45">
                <a:solidFill>
                  <a:srgbClr val="231F20"/>
                </a:solidFill>
                <a:latin typeface="TeXGyrePagella"/>
                <a:cs typeface="TeXGyrePagella"/>
              </a:rPr>
              <a:t> </a:t>
            </a:r>
            <a:r>
              <a:rPr dirty="0" sz="1000">
                <a:solidFill>
                  <a:srgbClr val="231F20"/>
                </a:solidFill>
                <a:latin typeface="TeXGyrePagella"/>
                <a:cs typeface="TeXGyrePagella"/>
              </a:rPr>
              <a:t>assess</a:t>
            </a:r>
            <a:r>
              <a:rPr dirty="0" sz="1000" spc="-45">
                <a:solidFill>
                  <a:srgbClr val="231F20"/>
                </a:solidFill>
                <a:latin typeface="TeXGyrePagella"/>
                <a:cs typeface="TeXGyrePagella"/>
              </a:rPr>
              <a:t> </a:t>
            </a:r>
            <a:r>
              <a:rPr dirty="0" sz="1000">
                <a:solidFill>
                  <a:srgbClr val="231F20"/>
                </a:solidFill>
                <a:latin typeface="TeXGyrePagella"/>
                <a:cs typeface="TeXGyrePagella"/>
              </a:rPr>
              <a:t>patentability</a:t>
            </a:r>
            <a:r>
              <a:rPr dirty="0" sz="1000" spc="-25">
                <a:solidFill>
                  <a:srgbClr val="231F20"/>
                </a:solidFill>
                <a:latin typeface="TeXGyrePagella"/>
                <a:cs typeface="TeXGyrePagella"/>
              </a:rPr>
              <a:t> </a:t>
            </a:r>
            <a:r>
              <a:rPr dirty="0" sz="1000">
                <a:solidFill>
                  <a:srgbClr val="231F20"/>
                </a:solidFill>
                <a:latin typeface="TeXGyrePagella"/>
                <a:cs typeface="TeXGyrePagella"/>
              </a:rPr>
              <a:t>of</a:t>
            </a:r>
            <a:r>
              <a:rPr dirty="0" sz="1000" spc="-55">
                <a:solidFill>
                  <a:srgbClr val="231F20"/>
                </a:solidFill>
                <a:latin typeface="TeXGyrePagella"/>
                <a:cs typeface="TeXGyrePagella"/>
              </a:rPr>
              <a:t> </a:t>
            </a: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45">
                <a:solidFill>
                  <a:srgbClr val="231F20"/>
                </a:solidFill>
                <a:latin typeface="TeXGyrePagella"/>
                <a:cs typeface="TeXGyrePagella"/>
              </a:rPr>
              <a:t> </a:t>
            </a:r>
            <a:r>
              <a:rPr dirty="0" sz="1000">
                <a:solidFill>
                  <a:srgbClr val="231F20"/>
                </a:solidFill>
                <a:latin typeface="TeXGyrePagella"/>
                <a:cs typeface="TeXGyrePagella"/>
              </a:rPr>
              <a:t>outcome  and</a:t>
            </a:r>
            <a:r>
              <a:rPr dirty="0" sz="1000" spc="-105">
                <a:solidFill>
                  <a:srgbClr val="231F20"/>
                </a:solidFill>
                <a:latin typeface="TeXGyrePagella"/>
                <a:cs typeface="TeXGyrePagella"/>
              </a:rPr>
              <a:t> </a:t>
            </a:r>
            <a:r>
              <a:rPr dirty="0" sz="1000">
                <a:solidFill>
                  <a:srgbClr val="231F20"/>
                </a:solidFill>
                <a:latin typeface="TeXGyrePagella"/>
                <a:cs typeface="TeXGyrePagella"/>
              </a:rPr>
              <a:t>consult</a:t>
            </a:r>
            <a:r>
              <a:rPr dirty="0" sz="1000" spc="-90">
                <a:solidFill>
                  <a:srgbClr val="231F20"/>
                </a:solidFill>
                <a:latin typeface="TeXGyrePagella"/>
                <a:cs typeface="TeXGyrePagella"/>
              </a:rPr>
              <a:t> </a:t>
            </a:r>
            <a:r>
              <a:rPr dirty="0" sz="1000">
                <a:solidFill>
                  <a:srgbClr val="231F20"/>
                </a:solidFill>
                <a:latin typeface="TeXGyrePagella"/>
                <a:cs typeface="TeXGyrePagella"/>
              </a:rPr>
              <a:t>IPR</a:t>
            </a:r>
            <a:r>
              <a:rPr dirty="0" sz="1000" spc="-100">
                <a:solidFill>
                  <a:srgbClr val="231F20"/>
                </a:solidFill>
                <a:latin typeface="TeXGyrePagella"/>
                <a:cs typeface="TeXGyrePagella"/>
              </a:rPr>
              <a:t> </a:t>
            </a:r>
            <a:r>
              <a:rPr dirty="0" sz="1000">
                <a:solidFill>
                  <a:srgbClr val="231F20"/>
                </a:solidFill>
                <a:latin typeface="TeXGyrePagella"/>
                <a:cs typeface="TeXGyrePagella"/>
              </a:rPr>
              <a:t>Unit</a:t>
            </a:r>
            <a:r>
              <a:rPr dirty="0" sz="1000" spc="-95">
                <a:solidFill>
                  <a:srgbClr val="231F20"/>
                </a:solidFill>
                <a:latin typeface="TeXGyrePagella"/>
                <a:cs typeface="TeXGyrePagella"/>
              </a:rPr>
              <a:t> </a:t>
            </a:r>
            <a:r>
              <a:rPr dirty="0" sz="1000">
                <a:solidFill>
                  <a:srgbClr val="231F20"/>
                </a:solidFill>
                <a:latin typeface="TeXGyrePagella"/>
                <a:cs typeface="TeXGyrePagella"/>
              </a:rPr>
              <a:t>at</a:t>
            </a:r>
            <a:r>
              <a:rPr dirty="0" sz="1000" spc="-105">
                <a:solidFill>
                  <a:srgbClr val="231F20"/>
                </a:solidFill>
                <a:latin typeface="TeXGyrePagella"/>
                <a:cs typeface="TeXGyrePagella"/>
              </a:rPr>
              <a:t> </a:t>
            </a:r>
            <a:r>
              <a:rPr dirty="0" sz="1000">
                <a:solidFill>
                  <a:srgbClr val="231F20"/>
                </a:solidFill>
                <a:latin typeface="TeXGyrePagella"/>
                <a:cs typeface="TeXGyrePagella"/>
              </a:rPr>
              <a:t>ICMR</a:t>
            </a:r>
            <a:r>
              <a:rPr dirty="0" sz="1000" spc="-95">
                <a:solidFill>
                  <a:srgbClr val="231F20"/>
                </a:solidFill>
                <a:latin typeface="TeXGyrePagella"/>
                <a:cs typeface="TeXGyrePagella"/>
              </a:rPr>
              <a:t> </a:t>
            </a:r>
            <a:r>
              <a:rPr dirty="0" sz="1000">
                <a:solidFill>
                  <a:srgbClr val="231F20"/>
                </a:solidFill>
                <a:latin typeface="TeXGyrePagella"/>
                <a:cs typeface="TeXGyrePagella"/>
              </a:rPr>
              <a:t>before</a:t>
            </a:r>
            <a:r>
              <a:rPr dirty="0" sz="1000" spc="-90">
                <a:solidFill>
                  <a:srgbClr val="231F20"/>
                </a:solidFill>
                <a:latin typeface="TeXGyrePagella"/>
                <a:cs typeface="TeXGyrePagella"/>
              </a:rPr>
              <a:t> </a:t>
            </a:r>
            <a:r>
              <a:rPr dirty="0" sz="1000">
                <a:solidFill>
                  <a:srgbClr val="231F20"/>
                </a:solidFill>
                <a:latin typeface="TeXGyrePagella"/>
                <a:cs typeface="TeXGyrePagella"/>
              </a:rPr>
              <a:t>publication,</a:t>
            </a:r>
            <a:r>
              <a:rPr dirty="0" sz="1000" spc="-80">
                <a:solidFill>
                  <a:srgbClr val="231F20"/>
                </a:solidFill>
                <a:latin typeface="TeXGyrePagella"/>
                <a:cs typeface="TeXGyrePagella"/>
              </a:rPr>
              <a:t> </a:t>
            </a:r>
            <a:r>
              <a:rPr dirty="0" sz="1000">
                <a:solidFill>
                  <a:srgbClr val="231F20"/>
                </a:solidFill>
                <a:latin typeface="TeXGyrePagella"/>
                <a:cs typeface="TeXGyrePagella"/>
              </a:rPr>
              <a:t>if</a:t>
            </a:r>
            <a:r>
              <a:rPr dirty="0" sz="1000" spc="-100">
                <a:solidFill>
                  <a:srgbClr val="231F20"/>
                </a:solidFill>
                <a:latin typeface="TeXGyrePagella"/>
                <a:cs typeface="TeXGyrePagella"/>
              </a:rPr>
              <a:t> </a:t>
            </a:r>
            <a:r>
              <a:rPr dirty="0" sz="1000">
                <a:solidFill>
                  <a:srgbClr val="231F20"/>
                </a:solidFill>
                <a:latin typeface="TeXGyrePagella"/>
                <a:cs typeface="TeXGyrePagella"/>
              </a:rPr>
              <a:t>applicable.</a:t>
            </a:r>
            <a:endParaRPr sz="1000">
              <a:latin typeface="TeXGyrePagella"/>
              <a:cs typeface="TeXGyrePagella"/>
            </a:endParaRPr>
          </a:p>
          <a:p>
            <a:pPr algn="just" lvl="1" marL="381635" marR="6985" indent="-369570">
              <a:lnSpc>
                <a:spcPct val="141200"/>
              </a:lnSpc>
              <a:spcBef>
                <a:spcPts val="120"/>
              </a:spcBef>
              <a:buAutoNum type="arabicPeriod" startAt="9"/>
              <a:tabLst>
                <a:tab pos="386080" algn="l"/>
              </a:tabLst>
            </a:pPr>
            <a:r>
              <a:rPr dirty="0" sz="1000">
                <a:solidFill>
                  <a:srgbClr val="231F20"/>
                </a:solidFill>
                <a:latin typeface="TeXGyrePagella"/>
                <a:cs typeface="TeXGyrePagella"/>
              </a:rPr>
              <a:t>The research documents with acceptable level of plagiarism (&lt;10%) or without identiﬁed  misconduct shall be forwarded by RIO to Director/Head for approval before publication/  dissemination.</a:t>
            </a:r>
            <a:endParaRPr sz="1000">
              <a:latin typeface="TeXGyrePagella"/>
              <a:cs typeface="TeXGyrePagella"/>
            </a:endParaRPr>
          </a:p>
          <a:p>
            <a:pPr>
              <a:lnSpc>
                <a:spcPct val="100000"/>
              </a:lnSpc>
              <a:spcBef>
                <a:spcPts val="10"/>
              </a:spcBef>
            </a:pPr>
            <a:endParaRPr sz="1750">
              <a:latin typeface="TeXGyrePagella"/>
              <a:cs typeface="TeXGyrePagella"/>
            </a:endParaRPr>
          </a:p>
          <a:p>
            <a:pPr marL="385445" indent="-373380">
              <a:lnSpc>
                <a:spcPct val="100000"/>
              </a:lnSpc>
              <a:buAutoNum type="arabicPeriod" startAt="7"/>
              <a:tabLst>
                <a:tab pos="385445" algn="l"/>
                <a:tab pos="386080" algn="l"/>
              </a:tabLst>
            </a:pPr>
            <a:r>
              <a:rPr dirty="0" u="sng" sz="1000" b="1">
                <a:solidFill>
                  <a:srgbClr val="231F20"/>
                </a:solidFill>
                <a:uFill>
                  <a:solidFill>
                    <a:srgbClr val="231F20"/>
                  </a:solidFill>
                </a:uFill>
                <a:latin typeface="TeXGyrePagella"/>
                <a:cs typeface="TeXGyrePagella"/>
              </a:rPr>
              <a:t>REPORTING</a:t>
            </a:r>
            <a:r>
              <a:rPr dirty="0" sz="1000" spc="-9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AND</a:t>
            </a:r>
            <a:r>
              <a:rPr dirty="0" sz="1000" spc="-10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REVIEW</a:t>
            </a:r>
            <a:r>
              <a:rPr dirty="0" sz="1000" spc="-1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OF</a:t>
            </a:r>
            <a:r>
              <a:rPr dirty="0" sz="1000" spc="-10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RESEARCH</a:t>
            </a:r>
            <a:r>
              <a:rPr dirty="0" sz="1000" spc="-9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MISCONDUCT</a:t>
            </a:r>
            <a:r>
              <a:rPr dirty="0" sz="1000" spc="-9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AND</a:t>
            </a:r>
            <a:r>
              <a:rPr dirty="0" sz="1000" spc="-10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ALLEGATIONS:</a:t>
            </a:r>
            <a:endParaRPr sz="1000">
              <a:latin typeface="TeXGyrePagella"/>
              <a:cs typeface="TeXGyrePagella"/>
            </a:endParaRPr>
          </a:p>
          <a:p>
            <a:pPr algn="just" lvl="1" marL="381635" marR="5080" indent="-369570">
              <a:lnSpc>
                <a:spcPct val="141200"/>
              </a:lnSpc>
              <a:spcBef>
                <a:spcPts val="95"/>
              </a:spcBef>
              <a:buAutoNum type="arabicPeriod"/>
              <a:tabLst>
                <a:tab pos="386080" algn="l"/>
              </a:tabLst>
            </a:pPr>
            <a:r>
              <a:rPr dirty="0" sz="1000">
                <a:solidFill>
                  <a:srgbClr val="231F20"/>
                </a:solidFill>
                <a:latin typeface="TeXGyrePagella"/>
                <a:cs typeface="TeXGyrePagella"/>
              </a:rPr>
              <a:t>The allegations regarding research misconduct can be reported directly to Director/Head  with</a:t>
            </a:r>
            <a:r>
              <a:rPr dirty="0" sz="1000" spc="-100">
                <a:solidFill>
                  <a:srgbClr val="231F20"/>
                </a:solidFill>
                <a:latin typeface="TeXGyrePagella"/>
                <a:cs typeface="TeXGyrePagella"/>
              </a:rPr>
              <a:t> </a:t>
            </a:r>
            <a:r>
              <a:rPr dirty="0" sz="1000">
                <a:solidFill>
                  <a:srgbClr val="231F20"/>
                </a:solidFill>
                <a:latin typeface="TeXGyrePagella"/>
                <a:cs typeface="TeXGyrePagella"/>
              </a:rPr>
              <a:t>proper</a:t>
            </a:r>
            <a:r>
              <a:rPr dirty="0" sz="1000" spc="-95">
                <a:solidFill>
                  <a:srgbClr val="231F20"/>
                </a:solidFill>
                <a:latin typeface="TeXGyrePagella"/>
                <a:cs typeface="TeXGyrePagella"/>
              </a:rPr>
              <a:t> </a:t>
            </a:r>
            <a:r>
              <a:rPr dirty="0" sz="1000">
                <a:solidFill>
                  <a:srgbClr val="231F20"/>
                </a:solidFill>
                <a:latin typeface="TeXGyrePagella"/>
                <a:cs typeface="TeXGyrePagella"/>
              </a:rPr>
              <a:t>evidence</a:t>
            </a:r>
            <a:r>
              <a:rPr dirty="0" sz="1000" spc="-85">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justiﬁcation.</a:t>
            </a:r>
            <a:r>
              <a:rPr dirty="0" sz="1000" spc="-80">
                <a:solidFill>
                  <a:srgbClr val="231F20"/>
                </a:solidFill>
                <a:latin typeface="TeXGyrePagella"/>
                <a:cs typeface="TeXGyrePagella"/>
              </a:rPr>
              <a:t> </a:t>
            </a:r>
            <a:r>
              <a:rPr dirty="0" sz="1000">
                <a:solidFill>
                  <a:srgbClr val="231F20"/>
                </a:solidFill>
                <a:latin typeface="TeXGyrePagella"/>
                <a:cs typeface="TeXGyrePagella"/>
              </a:rPr>
              <a:t>Complainant</a:t>
            </a:r>
            <a:r>
              <a:rPr dirty="0" sz="1000" spc="-80">
                <a:solidFill>
                  <a:srgbClr val="231F20"/>
                </a:solidFill>
                <a:latin typeface="TeXGyrePagella"/>
                <a:cs typeface="TeXGyrePagella"/>
              </a:rPr>
              <a:t> </a:t>
            </a:r>
            <a:r>
              <a:rPr dirty="0" sz="1000">
                <a:solidFill>
                  <a:srgbClr val="231F20"/>
                </a:solidFill>
                <a:latin typeface="TeXGyrePagella"/>
                <a:cs typeface="TeXGyrePagella"/>
              </a:rPr>
              <a:t>can</a:t>
            </a:r>
            <a:r>
              <a:rPr dirty="0" sz="1000" spc="-100">
                <a:solidFill>
                  <a:srgbClr val="231F20"/>
                </a:solidFill>
                <a:latin typeface="TeXGyrePagella"/>
                <a:cs typeface="TeXGyrePagella"/>
              </a:rPr>
              <a:t> </a:t>
            </a:r>
            <a:r>
              <a:rPr dirty="0" sz="1000">
                <a:solidFill>
                  <a:srgbClr val="231F20"/>
                </a:solidFill>
                <a:latin typeface="TeXGyrePagella"/>
                <a:cs typeface="TeXGyrePagella"/>
              </a:rPr>
              <a:t>reveal</a:t>
            </a:r>
            <a:r>
              <a:rPr dirty="0" sz="1000" spc="-95">
                <a:solidFill>
                  <a:srgbClr val="231F20"/>
                </a:solidFill>
                <a:latin typeface="TeXGyrePagella"/>
                <a:cs typeface="TeXGyrePagella"/>
              </a:rPr>
              <a:t> </a:t>
            </a:r>
            <a:r>
              <a:rPr dirty="0" sz="1000">
                <a:solidFill>
                  <a:srgbClr val="231F20"/>
                </a:solidFill>
                <a:latin typeface="TeXGyrePagella"/>
                <a:cs typeface="TeXGyrePagella"/>
              </a:rPr>
              <a:t>her/his</a:t>
            </a:r>
            <a:r>
              <a:rPr dirty="0" sz="1000" spc="-90">
                <a:solidFill>
                  <a:srgbClr val="231F20"/>
                </a:solidFill>
                <a:latin typeface="TeXGyrePagella"/>
                <a:cs typeface="TeXGyrePagella"/>
              </a:rPr>
              <a:t> </a:t>
            </a:r>
            <a:r>
              <a:rPr dirty="0" sz="1000">
                <a:solidFill>
                  <a:srgbClr val="231F20"/>
                </a:solidFill>
                <a:latin typeface="TeXGyrePagella"/>
                <a:cs typeface="TeXGyrePagella"/>
              </a:rPr>
              <a:t>details</a:t>
            </a:r>
            <a:r>
              <a:rPr dirty="0" sz="1000" spc="-95">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can</a:t>
            </a:r>
            <a:r>
              <a:rPr dirty="0" sz="1000" spc="-100">
                <a:solidFill>
                  <a:srgbClr val="231F20"/>
                </a:solidFill>
                <a:latin typeface="TeXGyrePagella"/>
                <a:cs typeface="TeXGyrePagella"/>
              </a:rPr>
              <a:t> </a:t>
            </a:r>
            <a:r>
              <a:rPr dirty="0" sz="1000">
                <a:solidFill>
                  <a:srgbClr val="231F20"/>
                </a:solidFill>
                <a:latin typeface="TeXGyrePagella"/>
                <a:cs typeface="TeXGyrePagella"/>
              </a:rPr>
              <a:t>request  to anonymise identity but provide description of misconduct along with supporting  documents. The below mentioned process may be followed for responding to  allegations/research</a:t>
            </a:r>
            <a:r>
              <a:rPr dirty="0" sz="1000" spc="-70">
                <a:solidFill>
                  <a:srgbClr val="231F20"/>
                </a:solidFill>
                <a:latin typeface="TeXGyrePagella"/>
                <a:cs typeface="TeXGyrePagella"/>
              </a:rPr>
              <a:t> </a:t>
            </a:r>
            <a:r>
              <a:rPr dirty="0" sz="1000">
                <a:solidFill>
                  <a:srgbClr val="231F20"/>
                </a:solidFill>
                <a:latin typeface="TeXGyrePagella"/>
                <a:cs typeface="TeXGyrePagella"/>
              </a:rPr>
              <a:t>misconduct:</a:t>
            </a:r>
            <a:endParaRPr sz="1000">
              <a:latin typeface="TeXGyrePagella"/>
              <a:cs typeface="TeXGyrePagella"/>
            </a:endParaRPr>
          </a:p>
          <a:p>
            <a:pPr algn="just" lvl="2" marL="381635" marR="5715" indent="-369570">
              <a:lnSpc>
                <a:spcPct val="141200"/>
              </a:lnSpc>
              <a:spcBef>
                <a:spcPts val="120"/>
              </a:spcBef>
              <a:buAutoNum type="arabicPeriod"/>
              <a:tabLst>
                <a:tab pos="386080" algn="l"/>
              </a:tabLst>
            </a:pPr>
            <a:r>
              <a:rPr dirty="0" sz="1000">
                <a:solidFill>
                  <a:srgbClr val="231F20"/>
                </a:solidFill>
                <a:latin typeface="TeXGyrePagella"/>
                <a:cs typeface="TeXGyrePagella"/>
              </a:rPr>
              <a:t>Director/Head</a:t>
            </a:r>
            <a:r>
              <a:rPr dirty="0" sz="1000" spc="-80">
                <a:solidFill>
                  <a:srgbClr val="231F20"/>
                </a:solidFill>
                <a:latin typeface="TeXGyrePagella"/>
                <a:cs typeface="TeXGyrePagella"/>
              </a:rPr>
              <a:t> </a:t>
            </a:r>
            <a:r>
              <a:rPr dirty="0" sz="1000">
                <a:solidFill>
                  <a:srgbClr val="231F20"/>
                </a:solidFill>
                <a:latin typeface="TeXGyrePagella"/>
                <a:cs typeface="TeXGyrePagella"/>
              </a:rPr>
              <a:t>will</a:t>
            </a:r>
            <a:r>
              <a:rPr dirty="0" sz="1000" spc="-100">
                <a:solidFill>
                  <a:srgbClr val="231F20"/>
                </a:solidFill>
                <a:latin typeface="TeXGyrePagella"/>
                <a:cs typeface="TeXGyrePagella"/>
              </a:rPr>
              <a:t> </a:t>
            </a:r>
            <a:r>
              <a:rPr dirty="0" sz="1000">
                <a:solidFill>
                  <a:srgbClr val="231F20"/>
                </a:solidFill>
                <a:latin typeface="TeXGyrePagella"/>
                <a:cs typeface="TeXGyrePagella"/>
              </a:rPr>
              <a:t>inform/forward</a:t>
            </a:r>
            <a:r>
              <a:rPr dirty="0" sz="1000" spc="-75">
                <a:solidFill>
                  <a:srgbClr val="231F20"/>
                </a:solidFill>
                <a:latin typeface="TeXGyrePagella"/>
                <a:cs typeface="TeXGyrePagella"/>
              </a:rPr>
              <a:t> </a:t>
            </a:r>
            <a:r>
              <a:rPr dirty="0" sz="1000">
                <a:solidFill>
                  <a:srgbClr val="231F20"/>
                </a:solidFill>
                <a:latin typeface="TeXGyrePagella"/>
                <a:cs typeface="TeXGyrePagella"/>
              </a:rPr>
              <a:t>a</a:t>
            </a:r>
            <a:r>
              <a:rPr dirty="0" sz="1000" spc="-105">
                <a:solidFill>
                  <a:srgbClr val="231F20"/>
                </a:solidFill>
                <a:latin typeface="TeXGyrePagella"/>
                <a:cs typeface="TeXGyrePagella"/>
              </a:rPr>
              <a:t> </a:t>
            </a:r>
            <a:r>
              <a:rPr dirty="0" sz="1000">
                <a:solidFill>
                  <a:srgbClr val="231F20"/>
                </a:solidFill>
                <a:latin typeface="TeXGyrePagella"/>
                <a:cs typeface="TeXGyrePagella"/>
              </a:rPr>
              <a:t>copy</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5">
                <a:solidFill>
                  <a:srgbClr val="231F20"/>
                </a:solidFill>
                <a:latin typeface="TeXGyrePagella"/>
                <a:cs typeface="TeXGyrePagella"/>
              </a:rPr>
              <a:t> </a:t>
            </a:r>
            <a:r>
              <a:rPr dirty="0" sz="1000">
                <a:solidFill>
                  <a:srgbClr val="231F20"/>
                </a:solidFill>
                <a:latin typeface="TeXGyrePagella"/>
                <a:cs typeface="TeXGyrePagella"/>
              </a:rPr>
              <a:t>allegation</a:t>
            </a:r>
            <a:r>
              <a:rPr dirty="0" sz="1000" spc="-80">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the</a:t>
            </a:r>
            <a:r>
              <a:rPr dirty="0" sz="1000" spc="-95">
                <a:solidFill>
                  <a:srgbClr val="231F20"/>
                </a:solidFill>
                <a:latin typeface="TeXGyrePagella"/>
                <a:cs typeface="TeXGyrePagella"/>
              </a:rPr>
              <a:t> </a:t>
            </a:r>
            <a:r>
              <a:rPr dirty="0" sz="1000">
                <a:solidFill>
                  <a:srgbClr val="231F20"/>
                </a:solidFill>
                <a:latin typeface="TeXGyrePagella"/>
                <a:cs typeface="TeXGyrePagella"/>
              </a:rPr>
              <a:t>respondent</a:t>
            </a:r>
            <a:r>
              <a:rPr dirty="0" sz="1000" spc="-90">
                <a:solidFill>
                  <a:srgbClr val="231F20"/>
                </a:solidFill>
                <a:latin typeface="TeXGyrePagella"/>
                <a:cs typeface="TeXGyrePagella"/>
              </a:rPr>
              <a:t> </a:t>
            </a:r>
            <a:r>
              <a:rPr dirty="0" sz="1000">
                <a:solidFill>
                  <a:srgbClr val="231F20"/>
                </a:solidFill>
                <a:latin typeface="TeXGyrePagella"/>
                <a:cs typeface="TeXGyrePagella"/>
              </a:rPr>
              <a:t>who</a:t>
            </a:r>
            <a:r>
              <a:rPr dirty="0" sz="1000" spc="-95">
                <a:solidFill>
                  <a:srgbClr val="231F20"/>
                </a:solidFill>
                <a:latin typeface="TeXGyrePagella"/>
                <a:cs typeface="TeXGyrePagella"/>
              </a:rPr>
              <a:t> </a:t>
            </a:r>
            <a:r>
              <a:rPr dirty="0" sz="1000">
                <a:solidFill>
                  <a:srgbClr val="231F20"/>
                </a:solidFill>
                <a:latin typeface="TeXGyrePagella"/>
                <a:cs typeface="TeXGyrePagella"/>
              </a:rPr>
              <a:t>will</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00">
                <a:solidFill>
                  <a:srgbClr val="231F20"/>
                </a:solidFill>
                <a:latin typeface="TeXGyrePagella"/>
                <a:cs typeface="TeXGyrePagella"/>
              </a:rPr>
              <a:t> </a:t>
            </a:r>
            <a:r>
              <a:rPr dirty="0" sz="1000">
                <a:solidFill>
                  <a:srgbClr val="231F20"/>
                </a:solidFill>
                <a:latin typeface="TeXGyrePagella"/>
                <a:cs typeface="TeXGyrePagella"/>
              </a:rPr>
              <a:t>given  an</a:t>
            </a:r>
            <a:r>
              <a:rPr dirty="0" sz="1000" spc="-105">
                <a:solidFill>
                  <a:srgbClr val="231F20"/>
                </a:solidFill>
                <a:latin typeface="TeXGyrePagella"/>
                <a:cs typeface="TeXGyrePagella"/>
              </a:rPr>
              <a:t> </a:t>
            </a:r>
            <a:r>
              <a:rPr dirty="0" sz="1000">
                <a:solidFill>
                  <a:srgbClr val="231F20"/>
                </a:solidFill>
                <a:latin typeface="TeXGyrePagella"/>
                <a:cs typeface="TeXGyrePagella"/>
              </a:rPr>
              <a:t>opportunity</a:t>
            </a:r>
            <a:r>
              <a:rPr dirty="0" sz="1000" spc="-80">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provide</a:t>
            </a:r>
            <a:r>
              <a:rPr dirty="0" sz="1000" spc="-90">
                <a:solidFill>
                  <a:srgbClr val="231F20"/>
                </a:solidFill>
                <a:latin typeface="TeXGyrePagella"/>
                <a:cs typeface="TeXGyrePagella"/>
              </a:rPr>
              <a:t> </a:t>
            </a:r>
            <a:r>
              <a:rPr dirty="0" sz="1000">
                <a:solidFill>
                  <a:srgbClr val="231F20"/>
                </a:solidFill>
                <a:latin typeface="TeXGyrePagella"/>
                <a:cs typeface="TeXGyrePagella"/>
              </a:rPr>
              <a:t>explanation</a:t>
            </a:r>
            <a:r>
              <a:rPr dirty="0" sz="1000" spc="-80">
                <a:solidFill>
                  <a:srgbClr val="231F20"/>
                </a:solidFill>
                <a:latin typeface="TeXGyrePagella"/>
                <a:cs typeface="TeXGyrePagella"/>
              </a:rPr>
              <a:t> </a:t>
            </a:r>
            <a:r>
              <a:rPr dirty="0" sz="1000">
                <a:solidFill>
                  <a:srgbClr val="231F20"/>
                </a:solidFill>
                <a:latin typeface="TeXGyrePagella"/>
                <a:cs typeface="TeXGyrePagella"/>
              </a:rPr>
              <a:t>within</a:t>
            </a:r>
            <a:r>
              <a:rPr dirty="0" sz="1000" spc="-95">
                <a:solidFill>
                  <a:srgbClr val="231F20"/>
                </a:solidFill>
                <a:latin typeface="TeXGyrePagella"/>
                <a:cs typeface="TeXGyrePagella"/>
              </a:rPr>
              <a:t> </a:t>
            </a:r>
            <a:r>
              <a:rPr dirty="0" sz="1000">
                <a:solidFill>
                  <a:srgbClr val="231F20"/>
                </a:solidFill>
                <a:latin typeface="TeXGyrePagella"/>
                <a:cs typeface="TeXGyrePagella"/>
              </a:rPr>
              <a:t>a</a:t>
            </a:r>
            <a:r>
              <a:rPr dirty="0" sz="1000" spc="-100">
                <a:solidFill>
                  <a:srgbClr val="231F20"/>
                </a:solidFill>
                <a:latin typeface="TeXGyrePagella"/>
                <a:cs typeface="TeXGyrePagella"/>
              </a:rPr>
              <a:t> </a:t>
            </a:r>
            <a:r>
              <a:rPr dirty="0" sz="1000">
                <a:solidFill>
                  <a:srgbClr val="231F20"/>
                </a:solidFill>
                <a:latin typeface="TeXGyrePagella"/>
                <a:cs typeface="TeXGyrePagella"/>
              </a:rPr>
              <a:t>limited</a:t>
            </a:r>
            <a:r>
              <a:rPr dirty="0" sz="1000" spc="-90">
                <a:solidFill>
                  <a:srgbClr val="231F20"/>
                </a:solidFill>
                <a:latin typeface="TeXGyrePagella"/>
                <a:cs typeface="TeXGyrePagella"/>
              </a:rPr>
              <a:t> </a:t>
            </a:r>
            <a:r>
              <a:rPr dirty="0" sz="1000">
                <a:solidFill>
                  <a:srgbClr val="231F20"/>
                </a:solidFill>
                <a:latin typeface="TeXGyrePagella"/>
                <a:cs typeface="TeXGyrePagella"/>
              </a:rPr>
              <a:t>time</a:t>
            </a:r>
            <a:r>
              <a:rPr dirty="0" sz="1000" spc="-100">
                <a:solidFill>
                  <a:srgbClr val="231F20"/>
                </a:solidFill>
                <a:latin typeface="TeXGyrePagella"/>
                <a:cs typeface="TeXGyrePagella"/>
              </a:rPr>
              <a:t> </a:t>
            </a:r>
            <a:r>
              <a:rPr dirty="0" sz="1000">
                <a:solidFill>
                  <a:srgbClr val="231F20"/>
                </a:solidFill>
                <a:latin typeface="TeXGyrePagella"/>
                <a:cs typeface="TeXGyrePagella"/>
              </a:rPr>
              <a:t>period</a:t>
            </a:r>
            <a:r>
              <a:rPr dirty="0" sz="1000" spc="-95">
                <a:solidFill>
                  <a:srgbClr val="231F20"/>
                </a:solidFill>
                <a:latin typeface="TeXGyrePagella"/>
                <a:cs typeface="TeXGyrePagella"/>
              </a:rPr>
              <a:t> </a:t>
            </a:r>
            <a:r>
              <a:rPr dirty="0" sz="1000">
                <a:solidFill>
                  <a:srgbClr val="231F20"/>
                </a:solidFill>
                <a:latin typeface="TeXGyrePagella"/>
                <a:cs typeface="TeXGyrePagella"/>
              </a:rPr>
              <a:t>(15</a:t>
            </a:r>
            <a:r>
              <a:rPr dirty="0" sz="1000" spc="-100">
                <a:solidFill>
                  <a:srgbClr val="231F20"/>
                </a:solidFill>
                <a:latin typeface="TeXGyrePagella"/>
                <a:cs typeface="TeXGyrePagella"/>
              </a:rPr>
              <a:t> </a:t>
            </a:r>
            <a:r>
              <a:rPr dirty="0" sz="1000">
                <a:solidFill>
                  <a:srgbClr val="231F20"/>
                </a:solidFill>
                <a:latin typeface="TeXGyrePagella"/>
                <a:cs typeface="TeXGyrePagella"/>
              </a:rPr>
              <a:t>days).</a:t>
            </a:r>
            <a:endParaRPr sz="1000">
              <a:latin typeface="TeXGyrePagella"/>
              <a:cs typeface="TeXGyrePagella"/>
            </a:endParaRPr>
          </a:p>
          <a:p>
            <a:pPr algn="just" lvl="2"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In case of suspected research misconduct or allegation, Director may inform RIO to  constitute a 2-3 member enquiry committee (one external) to evaluate misconduct/  allegation and explanation by respondent to investigate credibility of evidence, extent/  nature</a:t>
            </a:r>
            <a:r>
              <a:rPr dirty="0" sz="1000" spc="-55">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40">
                <a:solidFill>
                  <a:srgbClr val="231F20"/>
                </a:solidFill>
                <a:latin typeface="TeXGyrePagella"/>
                <a:cs typeface="TeXGyrePagella"/>
              </a:rPr>
              <a:t> </a:t>
            </a:r>
            <a:r>
              <a:rPr dirty="0" sz="1000">
                <a:solidFill>
                  <a:srgbClr val="231F20"/>
                </a:solidFill>
                <a:latin typeface="TeXGyrePagella"/>
                <a:cs typeface="TeXGyrePagella"/>
              </a:rPr>
              <a:t>personnel</a:t>
            </a:r>
            <a:r>
              <a:rPr dirty="0" sz="1000" spc="-50">
                <a:solidFill>
                  <a:srgbClr val="231F20"/>
                </a:solidFill>
                <a:latin typeface="TeXGyrePagella"/>
                <a:cs typeface="TeXGyrePagella"/>
              </a:rPr>
              <a:t> </a:t>
            </a:r>
            <a:r>
              <a:rPr dirty="0" sz="1000">
                <a:solidFill>
                  <a:srgbClr val="231F20"/>
                </a:solidFill>
                <a:latin typeface="TeXGyrePagella"/>
                <a:cs typeface="TeXGyrePagella"/>
              </a:rPr>
              <a:t>involved</a:t>
            </a:r>
            <a:r>
              <a:rPr dirty="0" sz="1000" spc="-50">
                <a:solidFill>
                  <a:srgbClr val="231F20"/>
                </a:solidFill>
                <a:latin typeface="TeXGyrePagella"/>
                <a:cs typeface="TeXGyrePagella"/>
              </a:rPr>
              <a:t> </a:t>
            </a:r>
            <a:r>
              <a:rPr dirty="0" sz="1000">
                <a:solidFill>
                  <a:srgbClr val="231F20"/>
                </a:solidFill>
                <a:latin typeface="TeXGyrePagella"/>
                <a:cs typeface="TeXGyrePagella"/>
              </a:rPr>
              <a:t>and</a:t>
            </a:r>
            <a:r>
              <a:rPr dirty="0" sz="1000" spc="-55">
                <a:solidFill>
                  <a:srgbClr val="231F20"/>
                </a:solidFill>
                <a:latin typeface="TeXGyrePagella"/>
                <a:cs typeface="TeXGyrePagella"/>
              </a:rPr>
              <a:t> </a:t>
            </a:r>
            <a:r>
              <a:rPr dirty="0" sz="1000">
                <a:solidFill>
                  <a:srgbClr val="231F20"/>
                </a:solidFill>
                <a:latin typeface="TeXGyrePagella"/>
                <a:cs typeface="TeXGyrePagella"/>
              </a:rPr>
              <a:t>intentions</a:t>
            </a:r>
            <a:r>
              <a:rPr dirty="0" sz="1000" spc="-45">
                <a:solidFill>
                  <a:srgbClr val="231F20"/>
                </a:solidFill>
                <a:latin typeface="TeXGyrePagella"/>
                <a:cs typeface="TeXGyrePagella"/>
              </a:rPr>
              <a:t> </a:t>
            </a:r>
            <a:r>
              <a:rPr dirty="0" sz="1000">
                <a:solidFill>
                  <a:srgbClr val="231F20"/>
                </a:solidFill>
                <a:latin typeface="TeXGyrePagella"/>
                <a:cs typeface="TeXGyrePagella"/>
              </a:rPr>
              <a:t>to</a:t>
            </a:r>
            <a:r>
              <a:rPr dirty="0" sz="1000" spc="-60">
                <a:solidFill>
                  <a:srgbClr val="231F20"/>
                </a:solidFill>
                <a:latin typeface="TeXGyrePagella"/>
                <a:cs typeface="TeXGyrePagella"/>
              </a:rPr>
              <a:t> </a:t>
            </a:r>
            <a:r>
              <a:rPr dirty="0" sz="1000">
                <a:solidFill>
                  <a:srgbClr val="231F20"/>
                </a:solidFill>
                <a:latin typeface="TeXGyrePagella"/>
                <a:cs typeface="TeXGyrePagella"/>
              </a:rPr>
              <a:t>suggest</a:t>
            </a:r>
            <a:r>
              <a:rPr dirty="0" sz="1000" spc="-45">
                <a:solidFill>
                  <a:srgbClr val="231F20"/>
                </a:solidFill>
                <a:latin typeface="TeXGyrePagella"/>
                <a:cs typeface="TeXGyrePagella"/>
              </a:rPr>
              <a:t> </a:t>
            </a:r>
            <a:r>
              <a:rPr dirty="0" sz="1000">
                <a:solidFill>
                  <a:srgbClr val="231F20"/>
                </a:solidFill>
                <a:latin typeface="TeXGyrePagella"/>
                <a:cs typeface="TeXGyrePagella"/>
              </a:rPr>
              <a:t>further</a:t>
            </a:r>
            <a:r>
              <a:rPr dirty="0" sz="1000" spc="-50">
                <a:solidFill>
                  <a:srgbClr val="231F20"/>
                </a:solidFill>
                <a:latin typeface="TeXGyrePagella"/>
                <a:cs typeface="TeXGyrePagella"/>
              </a:rPr>
              <a:t> </a:t>
            </a:r>
            <a:r>
              <a:rPr dirty="0" sz="1000">
                <a:solidFill>
                  <a:srgbClr val="231F20"/>
                </a:solidFill>
                <a:latin typeface="TeXGyrePagella"/>
                <a:cs typeface="TeXGyrePagella"/>
              </a:rPr>
              <a:t>course</a:t>
            </a:r>
            <a:r>
              <a:rPr dirty="0" sz="1000" spc="-50">
                <a:solidFill>
                  <a:srgbClr val="231F20"/>
                </a:solidFill>
                <a:latin typeface="TeXGyrePagella"/>
                <a:cs typeface="TeXGyrePagella"/>
              </a:rPr>
              <a:t> </a:t>
            </a:r>
            <a:r>
              <a:rPr dirty="0" sz="1000">
                <a:solidFill>
                  <a:srgbClr val="231F20"/>
                </a:solidFill>
                <a:latin typeface="TeXGyrePagella"/>
                <a:cs typeface="TeXGyrePagella"/>
              </a:rPr>
              <a:t>of</a:t>
            </a:r>
            <a:r>
              <a:rPr dirty="0" sz="1000" spc="-60">
                <a:solidFill>
                  <a:srgbClr val="231F20"/>
                </a:solidFill>
                <a:latin typeface="TeXGyrePagella"/>
                <a:cs typeface="TeXGyrePagella"/>
              </a:rPr>
              <a:t> </a:t>
            </a:r>
            <a:r>
              <a:rPr dirty="0" sz="1000">
                <a:solidFill>
                  <a:srgbClr val="231F20"/>
                </a:solidFill>
                <a:latin typeface="TeXGyrePagella"/>
                <a:cs typeface="TeXGyrePagella"/>
              </a:rPr>
              <a:t>action,  including punitive/disciplinary</a:t>
            </a:r>
            <a:r>
              <a:rPr dirty="0" sz="1000" spc="-150">
                <a:solidFill>
                  <a:srgbClr val="231F20"/>
                </a:solidFill>
                <a:latin typeface="TeXGyrePagella"/>
                <a:cs typeface="TeXGyrePagella"/>
              </a:rPr>
              <a:t> </a:t>
            </a:r>
            <a:r>
              <a:rPr dirty="0" sz="1000">
                <a:solidFill>
                  <a:srgbClr val="231F20"/>
                </a:solidFill>
                <a:latin typeface="TeXGyrePagella"/>
                <a:cs typeface="TeXGyrePagella"/>
              </a:rPr>
              <a:t>action.</a:t>
            </a:r>
            <a:endParaRPr sz="1000">
              <a:latin typeface="TeXGyrePagella"/>
              <a:cs typeface="TeXGyrePagella"/>
            </a:endParaRPr>
          </a:p>
          <a:p>
            <a:pPr algn="just" lvl="2" marL="381635" marR="5080" indent="-369570">
              <a:lnSpc>
                <a:spcPct val="141200"/>
              </a:lnSpc>
              <a:spcBef>
                <a:spcPts val="120"/>
              </a:spcBef>
              <a:buAutoNum type="arabicPeriod"/>
              <a:tabLst>
                <a:tab pos="386080" algn="l"/>
              </a:tabLst>
            </a:pPr>
            <a:r>
              <a:rPr dirty="0" sz="1000">
                <a:solidFill>
                  <a:srgbClr val="231F20"/>
                </a:solidFill>
                <a:latin typeface="TeXGyrePagella"/>
                <a:cs typeface="TeXGyrePagella"/>
              </a:rPr>
              <a:t>For</a:t>
            </a:r>
            <a:r>
              <a:rPr dirty="0" sz="1000" spc="-85">
                <a:solidFill>
                  <a:srgbClr val="231F20"/>
                </a:solidFill>
                <a:latin typeface="TeXGyrePagella"/>
                <a:cs typeface="TeXGyrePagella"/>
              </a:rPr>
              <a:t> </a:t>
            </a:r>
            <a:r>
              <a:rPr dirty="0" sz="1000">
                <a:solidFill>
                  <a:srgbClr val="231F20"/>
                </a:solidFill>
                <a:latin typeface="TeXGyrePagella"/>
                <a:cs typeface="TeXGyrePagella"/>
              </a:rPr>
              <a:t>investigation,</a:t>
            </a:r>
            <a:r>
              <a:rPr dirty="0" sz="1000" spc="-65">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70">
                <a:solidFill>
                  <a:srgbClr val="231F20"/>
                </a:solidFill>
                <a:latin typeface="TeXGyrePagella"/>
                <a:cs typeface="TeXGyrePagella"/>
              </a:rPr>
              <a:t> </a:t>
            </a:r>
            <a:r>
              <a:rPr dirty="0" sz="1000">
                <a:solidFill>
                  <a:srgbClr val="231F20"/>
                </a:solidFill>
                <a:latin typeface="TeXGyrePagella"/>
                <a:cs typeface="TeXGyrePagella"/>
              </a:rPr>
              <a:t>will</a:t>
            </a:r>
            <a:r>
              <a:rPr dirty="0" sz="1000" spc="-85">
                <a:solidFill>
                  <a:srgbClr val="231F20"/>
                </a:solidFill>
                <a:latin typeface="TeXGyrePagella"/>
                <a:cs typeface="TeXGyrePagella"/>
              </a:rPr>
              <a:t> </a:t>
            </a:r>
            <a:r>
              <a:rPr dirty="0" sz="1000">
                <a:solidFill>
                  <a:srgbClr val="231F20"/>
                </a:solidFill>
                <a:latin typeface="TeXGyrePagella"/>
                <a:cs typeface="TeXGyrePagella"/>
              </a:rPr>
              <a:t>be</a:t>
            </a:r>
            <a:r>
              <a:rPr dirty="0" sz="1000" spc="-80">
                <a:solidFill>
                  <a:srgbClr val="231F20"/>
                </a:solidFill>
                <a:latin typeface="TeXGyrePagella"/>
                <a:cs typeface="TeXGyrePagella"/>
              </a:rPr>
              <a:t> </a:t>
            </a:r>
            <a:r>
              <a:rPr dirty="0" sz="1000">
                <a:solidFill>
                  <a:srgbClr val="231F20"/>
                </a:solidFill>
                <a:latin typeface="TeXGyrePagella"/>
                <a:cs typeface="TeXGyrePagella"/>
              </a:rPr>
              <a:t>given</a:t>
            </a:r>
            <a:r>
              <a:rPr dirty="0" sz="1000" spc="-80">
                <a:solidFill>
                  <a:srgbClr val="231F20"/>
                </a:solidFill>
                <a:latin typeface="TeXGyrePagella"/>
                <a:cs typeface="TeXGyrePagella"/>
              </a:rPr>
              <a:t> </a:t>
            </a:r>
            <a:r>
              <a:rPr dirty="0" sz="1000">
                <a:solidFill>
                  <a:srgbClr val="231F20"/>
                </a:solidFill>
                <a:latin typeface="TeXGyrePagella"/>
                <a:cs typeface="TeXGyrePagella"/>
              </a:rPr>
              <a:t>access</a:t>
            </a:r>
            <a:r>
              <a:rPr dirty="0" sz="1000" spc="-75">
                <a:solidFill>
                  <a:srgbClr val="231F20"/>
                </a:solidFill>
                <a:latin typeface="TeXGyrePagella"/>
                <a:cs typeface="TeXGyrePagella"/>
              </a:rPr>
              <a:t> </a:t>
            </a:r>
            <a:r>
              <a:rPr dirty="0" sz="1000">
                <a:solidFill>
                  <a:srgbClr val="231F20"/>
                </a:solidFill>
                <a:latin typeface="TeXGyrePagella"/>
                <a:cs typeface="TeXGyrePagella"/>
              </a:rPr>
              <a:t>to</a:t>
            </a:r>
            <a:r>
              <a:rPr dirty="0" sz="1000" spc="-80">
                <a:solidFill>
                  <a:srgbClr val="231F20"/>
                </a:solidFill>
                <a:latin typeface="TeXGyrePagella"/>
                <a:cs typeface="TeXGyrePagella"/>
              </a:rPr>
              <a:t> </a:t>
            </a:r>
            <a:r>
              <a:rPr dirty="0" sz="1000">
                <a:solidFill>
                  <a:srgbClr val="231F20"/>
                </a:solidFill>
                <a:latin typeface="TeXGyrePagella"/>
                <a:cs typeface="TeXGyrePagella"/>
              </a:rPr>
              <a:t>inspect</a:t>
            </a:r>
            <a:r>
              <a:rPr dirty="0" sz="1000" spc="-75">
                <a:solidFill>
                  <a:srgbClr val="231F20"/>
                </a:solidFill>
                <a:latin typeface="TeXGyrePagella"/>
                <a:cs typeface="TeXGyrePagella"/>
              </a:rPr>
              <a:t> </a:t>
            </a:r>
            <a:r>
              <a:rPr dirty="0" sz="1000">
                <a:solidFill>
                  <a:srgbClr val="231F20"/>
                </a:solidFill>
                <a:latin typeface="TeXGyrePagella"/>
                <a:cs typeface="TeXGyrePagella"/>
              </a:rPr>
              <a:t>any</a:t>
            </a:r>
            <a:r>
              <a:rPr dirty="0" sz="1000" spc="-80">
                <a:solidFill>
                  <a:srgbClr val="231F20"/>
                </a:solidFill>
                <a:latin typeface="TeXGyrePagella"/>
                <a:cs typeface="TeXGyrePagella"/>
              </a:rPr>
              <a:t> </a:t>
            </a:r>
            <a:r>
              <a:rPr dirty="0" sz="1000">
                <a:solidFill>
                  <a:srgbClr val="231F20"/>
                </a:solidFill>
                <a:latin typeface="TeXGyrePagella"/>
                <a:cs typeface="TeXGyrePagella"/>
              </a:rPr>
              <a:t>reports,</a:t>
            </a:r>
            <a:r>
              <a:rPr dirty="0" sz="1000" spc="-75">
                <a:solidFill>
                  <a:srgbClr val="231F20"/>
                </a:solidFill>
                <a:latin typeface="TeXGyrePagella"/>
                <a:cs typeface="TeXGyrePagella"/>
              </a:rPr>
              <a:t> </a:t>
            </a:r>
            <a:r>
              <a:rPr dirty="0" sz="1000">
                <a:solidFill>
                  <a:srgbClr val="231F20"/>
                </a:solidFill>
                <a:latin typeface="TeXGyrePagella"/>
                <a:cs typeface="TeXGyrePagella"/>
              </a:rPr>
              <a:t>data,</a:t>
            </a:r>
            <a:r>
              <a:rPr dirty="0" sz="1000" spc="-80">
                <a:solidFill>
                  <a:srgbClr val="231F20"/>
                </a:solidFill>
                <a:latin typeface="TeXGyrePagella"/>
                <a:cs typeface="TeXGyrePagella"/>
              </a:rPr>
              <a:t> </a:t>
            </a:r>
            <a:r>
              <a:rPr dirty="0" sz="1000">
                <a:solidFill>
                  <a:srgbClr val="231F20"/>
                </a:solidFill>
                <a:latin typeface="TeXGyrePagella"/>
                <a:cs typeface="TeXGyrePagella"/>
              </a:rPr>
              <a:t>manuscripts</a:t>
            </a:r>
            <a:r>
              <a:rPr dirty="0" sz="1000" spc="-65">
                <a:solidFill>
                  <a:srgbClr val="231F20"/>
                </a:solidFill>
                <a:latin typeface="TeXGyrePagella"/>
                <a:cs typeface="TeXGyrePagella"/>
              </a:rPr>
              <a:t> </a:t>
            </a:r>
            <a:r>
              <a:rPr dirty="0" sz="1000">
                <a:solidFill>
                  <a:srgbClr val="231F20"/>
                </a:solidFill>
                <a:latin typeface="TeXGyrePagella"/>
                <a:cs typeface="TeXGyrePagella"/>
              </a:rPr>
              <a:t>or  any</a:t>
            </a:r>
            <a:r>
              <a:rPr dirty="0" sz="1000" spc="-105">
                <a:solidFill>
                  <a:srgbClr val="231F20"/>
                </a:solidFill>
                <a:latin typeface="TeXGyrePagella"/>
                <a:cs typeface="TeXGyrePagella"/>
              </a:rPr>
              <a:t> </a:t>
            </a:r>
            <a:r>
              <a:rPr dirty="0" sz="1000">
                <a:solidFill>
                  <a:srgbClr val="231F20"/>
                </a:solidFill>
                <a:latin typeface="TeXGyrePagella"/>
                <a:cs typeface="TeXGyrePagella"/>
              </a:rPr>
              <a:t>other</a:t>
            </a:r>
            <a:r>
              <a:rPr dirty="0" sz="1000" spc="-95">
                <a:solidFill>
                  <a:srgbClr val="231F20"/>
                </a:solidFill>
                <a:latin typeface="TeXGyrePagella"/>
                <a:cs typeface="TeXGyrePagella"/>
              </a:rPr>
              <a:t> </a:t>
            </a:r>
            <a:r>
              <a:rPr dirty="0" sz="1000">
                <a:solidFill>
                  <a:srgbClr val="231F20"/>
                </a:solidFill>
                <a:latin typeface="TeXGyrePagella"/>
                <a:cs typeface="TeXGyrePagella"/>
              </a:rPr>
              <a:t>material</a:t>
            </a:r>
            <a:r>
              <a:rPr dirty="0" sz="1000" spc="-90">
                <a:solidFill>
                  <a:srgbClr val="231F20"/>
                </a:solidFill>
                <a:latin typeface="TeXGyrePagella"/>
                <a:cs typeface="TeXGyrePagella"/>
              </a:rPr>
              <a:t> </a:t>
            </a:r>
            <a:r>
              <a:rPr dirty="0" sz="1000">
                <a:solidFill>
                  <a:srgbClr val="231F20"/>
                </a:solidFill>
                <a:latin typeface="TeXGyrePagella"/>
                <a:cs typeface="TeXGyrePagella"/>
              </a:rPr>
              <a:t>considered</a:t>
            </a:r>
            <a:r>
              <a:rPr dirty="0" sz="1000" spc="-85">
                <a:solidFill>
                  <a:srgbClr val="231F20"/>
                </a:solidFill>
                <a:latin typeface="TeXGyrePagella"/>
                <a:cs typeface="TeXGyrePagella"/>
              </a:rPr>
              <a:t> </a:t>
            </a:r>
            <a:r>
              <a:rPr dirty="0" sz="1000">
                <a:solidFill>
                  <a:srgbClr val="231F20"/>
                </a:solidFill>
                <a:latin typeface="TeXGyrePagella"/>
                <a:cs typeface="TeXGyrePagella"/>
              </a:rPr>
              <a:t>relevant</a:t>
            </a:r>
            <a:r>
              <a:rPr dirty="0" sz="1000" spc="-90">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inquiry.</a:t>
            </a:r>
            <a:endParaRPr sz="1000">
              <a:latin typeface="TeXGyrePagella"/>
              <a:cs typeface="TeXGyrePagella"/>
            </a:endParaRPr>
          </a:p>
        </p:txBody>
      </p:sp>
      <p:sp>
        <p:nvSpPr>
          <p:cNvPr id="5" name="object 5"/>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5</a:t>
            </a:r>
            <a:endParaRPr sz="900">
              <a:latin typeface="TeXGyrePagella"/>
              <a:cs typeface="TeXGyrePagella"/>
            </a:endParaRPr>
          </a:p>
        </p:txBody>
      </p:sp>
      <p:sp>
        <p:nvSpPr>
          <p:cNvPr id="6" name="object 6"/>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4" name="object 4"/>
          <p:cNvSpPr txBox="1"/>
          <p:nvPr/>
        </p:nvSpPr>
        <p:spPr>
          <a:xfrm>
            <a:off x="565635" y="945078"/>
            <a:ext cx="5492115" cy="6645275"/>
          </a:xfrm>
          <a:prstGeom prst="rect">
            <a:avLst/>
          </a:prstGeom>
        </p:spPr>
        <p:txBody>
          <a:bodyPr wrap="square" lIns="0" tIns="12700" rIns="0" bIns="0" rtlCol="0" vert="horz">
            <a:spAutoFit/>
          </a:bodyPr>
          <a:lstStyle/>
          <a:p>
            <a:pPr algn="just" marL="643890" marR="5080" indent="-258445">
              <a:lnSpc>
                <a:spcPct val="141200"/>
              </a:lnSpc>
              <a:spcBef>
                <a:spcPts val="100"/>
              </a:spcBef>
              <a:buClr>
                <a:srgbClr val="231F20"/>
              </a:buClr>
              <a:buFont typeface="Wingdings"/>
              <a:buChar char=""/>
              <a:tabLst>
                <a:tab pos="644525" algn="l"/>
              </a:tabLst>
            </a:pPr>
            <a:r>
              <a:rPr dirty="0" sz="1000">
                <a:solidFill>
                  <a:srgbClr val="231F20"/>
                </a:solidFill>
                <a:latin typeface="TeXGyrePagella"/>
                <a:cs typeface="TeXGyrePagella"/>
              </a:rPr>
              <a:t>If</a:t>
            </a:r>
            <a:r>
              <a:rPr dirty="0" sz="1000" spc="-110">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90">
                <a:solidFill>
                  <a:srgbClr val="231F20"/>
                </a:solidFill>
                <a:latin typeface="TeXGyrePagella"/>
                <a:cs typeface="TeXGyrePagella"/>
              </a:rPr>
              <a:t> </a:t>
            </a:r>
            <a:r>
              <a:rPr dirty="0" sz="1000">
                <a:solidFill>
                  <a:srgbClr val="231F20"/>
                </a:solidFill>
                <a:latin typeface="TeXGyrePagella"/>
                <a:cs typeface="TeXGyrePagella"/>
              </a:rPr>
              <a:t>has</a:t>
            </a:r>
            <a:r>
              <a:rPr dirty="0" sz="1000" spc="-110">
                <a:solidFill>
                  <a:srgbClr val="231F20"/>
                </a:solidFill>
                <a:latin typeface="TeXGyrePagella"/>
                <a:cs typeface="TeXGyrePagella"/>
              </a:rPr>
              <a:t> </a:t>
            </a:r>
            <a:r>
              <a:rPr dirty="0" sz="1000">
                <a:solidFill>
                  <a:srgbClr val="231F20"/>
                </a:solidFill>
                <a:latin typeface="TeXGyrePagella"/>
                <a:cs typeface="TeXGyrePagella"/>
              </a:rPr>
              <a:t>not</a:t>
            </a:r>
            <a:r>
              <a:rPr dirty="0" sz="1000" spc="-105">
                <a:solidFill>
                  <a:srgbClr val="231F20"/>
                </a:solidFill>
                <a:latin typeface="TeXGyrePagella"/>
                <a:cs typeface="TeXGyrePagella"/>
              </a:rPr>
              <a:t> </a:t>
            </a:r>
            <a:r>
              <a:rPr dirty="0" sz="1000">
                <a:solidFill>
                  <a:srgbClr val="231F20"/>
                </a:solidFill>
                <a:latin typeface="TeXGyrePagella"/>
                <a:cs typeface="TeXGyrePagella"/>
              </a:rPr>
              <a:t>happened,</a:t>
            </a:r>
            <a:r>
              <a:rPr dirty="0" sz="1000" spc="-90">
                <a:solidFill>
                  <a:srgbClr val="231F20"/>
                </a:solidFill>
                <a:latin typeface="TeXGyrePagella"/>
                <a:cs typeface="TeXGyrePagella"/>
              </a:rPr>
              <a:t> </a:t>
            </a:r>
            <a:r>
              <a:rPr dirty="0" sz="1000">
                <a:solidFill>
                  <a:srgbClr val="231F20"/>
                </a:solidFill>
                <a:latin typeface="TeXGyrePagella"/>
                <a:cs typeface="TeXGyrePagella"/>
              </a:rPr>
              <a:t>complaint</a:t>
            </a:r>
            <a:r>
              <a:rPr dirty="0" sz="1000" spc="-95">
                <a:solidFill>
                  <a:srgbClr val="231F20"/>
                </a:solidFill>
                <a:latin typeface="TeXGyrePagella"/>
                <a:cs typeface="TeXGyrePagella"/>
              </a:rPr>
              <a:t> </a:t>
            </a:r>
            <a:r>
              <a:rPr dirty="0" sz="1000">
                <a:solidFill>
                  <a:srgbClr val="231F20"/>
                </a:solidFill>
                <a:latin typeface="TeXGyrePagella"/>
                <a:cs typeface="TeXGyrePagella"/>
              </a:rPr>
              <a:t>will</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10">
                <a:solidFill>
                  <a:srgbClr val="231F20"/>
                </a:solidFill>
                <a:latin typeface="TeXGyrePagella"/>
                <a:cs typeface="TeXGyrePagella"/>
              </a:rPr>
              <a:t> </a:t>
            </a:r>
            <a:r>
              <a:rPr dirty="0" sz="1000">
                <a:solidFill>
                  <a:srgbClr val="231F20"/>
                </a:solidFill>
                <a:latin typeface="TeXGyrePagella"/>
                <a:cs typeface="TeXGyrePagella"/>
              </a:rPr>
              <a:t>closed</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details</a:t>
            </a:r>
            <a:r>
              <a:rPr dirty="0" sz="1000" spc="-100">
                <a:solidFill>
                  <a:srgbClr val="231F20"/>
                </a:solidFill>
                <a:latin typeface="TeXGyrePagella"/>
                <a:cs typeface="TeXGyrePagella"/>
              </a:rPr>
              <a:t> </a:t>
            </a:r>
            <a:r>
              <a:rPr dirty="0" sz="1000">
                <a:solidFill>
                  <a:srgbClr val="231F20"/>
                </a:solidFill>
                <a:latin typeface="TeXGyrePagella"/>
                <a:cs typeface="TeXGyrePagella"/>
              </a:rPr>
              <a:t>will</a:t>
            </a:r>
            <a:r>
              <a:rPr dirty="0" sz="1000" spc="-100">
                <a:solidFill>
                  <a:srgbClr val="231F20"/>
                </a:solidFill>
                <a:latin typeface="TeXGyrePagella"/>
                <a:cs typeface="TeXGyrePagella"/>
              </a:rPr>
              <a:t> </a:t>
            </a:r>
            <a:r>
              <a:rPr dirty="0" sz="1000">
                <a:solidFill>
                  <a:srgbClr val="231F20"/>
                </a:solidFill>
                <a:latin typeface="TeXGyrePagella"/>
                <a:cs typeface="TeXGyrePagella"/>
              </a:rPr>
              <a:t>be</a:t>
            </a:r>
            <a:r>
              <a:rPr dirty="0" sz="1000" spc="-110">
                <a:solidFill>
                  <a:srgbClr val="231F20"/>
                </a:solidFill>
                <a:latin typeface="TeXGyrePagella"/>
                <a:cs typeface="TeXGyrePagella"/>
              </a:rPr>
              <a:t> </a:t>
            </a:r>
            <a:r>
              <a:rPr dirty="0" sz="1000">
                <a:solidFill>
                  <a:srgbClr val="231F20"/>
                </a:solidFill>
                <a:latin typeface="TeXGyrePagella"/>
                <a:cs typeface="TeXGyrePagella"/>
              </a:rPr>
              <a:t>shared</a:t>
            </a:r>
            <a:r>
              <a:rPr dirty="0" sz="1000" spc="-95">
                <a:solidFill>
                  <a:srgbClr val="231F20"/>
                </a:solidFill>
                <a:latin typeface="TeXGyrePagella"/>
                <a:cs typeface="TeXGyrePagella"/>
              </a:rPr>
              <a:t> </a:t>
            </a:r>
            <a:r>
              <a:rPr dirty="0" sz="1000">
                <a:solidFill>
                  <a:srgbClr val="231F20"/>
                </a:solidFill>
                <a:latin typeface="TeXGyrePagella"/>
                <a:cs typeface="TeXGyrePagella"/>
              </a:rPr>
              <a:t>with  Director.</a:t>
            </a:r>
            <a:endParaRPr sz="1000">
              <a:latin typeface="TeXGyrePagella"/>
              <a:cs typeface="TeXGyrePagella"/>
            </a:endParaRPr>
          </a:p>
          <a:p>
            <a:pPr algn="just" marL="643890" marR="5080" indent="-258445">
              <a:lnSpc>
                <a:spcPct val="141200"/>
              </a:lnSpc>
              <a:spcBef>
                <a:spcPts val="120"/>
              </a:spcBef>
              <a:buFont typeface="Wingdings"/>
              <a:buChar char=""/>
              <a:tabLst>
                <a:tab pos="644525" algn="l"/>
              </a:tabLst>
            </a:pPr>
            <a:r>
              <a:rPr dirty="0" sz="1000">
                <a:solidFill>
                  <a:srgbClr val="231F20"/>
                </a:solidFill>
                <a:latin typeface="TeXGyrePagella"/>
                <a:cs typeface="TeXGyrePagella"/>
              </a:rPr>
              <a:t>If misconduct has happened, the level of misconduct and level of plagiarism will be  determined.</a:t>
            </a:r>
            <a:endParaRPr sz="1000">
              <a:latin typeface="TeXGyrePagella"/>
              <a:cs typeface="TeXGyrePagella"/>
            </a:endParaRPr>
          </a:p>
          <a:p>
            <a:pPr algn="just" lvl="2" marL="381635" marR="5715" indent="-369570">
              <a:lnSpc>
                <a:spcPct val="141200"/>
              </a:lnSpc>
              <a:spcBef>
                <a:spcPts val="120"/>
              </a:spcBef>
              <a:buAutoNum type="arabicPeriod" startAt="4"/>
              <a:tabLst>
                <a:tab pos="386715" algn="l"/>
              </a:tabLst>
            </a:pPr>
            <a:r>
              <a:rPr dirty="0" sz="1000">
                <a:solidFill>
                  <a:srgbClr val="231F20"/>
                </a:solidFill>
                <a:latin typeface="TeXGyrePagella"/>
                <a:cs typeface="TeXGyrePagella"/>
              </a:rPr>
              <a:t>The</a:t>
            </a:r>
            <a:r>
              <a:rPr dirty="0" sz="1000" spc="-70">
                <a:solidFill>
                  <a:srgbClr val="231F20"/>
                </a:solidFill>
                <a:latin typeface="TeXGyrePagella"/>
                <a:cs typeface="TeXGyrePagella"/>
              </a:rPr>
              <a:t> </a:t>
            </a:r>
            <a:r>
              <a:rPr dirty="0" sz="1000">
                <a:solidFill>
                  <a:srgbClr val="231F20"/>
                </a:solidFill>
                <a:latin typeface="TeXGyrePagella"/>
                <a:cs typeface="TeXGyrePagella"/>
              </a:rPr>
              <a:t>enquiry</a:t>
            </a:r>
            <a:r>
              <a:rPr dirty="0" sz="1000" spc="-65">
                <a:solidFill>
                  <a:srgbClr val="231F20"/>
                </a:solidFill>
                <a:latin typeface="TeXGyrePagella"/>
                <a:cs typeface="TeXGyrePagella"/>
              </a:rPr>
              <a:t> </a:t>
            </a:r>
            <a:r>
              <a:rPr dirty="0" sz="1000">
                <a:solidFill>
                  <a:srgbClr val="231F20"/>
                </a:solidFill>
                <a:latin typeface="TeXGyrePagella"/>
                <a:cs typeface="TeXGyrePagella"/>
              </a:rPr>
              <a:t>committee</a:t>
            </a:r>
            <a:r>
              <a:rPr dirty="0" sz="1000" spc="-55">
                <a:solidFill>
                  <a:srgbClr val="231F20"/>
                </a:solidFill>
                <a:latin typeface="TeXGyrePagella"/>
                <a:cs typeface="TeXGyrePagella"/>
              </a:rPr>
              <a:t> </a:t>
            </a:r>
            <a:r>
              <a:rPr dirty="0" sz="1000">
                <a:solidFill>
                  <a:srgbClr val="231F20"/>
                </a:solidFill>
                <a:latin typeface="TeXGyrePagella"/>
                <a:cs typeface="TeXGyrePagella"/>
              </a:rPr>
              <a:t>would</a:t>
            </a:r>
            <a:r>
              <a:rPr dirty="0" sz="1000" spc="-65">
                <a:solidFill>
                  <a:srgbClr val="231F20"/>
                </a:solidFill>
                <a:latin typeface="TeXGyrePagella"/>
                <a:cs typeface="TeXGyrePagella"/>
              </a:rPr>
              <a:t> </a:t>
            </a:r>
            <a:r>
              <a:rPr dirty="0" sz="1000">
                <a:solidFill>
                  <a:srgbClr val="231F20"/>
                </a:solidFill>
                <a:latin typeface="TeXGyrePagella"/>
                <a:cs typeface="TeXGyrePagella"/>
              </a:rPr>
              <a:t>take</a:t>
            </a:r>
            <a:r>
              <a:rPr dirty="0" sz="1000" spc="-70">
                <a:solidFill>
                  <a:srgbClr val="231F20"/>
                </a:solidFill>
                <a:latin typeface="TeXGyrePagella"/>
                <a:cs typeface="TeXGyrePagella"/>
              </a:rPr>
              <a:t> </a:t>
            </a:r>
            <a:r>
              <a:rPr dirty="0" sz="1000">
                <a:solidFill>
                  <a:srgbClr val="231F20"/>
                </a:solidFill>
                <a:latin typeface="TeXGyrePagella"/>
                <a:cs typeface="TeXGyrePagella"/>
              </a:rPr>
              <a:t>ﬁnal</a:t>
            </a:r>
            <a:r>
              <a:rPr dirty="0" sz="1000" spc="-65">
                <a:solidFill>
                  <a:srgbClr val="231F20"/>
                </a:solidFill>
                <a:latin typeface="TeXGyrePagella"/>
                <a:cs typeface="TeXGyrePagella"/>
              </a:rPr>
              <a:t> </a:t>
            </a:r>
            <a:r>
              <a:rPr dirty="0" sz="1000">
                <a:solidFill>
                  <a:srgbClr val="231F20"/>
                </a:solidFill>
                <a:latin typeface="TeXGyrePagella"/>
                <a:cs typeface="TeXGyrePagella"/>
              </a:rPr>
              <a:t>decision</a:t>
            </a:r>
            <a:r>
              <a:rPr dirty="0" sz="1000" spc="-60">
                <a:solidFill>
                  <a:srgbClr val="231F20"/>
                </a:solidFill>
                <a:latin typeface="TeXGyrePagella"/>
                <a:cs typeface="TeXGyrePagella"/>
              </a:rPr>
              <a:t> </a:t>
            </a:r>
            <a:r>
              <a:rPr dirty="0" sz="1000">
                <a:solidFill>
                  <a:srgbClr val="231F20"/>
                </a:solidFill>
                <a:latin typeface="TeXGyrePagella"/>
                <a:cs typeface="TeXGyrePagella"/>
              </a:rPr>
              <a:t>through</a:t>
            </a:r>
            <a:r>
              <a:rPr dirty="0" sz="1000" spc="-65">
                <a:solidFill>
                  <a:srgbClr val="231F20"/>
                </a:solidFill>
                <a:latin typeface="TeXGyrePagella"/>
                <a:cs typeface="TeXGyrePagella"/>
              </a:rPr>
              <a:t> </a:t>
            </a:r>
            <a:r>
              <a:rPr dirty="0" sz="1000">
                <a:solidFill>
                  <a:srgbClr val="231F20"/>
                </a:solidFill>
                <a:latin typeface="TeXGyrePagella"/>
                <a:cs typeface="TeXGyrePagella"/>
              </a:rPr>
              <a:t>broad</a:t>
            </a:r>
            <a:r>
              <a:rPr dirty="0" sz="1000" spc="-60">
                <a:solidFill>
                  <a:srgbClr val="231F20"/>
                </a:solidFill>
                <a:latin typeface="TeXGyrePagella"/>
                <a:cs typeface="TeXGyrePagella"/>
              </a:rPr>
              <a:t> </a:t>
            </a:r>
            <a:r>
              <a:rPr dirty="0" sz="1000">
                <a:solidFill>
                  <a:srgbClr val="231F20"/>
                </a:solidFill>
                <a:latin typeface="TeXGyrePagella"/>
                <a:cs typeface="TeXGyrePagella"/>
              </a:rPr>
              <a:t>consensus</a:t>
            </a:r>
            <a:r>
              <a:rPr dirty="0" sz="1000" spc="-60">
                <a:solidFill>
                  <a:srgbClr val="231F20"/>
                </a:solidFill>
                <a:latin typeface="TeXGyrePagella"/>
                <a:cs typeface="TeXGyrePagella"/>
              </a:rPr>
              <a:t> </a:t>
            </a:r>
            <a:r>
              <a:rPr dirty="0" sz="1000">
                <a:solidFill>
                  <a:srgbClr val="231F20"/>
                </a:solidFill>
                <a:latin typeface="TeXGyrePagella"/>
                <a:cs typeface="TeXGyrePagella"/>
              </a:rPr>
              <a:t>or</a:t>
            </a:r>
            <a:r>
              <a:rPr dirty="0" sz="1000" spc="-70">
                <a:solidFill>
                  <a:srgbClr val="231F20"/>
                </a:solidFill>
                <a:latin typeface="TeXGyrePagella"/>
                <a:cs typeface="TeXGyrePagella"/>
              </a:rPr>
              <a:t> </a:t>
            </a:r>
            <a:r>
              <a:rPr dirty="0" sz="1000">
                <a:solidFill>
                  <a:srgbClr val="231F20"/>
                </a:solidFill>
                <a:latin typeface="TeXGyrePagella"/>
                <a:cs typeface="TeXGyrePagella"/>
              </a:rPr>
              <a:t>majority</a:t>
            </a:r>
            <a:r>
              <a:rPr dirty="0" sz="1000" spc="-60">
                <a:solidFill>
                  <a:srgbClr val="231F20"/>
                </a:solidFill>
                <a:latin typeface="TeXGyrePagella"/>
                <a:cs typeface="TeXGyrePagella"/>
              </a:rPr>
              <a:t> </a:t>
            </a:r>
            <a:r>
              <a:rPr dirty="0" sz="1000">
                <a:solidFill>
                  <a:srgbClr val="231F20"/>
                </a:solidFill>
                <a:latin typeface="TeXGyrePagella"/>
                <a:cs typeface="TeXGyrePagella"/>
              </a:rPr>
              <a:t>vote.  It would suggest needful action based on seriousness of research misconduct such as issue  warning, suspend research, suggest penalty or other action. The enquiry should be time  bound</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5">
                <a:solidFill>
                  <a:srgbClr val="231F20"/>
                </a:solidFill>
                <a:latin typeface="TeXGyrePagella"/>
                <a:cs typeface="TeXGyrePagella"/>
              </a:rPr>
              <a:t> </a:t>
            </a:r>
            <a:r>
              <a:rPr dirty="0" sz="1000">
                <a:solidFill>
                  <a:srgbClr val="231F20"/>
                </a:solidFill>
                <a:latin typeface="TeXGyrePagella"/>
                <a:cs typeface="TeXGyrePagella"/>
              </a:rPr>
              <a:t>completed</a:t>
            </a:r>
            <a:r>
              <a:rPr dirty="0" sz="1000" spc="-85">
                <a:solidFill>
                  <a:srgbClr val="231F20"/>
                </a:solidFill>
                <a:latin typeface="TeXGyrePagella"/>
                <a:cs typeface="TeXGyrePagella"/>
              </a:rPr>
              <a:t> </a:t>
            </a:r>
            <a:r>
              <a:rPr dirty="0" sz="1000">
                <a:solidFill>
                  <a:srgbClr val="231F20"/>
                </a:solidFill>
                <a:latin typeface="TeXGyrePagella"/>
                <a:cs typeface="TeXGyrePagella"/>
              </a:rPr>
              <a:t>within</a:t>
            </a:r>
            <a:r>
              <a:rPr dirty="0" sz="1000" spc="-95">
                <a:solidFill>
                  <a:srgbClr val="231F20"/>
                </a:solidFill>
                <a:latin typeface="TeXGyrePagella"/>
                <a:cs typeface="TeXGyrePagella"/>
              </a:rPr>
              <a:t> </a:t>
            </a:r>
            <a:r>
              <a:rPr dirty="0" sz="1000">
                <a:solidFill>
                  <a:srgbClr val="231F20"/>
                </a:solidFill>
                <a:latin typeface="TeXGyrePagella"/>
                <a:cs typeface="TeXGyrePagella"/>
              </a:rPr>
              <a:t>a</a:t>
            </a:r>
            <a:r>
              <a:rPr dirty="0" sz="1000" spc="-105">
                <a:solidFill>
                  <a:srgbClr val="231F20"/>
                </a:solidFill>
                <a:latin typeface="TeXGyrePagella"/>
                <a:cs typeface="TeXGyrePagella"/>
              </a:rPr>
              <a:t> </a:t>
            </a:r>
            <a:r>
              <a:rPr dirty="0" sz="1000">
                <a:solidFill>
                  <a:srgbClr val="231F20"/>
                </a:solidFill>
                <a:latin typeface="TeXGyrePagella"/>
                <a:cs typeface="TeXGyrePagella"/>
              </a:rPr>
              <a:t>period</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5">
                <a:solidFill>
                  <a:srgbClr val="231F20"/>
                </a:solidFill>
                <a:latin typeface="TeXGyrePagella"/>
                <a:cs typeface="TeXGyrePagella"/>
              </a:rPr>
              <a:t> </a:t>
            </a:r>
            <a:r>
              <a:rPr dirty="0" sz="1000">
                <a:solidFill>
                  <a:srgbClr val="231F20"/>
                </a:solidFill>
                <a:latin typeface="TeXGyrePagella"/>
                <a:cs typeface="TeXGyrePagella"/>
              </a:rPr>
              <a:t>3</a:t>
            </a:r>
            <a:r>
              <a:rPr dirty="0" sz="1000" spc="-105">
                <a:solidFill>
                  <a:srgbClr val="231F20"/>
                </a:solidFill>
                <a:latin typeface="TeXGyrePagella"/>
                <a:cs typeface="TeXGyrePagella"/>
              </a:rPr>
              <a:t> </a:t>
            </a:r>
            <a:r>
              <a:rPr dirty="0" sz="1000">
                <a:solidFill>
                  <a:srgbClr val="231F20"/>
                </a:solidFill>
                <a:latin typeface="TeXGyrePagella"/>
                <a:cs typeface="TeXGyrePagella"/>
              </a:rPr>
              <a:t>months</a:t>
            </a:r>
            <a:r>
              <a:rPr dirty="0" sz="1000" spc="-95">
                <a:solidFill>
                  <a:srgbClr val="231F20"/>
                </a:solidFill>
                <a:latin typeface="TeXGyrePagella"/>
                <a:cs typeface="TeXGyrePagella"/>
              </a:rPr>
              <a:t> </a:t>
            </a:r>
            <a:r>
              <a:rPr dirty="0" sz="1000">
                <a:solidFill>
                  <a:srgbClr val="231F20"/>
                </a:solidFill>
                <a:latin typeface="TeXGyrePagella"/>
                <a:cs typeface="TeXGyrePagella"/>
              </a:rPr>
              <a:t>from</a:t>
            </a:r>
            <a:r>
              <a:rPr dirty="0" sz="1000" spc="-100">
                <a:solidFill>
                  <a:srgbClr val="231F20"/>
                </a:solidFill>
                <a:latin typeface="TeXGyrePagella"/>
                <a:cs typeface="TeXGyrePagella"/>
              </a:rPr>
              <a:t> </a:t>
            </a:r>
            <a:r>
              <a:rPr dirty="0" sz="1000">
                <a:solidFill>
                  <a:srgbClr val="231F20"/>
                </a:solidFill>
                <a:latin typeface="TeXGyrePagella"/>
                <a:cs typeface="TeXGyrePagella"/>
              </a:rPr>
              <a:t>date</a:t>
            </a:r>
            <a:r>
              <a:rPr dirty="0" sz="1000" spc="-10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receiving</a:t>
            </a:r>
            <a:r>
              <a:rPr dirty="0" sz="1000" spc="-9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complaint.</a:t>
            </a:r>
            <a:endParaRPr sz="1000">
              <a:latin typeface="TeXGyrePagella"/>
              <a:cs typeface="TeXGyrePagella"/>
            </a:endParaRPr>
          </a:p>
          <a:p>
            <a:pPr algn="just" lvl="2" marL="381635" marR="5080" indent="-369570">
              <a:lnSpc>
                <a:spcPct val="141200"/>
              </a:lnSpc>
              <a:spcBef>
                <a:spcPts val="120"/>
              </a:spcBef>
              <a:buAutoNum type="arabicPeriod" startAt="4"/>
              <a:tabLst>
                <a:tab pos="386715" algn="l"/>
              </a:tabLst>
            </a:pPr>
            <a:r>
              <a:rPr dirty="0" sz="1000">
                <a:solidFill>
                  <a:srgbClr val="231F20"/>
                </a:solidFill>
                <a:latin typeface="TeXGyrePagella"/>
                <a:cs typeface="TeXGyrePagella"/>
              </a:rPr>
              <a:t>Report of enquiry committee will be shared with Director/Head. Based on the extent of  misconduct,</a:t>
            </a:r>
            <a:r>
              <a:rPr dirty="0" sz="1000" spc="-90">
                <a:solidFill>
                  <a:srgbClr val="231F20"/>
                </a:solidFill>
                <a:latin typeface="TeXGyrePagella"/>
                <a:cs typeface="TeXGyrePagella"/>
              </a:rPr>
              <a:t> </a:t>
            </a:r>
            <a:r>
              <a:rPr dirty="0" sz="1000">
                <a:solidFill>
                  <a:srgbClr val="231F20"/>
                </a:solidFill>
                <a:latin typeface="TeXGyrePagella"/>
                <a:cs typeface="TeXGyrePagella"/>
              </a:rPr>
              <a:t>action</a:t>
            </a:r>
            <a:r>
              <a:rPr dirty="0" sz="1000" spc="-95">
                <a:solidFill>
                  <a:srgbClr val="231F20"/>
                </a:solidFill>
                <a:latin typeface="TeXGyrePagella"/>
                <a:cs typeface="TeXGyrePagella"/>
              </a:rPr>
              <a:t> </a:t>
            </a:r>
            <a:r>
              <a:rPr dirty="0" sz="1000">
                <a:solidFill>
                  <a:srgbClr val="231F20"/>
                </a:solidFill>
                <a:latin typeface="TeXGyrePagella"/>
                <a:cs typeface="TeXGyrePagella"/>
              </a:rPr>
              <a:t>will</a:t>
            </a:r>
            <a:r>
              <a:rPr dirty="0" sz="1000" spc="-95">
                <a:solidFill>
                  <a:srgbClr val="231F20"/>
                </a:solidFill>
                <a:latin typeface="TeXGyrePagella"/>
                <a:cs typeface="TeXGyrePagella"/>
              </a:rPr>
              <a:t> </a:t>
            </a:r>
            <a:r>
              <a:rPr dirty="0" sz="1000">
                <a:solidFill>
                  <a:srgbClr val="231F20"/>
                </a:solidFill>
                <a:latin typeface="TeXGyrePagella"/>
                <a:cs typeface="TeXGyrePagella"/>
              </a:rPr>
              <a:t>be</a:t>
            </a:r>
            <a:r>
              <a:rPr dirty="0" sz="1000" spc="-100">
                <a:solidFill>
                  <a:srgbClr val="231F20"/>
                </a:solidFill>
                <a:latin typeface="TeXGyrePagella"/>
                <a:cs typeface="TeXGyrePagella"/>
              </a:rPr>
              <a:t> </a:t>
            </a:r>
            <a:r>
              <a:rPr dirty="0" sz="1000">
                <a:solidFill>
                  <a:srgbClr val="231F20"/>
                </a:solidFill>
                <a:latin typeface="TeXGyrePagella"/>
                <a:cs typeface="TeXGyrePagella"/>
              </a:rPr>
              <a:t>taken</a:t>
            </a:r>
            <a:r>
              <a:rPr dirty="0" sz="1000" spc="-95">
                <a:solidFill>
                  <a:srgbClr val="231F20"/>
                </a:solidFill>
                <a:latin typeface="TeXGyrePagella"/>
                <a:cs typeface="TeXGyrePagella"/>
              </a:rPr>
              <a:t> </a:t>
            </a:r>
            <a:r>
              <a:rPr dirty="0" sz="1000">
                <a:solidFill>
                  <a:srgbClr val="231F20"/>
                </a:solidFill>
                <a:latin typeface="TeXGyrePagella"/>
                <a:cs typeface="TeXGyrePagella"/>
              </a:rPr>
              <a:t>by</a:t>
            </a:r>
            <a:r>
              <a:rPr dirty="0" sz="1000" spc="-100">
                <a:solidFill>
                  <a:srgbClr val="231F20"/>
                </a:solidFill>
                <a:latin typeface="TeXGyrePagella"/>
                <a:cs typeface="TeXGyrePagella"/>
              </a:rPr>
              <a:t> </a:t>
            </a:r>
            <a:r>
              <a:rPr dirty="0" sz="1000">
                <a:solidFill>
                  <a:srgbClr val="231F20"/>
                </a:solidFill>
                <a:latin typeface="TeXGyrePagella"/>
                <a:cs typeface="TeXGyrePagella"/>
              </a:rPr>
              <a:t>Director.</a:t>
            </a:r>
            <a:endParaRPr sz="1000">
              <a:latin typeface="TeXGyrePagella"/>
              <a:cs typeface="TeXGyrePagella"/>
            </a:endParaRPr>
          </a:p>
          <a:p>
            <a:pPr algn="just" lvl="2" marL="381635" marR="5080" indent="-369570">
              <a:lnSpc>
                <a:spcPct val="141200"/>
              </a:lnSpc>
              <a:spcBef>
                <a:spcPts val="120"/>
              </a:spcBef>
              <a:buAutoNum type="arabicPeriod" startAt="4"/>
              <a:tabLst>
                <a:tab pos="386715" algn="l"/>
              </a:tabLst>
            </a:pPr>
            <a:r>
              <a:rPr dirty="0" sz="1000">
                <a:solidFill>
                  <a:srgbClr val="231F20"/>
                </a:solidFill>
                <a:latin typeface="TeXGyrePagella"/>
                <a:cs typeface="TeXGyrePagella"/>
              </a:rPr>
              <a:t>The charge of misconduct has serious implications for all the stakeholders involved.  Therefore, investigation should be kept conﬁdential to safeguard the rights of concerned  parties.</a:t>
            </a:r>
            <a:r>
              <a:rPr dirty="0" sz="1000" spc="-40">
                <a:solidFill>
                  <a:srgbClr val="231F20"/>
                </a:solidFill>
                <a:latin typeface="TeXGyrePagella"/>
                <a:cs typeface="TeXGyrePagella"/>
              </a:rPr>
              <a:t> </a:t>
            </a:r>
            <a:r>
              <a:rPr dirty="0" sz="1000">
                <a:solidFill>
                  <a:srgbClr val="231F20"/>
                </a:solidFill>
                <a:latin typeface="TeXGyrePagella"/>
                <a:cs typeface="TeXGyrePagella"/>
              </a:rPr>
              <a:t>Appropriate</a:t>
            </a:r>
            <a:r>
              <a:rPr dirty="0" sz="1000" spc="-35">
                <a:solidFill>
                  <a:srgbClr val="231F20"/>
                </a:solidFill>
                <a:latin typeface="TeXGyrePagella"/>
                <a:cs typeface="TeXGyrePagella"/>
              </a:rPr>
              <a:t> </a:t>
            </a:r>
            <a:r>
              <a:rPr dirty="0" sz="1000">
                <a:solidFill>
                  <a:srgbClr val="231F20"/>
                </a:solidFill>
                <a:latin typeface="TeXGyrePagella"/>
                <a:cs typeface="TeXGyrePagella"/>
              </a:rPr>
              <a:t>steps</a:t>
            </a:r>
            <a:r>
              <a:rPr dirty="0" sz="1000" spc="-40">
                <a:solidFill>
                  <a:srgbClr val="231F20"/>
                </a:solidFill>
                <a:latin typeface="TeXGyrePagella"/>
                <a:cs typeface="TeXGyrePagella"/>
              </a:rPr>
              <a:t> </a:t>
            </a:r>
            <a:r>
              <a:rPr dirty="0" sz="1000">
                <a:solidFill>
                  <a:srgbClr val="231F20"/>
                </a:solidFill>
                <a:latin typeface="TeXGyrePagella"/>
                <a:cs typeface="TeXGyrePagella"/>
              </a:rPr>
              <a:t>may</a:t>
            </a:r>
            <a:r>
              <a:rPr dirty="0" sz="1000" spc="-50">
                <a:solidFill>
                  <a:srgbClr val="231F20"/>
                </a:solidFill>
                <a:latin typeface="TeXGyrePagella"/>
                <a:cs typeface="TeXGyrePagella"/>
              </a:rPr>
              <a:t> </a:t>
            </a:r>
            <a:r>
              <a:rPr dirty="0" sz="1000">
                <a:solidFill>
                  <a:srgbClr val="231F20"/>
                </a:solidFill>
                <a:latin typeface="TeXGyrePagella"/>
                <a:cs typeface="TeXGyrePagella"/>
              </a:rPr>
              <a:t>be</a:t>
            </a:r>
            <a:r>
              <a:rPr dirty="0" sz="1000" spc="-55">
                <a:solidFill>
                  <a:srgbClr val="231F20"/>
                </a:solidFill>
                <a:latin typeface="TeXGyrePagella"/>
                <a:cs typeface="TeXGyrePagella"/>
              </a:rPr>
              <a:t> </a:t>
            </a:r>
            <a:r>
              <a:rPr dirty="0" sz="1000">
                <a:solidFill>
                  <a:srgbClr val="231F20"/>
                </a:solidFill>
                <a:latin typeface="TeXGyrePagella"/>
                <a:cs typeface="TeXGyrePagella"/>
              </a:rPr>
              <a:t>required</a:t>
            </a:r>
            <a:r>
              <a:rPr dirty="0" sz="1000" spc="-35">
                <a:solidFill>
                  <a:srgbClr val="231F20"/>
                </a:solidFill>
                <a:latin typeface="TeXGyrePagella"/>
                <a:cs typeface="TeXGyrePagella"/>
              </a:rPr>
              <a:t> </a:t>
            </a:r>
            <a:r>
              <a:rPr dirty="0" sz="1000">
                <a:solidFill>
                  <a:srgbClr val="231F20"/>
                </a:solidFill>
                <a:latin typeface="TeXGyrePagella"/>
                <a:cs typeface="TeXGyrePagella"/>
              </a:rPr>
              <a:t>to</a:t>
            </a:r>
            <a:r>
              <a:rPr dirty="0" sz="1000" spc="-55">
                <a:solidFill>
                  <a:srgbClr val="231F20"/>
                </a:solidFill>
                <a:latin typeface="TeXGyrePagella"/>
                <a:cs typeface="TeXGyrePagella"/>
              </a:rPr>
              <a:t> </a:t>
            </a:r>
            <a:r>
              <a:rPr dirty="0" sz="1000">
                <a:solidFill>
                  <a:srgbClr val="231F20"/>
                </a:solidFill>
                <a:latin typeface="TeXGyrePagella"/>
                <a:cs typeface="TeXGyrePagella"/>
              </a:rPr>
              <a:t>protect</a:t>
            </a:r>
            <a:r>
              <a:rPr dirty="0" sz="1000" spc="-40">
                <a:solidFill>
                  <a:srgbClr val="231F20"/>
                </a:solidFill>
                <a:latin typeface="TeXGyrePagella"/>
                <a:cs typeface="TeXGyrePagella"/>
              </a:rPr>
              <a:t> </a:t>
            </a: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whistle</a:t>
            </a:r>
            <a:r>
              <a:rPr dirty="0" sz="1000" spc="-45">
                <a:solidFill>
                  <a:srgbClr val="231F20"/>
                </a:solidFill>
                <a:latin typeface="TeXGyrePagella"/>
                <a:cs typeface="TeXGyrePagella"/>
              </a:rPr>
              <a:t> </a:t>
            </a:r>
            <a:r>
              <a:rPr dirty="0" sz="1000">
                <a:solidFill>
                  <a:srgbClr val="231F20"/>
                </a:solidFill>
                <a:latin typeface="TeXGyrePagella"/>
                <a:cs typeface="TeXGyrePagella"/>
              </a:rPr>
              <a:t>blower</a:t>
            </a:r>
            <a:r>
              <a:rPr dirty="0" sz="1000" spc="-40">
                <a:solidFill>
                  <a:srgbClr val="231F20"/>
                </a:solidFill>
                <a:latin typeface="TeXGyrePagella"/>
                <a:cs typeface="TeXGyrePagella"/>
              </a:rPr>
              <a:t> </a:t>
            </a:r>
            <a:r>
              <a:rPr dirty="0" sz="1000">
                <a:solidFill>
                  <a:srgbClr val="231F20"/>
                </a:solidFill>
                <a:latin typeface="TeXGyrePagella"/>
                <a:cs typeface="TeXGyrePagella"/>
              </a:rPr>
              <a:t>from</a:t>
            </a:r>
            <a:r>
              <a:rPr dirty="0" sz="1000" spc="-50">
                <a:solidFill>
                  <a:srgbClr val="231F20"/>
                </a:solidFill>
                <a:latin typeface="TeXGyrePagella"/>
                <a:cs typeface="TeXGyrePagella"/>
              </a:rPr>
              <a:t> </a:t>
            </a:r>
            <a:r>
              <a:rPr dirty="0" sz="1000">
                <a:solidFill>
                  <a:srgbClr val="231F20"/>
                </a:solidFill>
                <a:latin typeface="TeXGyrePagella"/>
                <a:cs typeface="TeXGyrePagella"/>
              </a:rPr>
              <a:t>victimization  by</a:t>
            </a:r>
            <a:r>
              <a:rPr dirty="0" sz="1000" spc="-70">
                <a:solidFill>
                  <a:srgbClr val="231F20"/>
                </a:solidFill>
                <a:latin typeface="TeXGyrePagella"/>
                <a:cs typeface="TeXGyrePagella"/>
              </a:rPr>
              <a:t> </a:t>
            </a:r>
            <a:r>
              <a:rPr dirty="0" sz="1000">
                <a:solidFill>
                  <a:srgbClr val="231F20"/>
                </a:solidFill>
                <a:latin typeface="TeXGyrePagella"/>
                <a:cs typeface="TeXGyrePagella"/>
              </a:rPr>
              <a:t>others.</a:t>
            </a:r>
            <a:r>
              <a:rPr dirty="0" sz="1000" spc="-55">
                <a:solidFill>
                  <a:srgbClr val="231F20"/>
                </a:solidFill>
                <a:latin typeface="TeXGyrePagella"/>
                <a:cs typeface="TeXGyrePagella"/>
              </a:rPr>
              <a:t> </a:t>
            </a:r>
            <a:r>
              <a:rPr dirty="0" sz="1000">
                <a:solidFill>
                  <a:srgbClr val="231F20"/>
                </a:solidFill>
                <a:latin typeface="TeXGyrePagella"/>
                <a:cs typeface="TeXGyrePagella"/>
              </a:rPr>
              <a:t>Handling</a:t>
            </a:r>
            <a:r>
              <a:rPr dirty="0" sz="1000" spc="-60">
                <a:solidFill>
                  <a:srgbClr val="231F20"/>
                </a:solidFill>
                <a:latin typeface="TeXGyrePagella"/>
                <a:cs typeface="TeXGyrePagella"/>
              </a:rPr>
              <a:t> </a:t>
            </a:r>
            <a:r>
              <a:rPr dirty="0" sz="1000">
                <a:solidFill>
                  <a:srgbClr val="231F20"/>
                </a:solidFill>
                <a:latin typeface="TeXGyrePagella"/>
                <a:cs typeface="TeXGyrePagella"/>
              </a:rPr>
              <a:t>the</a:t>
            </a:r>
            <a:r>
              <a:rPr dirty="0" sz="1000" spc="-65">
                <a:solidFill>
                  <a:srgbClr val="231F20"/>
                </a:solidFill>
                <a:latin typeface="TeXGyrePagella"/>
                <a:cs typeface="TeXGyrePagella"/>
              </a:rPr>
              <a:t> </a:t>
            </a:r>
            <a:r>
              <a:rPr dirty="0" sz="1000">
                <a:solidFill>
                  <a:srgbClr val="231F20"/>
                </a:solidFill>
                <a:latin typeface="TeXGyrePagella"/>
                <a:cs typeface="TeXGyrePagella"/>
              </a:rPr>
              <a:t>allegation</a:t>
            </a:r>
            <a:r>
              <a:rPr dirty="0" sz="1000" spc="-55">
                <a:solidFill>
                  <a:srgbClr val="231F20"/>
                </a:solidFill>
                <a:latin typeface="TeXGyrePagella"/>
                <a:cs typeface="TeXGyrePagella"/>
              </a:rPr>
              <a:t> </a:t>
            </a:r>
            <a:r>
              <a:rPr dirty="0" sz="1000">
                <a:solidFill>
                  <a:srgbClr val="231F20"/>
                </a:solidFill>
                <a:latin typeface="TeXGyrePagella"/>
                <a:cs typeface="TeXGyrePagella"/>
              </a:rPr>
              <a:t>of</a:t>
            </a:r>
            <a:r>
              <a:rPr dirty="0" sz="1000" spc="-65">
                <a:solidFill>
                  <a:srgbClr val="231F20"/>
                </a:solidFill>
                <a:latin typeface="TeXGyrePagella"/>
                <a:cs typeface="TeXGyrePagella"/>
              </a:rPr>
              <a:t> </a:t>
            </a:r>
            <a:r>
              <a:rPr dirty="0" sz="1000">
                <a:solidFill>
                  <a:srgbClr val="231F20"/>
                </a:solidFill>
                <a:latin typeface="TeXGyrePagella"/>
                <a:cs typeface="TeXGyrePagella"/>
              </a:rPr>
              <a:t>misconduct</a:t>
            </a:r>
            <a:r>
              <a:rPr dirty="0" sz="1000" spc="-50">
                <a:solidFill>
                  <a:srgbClr val="231F20"/>
                </a:solidFill>
                <a:latin typeface="TeXGyrePagella"/>
                <a:cs typeface="TeXGyrePagella"/>
              </a:rPr>
              <a:t> </a:t>
            </a:r>
            <a:r>
              <a:rPr dirty="0" sz="1000">
                <a:solidFill>
                  <a:srgbClr val="231F20"/>
                </a:solidFill>
                <a:latin typeface="TeXGyrePagella"/>
                <a:cs typeface="TeXGyrePagella"/>
              </a:rPr>
              <a:t>should</a:t>
            </a:r>
            <a:r>
              <a:rPr dirty="0" sz="1000" spc="-65">
                <a:solidFill>
                  <a:srgbClr val="231F20"/>
                </a:solidFill>
                <a:latin typeface="TeXGyrePagella"/>
                <a:cs typeface="TeXGyrePagella"/>
              </a:rPr>
              <a:t> </a:t>
            </a:r>
            <a:r>
              <a:rPr dirty="0" sz="1000">
                <a:solidFill>
                  <a:srgbClr val="231F20"/>
                </a:solidFill>
                <a:latin typeface="TeXGyrePagella"/>
                <a:cs typeface="TeXGyrePagella"/>
              </a:rPr>
              <a:t>be</a:t>
            </a:r>
            <a:r>
              <a:rPr dirty="0" sz="1000" spc="-65">
                <a:solidFill>
                  <a:srgbClr val="231F20"/>
                </a:solidFill>
                <a:latin typeface="TeXGyrePagella"/>
                <a:cs typeface="TeXGyrePagella"/>
              </a:rPr>
              <a:t> </a:t>
            </a:r>
            <a:r>
              <a:rPr dirty="0" sz="1000">
                <a:solidFill>
                  <a:srgbClr val="231F20"/>
                </a:solidFill>
                <a:latin typeface="TeXGyrePagella"/>
                <a:cs typeface="TeXGyrePagella"/>
              </a:rPr>
              <a:t>customised</a:t>
            </a:r>
            <a:r>
              <a:rPr dirty="0" sz="1000" spc="-55">
                <a:solidFill>
                  <a:srgbClr val="231F20"/>
                </a:solidFill>
                <a:latin typeface="TeXGyrePagella"/>
                <a:cs typeface="TeXGyrePagella"/>
              </a:rPr>
              <a:t> </a:t>
            </a:r>
            <a:r>
              <a:rPr dirty="0" sz="1000">
                <a:solidFill>
                  <a:srgbClr val="231F20"/>
                </a:solidFill>
                <a:latin typeface="TeXGyrePagella"/>
                <a:cs typeface="TeXGyrePagella"/>
              </a:rPr>
              <a:t>and</a:t>
            </a:r>
            <a:r>
              <a:rPr dirty="0" sz="1000" spc="-65">
                <a:solidFill>
                  <a:srgbClr val="231F20"/>
                </a:solidFill>
                <a:latin typeface="TeXGyrePagella"/>
                <a:cs typeface="TeXGyrePagella"/>
              </a:rPr>
              <a:t> </a:t>
            </a:r>
            <a:r>
              <a:rPr dirty="0" sz="1000">
                <a:solidFill>
                  <a:srgbClr val="231F20"/>
                </a:solidFill>
                <a:latin typeface="TeXGyrePagella"/>
                <a:cs typeface="TeXGyrePagella"/>
              </a:rPr>
              <a:t>be</a:t>
            </a:r>
            <a:r>
              <a:rPr dirty="0" sz="1000" spc="-65">
                <a:solidFill>
                  <a:srgbClr val="231F20"/>
                </a:solidFill>
                <a:latin typeface="TeXGyrePagella"/>
                <a:cs typeface="TeXGyrePagella"/>
              </a:rPr>
              <a:t> </a:t>
            </a:r>
            <a:r>
              <a:rPr dirty="0" sz="1000">
                <a:solidFill>
                  <a:srgbClr val="231F20"/>
                </a:solidFill>
                <a:latin typeface="TeXGyrePagella"/>
                <a:cs typeface="TeXGyrePagella"/>
              </a:rPr>
              <a:t>dealt</a:t>
            </a:r>
            <a:r>
              <a:rPr dirty="0" sz="1000" spc="-65">
                <a:solidFill>
                  <a:srgbClr val="231F20"/>
                </a:solidFill>
                <a:latin typeface="TeXGyrePagella"/>
                <a:cs typeface="TeXGyrePagella"/>
              </a:rPr>
              <a:t> </a:t>
            </a:r>
            <a:r>
              <a:rPr dirty="0" sz="1000">
                <a:solidFill>
                  <a:srgbClr val="231F20"/>
                </a:solidFill>
                <a:latin typeface="TeXGyrePagella"/>
                <a:cs typeface="TeXGyrePagella"/>
              </a:rPr>
              <a:t>with</a:t>
            </a:r>
            <a:r>
              <a:rPr dirty="0" sz="1000" spc="-60">
                <a:solidFill>
                  <a:srgbClr val="231F20"/>
                </a:solidFill>
                <a:latin typeface="TeXGyrePagella"/>
                <a:cs typeface="TeXGyrePagella"/>
              </a:rPr>
              <a:t> </a:t>
            </a:r>
            <a:r>
              <a:rPr dirty="0" sz="1000">
                <a:solidFill>
                  <a:srgbClr val="231F20"/>
                </a:solidFill>
                <a:latin typeface="TeXGyrePagella"/>
                <a:cs typeface="TeXGyrePagella"/>
              </a:rPr>
              <a:t>on  a</a:t>
            </a:r>
            <a:r>
              <a:rPr dirty="0" sz="1000" spc="-110">
                <a:solidFill>
                  <a:srgbClr val="231F20"/>
                </a:solidFill>
                <a:latin typeface="TeXGyrePagella"/>
                <a:cs typeface="TeXGyrePagella"/>
              </a:rPr>
              <a:t> </a:t>
            </a:r>
            <a:r>
              <a:rPr dirty="0" sz="1000">
                <a:solidFill>
                  <a:srgbClr val="231F20"/>
                </a:solidFill>
                <a:latin typeface="TeXGyrePagella"/>
                <a:cs typeface="TeXGyrePagella"/>
              </a:rPr>
              <a:t>case</a:t>
            </a:r>
            <a:r>
              <a:rPr dirty="0" sz="1000" spc="-100">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case</a:t>
            </a:r>
            <a:r>
              <a:rPr dirty="0" sz="1000" spc="-100">
                <a:solidFill>
                  <a:srgbClr val="231F20"/>
                </a:solidFill>
                <a:latin typeface="TeXGyrePagella"/>
                <a:cs typeface="TeXGyrePagella"/>
              </a:rPr>
              <a:t> </a:t>
            </a:r>
            <a:r>
              <a:rPr dirty="0" sz="1000">
                <a:solidFill>
                  <a:srgbClr val="231F20"/>
                </a:solidFill>
                <a:latin typeface="TeXGyrePagella"/>
                <a:cs typeface="TeXGyrePagella"/>
              </a:rPr>
              <a:t>basis.</a:t>
            </a:r>
            <a:r>
              <a:rPr dirty="0" sz="1000" spc="-100">
                <a:solidFill>
                  <a:srgbClr val="231F20"/>
                </a:solidFill>
                <a:latin typeface="TeXGyrePagella"/>
                <a:cs typeface="TeXGyrePagella"/>
              </a:rPr>
              <a:t> </a:t>
            </a:r>
            <a:r>
              <a:rPr dirty="0" sz="1000">
                <a:solidFill>
                  <a:srgbClr val="231F20"/>
                </a:solidFill>
                <a:latin typeface="TeXGyrePagella"/>
                <a:cs typeface="TeXGyrePagella"/>
              </a:rPr>
              <a:t>Every</a:t>
            </a:r>
            <a:r>
              <a:rPr dirty="0" sz="1000" spc="-100">
                <a:solidFill>
                  <a:srgbClr val="231F20"/>
                </a:solidFill>
                <a:latin typeface="TeXGyrePagella"/>
                <a:cs typeface="TeXGyrePagella"/>
              </a:rPr>
              <a:t> </a:t>
            </a:r>
            <a:r>
              <a:rPr dirty="0" sz="1000">
                <a:solidFill>
                  <a:srgbClr val="231F20"/>
                </a:solidFill>
                <a:latin typeface="TeXGyrePagella"/>
                <a:cs typeface="TeXGyrePagella"/>
              </a:rPr>
              <a:t>effort</a:t>
            </a:r>
            <a:r>
              <a:rPr dirty="0" sz="1000" spc="-95">
                <a:solidFill>
                  <a:srgbClr val="231F20"/>
                </a:solidFill>
                <a:latin typeface="TeXGyrePagella"/>
                <a:cs typeface="TeXGyrePagella"/>
              </a:rPr>
              <a:t> </a:t>
            </a:r>
            <a:r>
              <a:rPr dirty="0" sz="1000">
                <a:solidFill>
                  <a:srgbClr val="231F20"/>
                </a:solidFill>
                <a:latin typeface="TeXGyrePagella"/>
                <a:cs typeface="TeXGyrePagella"/>
              </a:rPr>
              <a:t>should</a:t>
            </a:r>
            <a:r>
              <a:rPr dirty="0" sz="1000" spc="-95">
                <a:solidFill>
                  <a:srgbClr val="231F20"/>
                </a:solidFill>
                <a:latin typeface="TeXGyrePagella"/>
                <a:cs typeface="TeXGyrePagella"/>
              </a:rPr>
              <a:t> </a:t>
            </a:r>
            <a:r>
              <a:rPr dirty="0" sz="1000">
                <a:solidFill>
                  <a:srgbClr val="231F20"/>
                </a:solidFill>
                <a:latin typeface="TeXGyrePagella"/>
                <a:cs typeface="TeXGyrePagella"/>
              </a:rPr>
              <a:t>be</a:t>
            </a:r>
            <a:r>
              <a:rPr dirty="0" sz="1000" spc="-105">
                <a:solidFill>
                  <a:srgbClr val="231F20"/>
                </a:solidFill>
                <a:latin typeface="TeXGyrePagella"/>
                <a:cs typeface="TeXGyrePagella"/>
              </a:rPr>
              <a:t> </a:t>
            </a:r>
            <a:r>
              <a:rPr dirty="0" sz="1000">
                <a:solidFill>
                  <a:srgbClr val="231F20"/>
                </a:solidFill>
                <a:latin typeface="TeXGyrePagella"/>
                <a:cs typeface="TeXGyrePagella"/>
              </a:rPr>
              <a:t>made</a:t>
            </a:r>
            <a:r>
              <a:rPr dirty="0" sz="1000" spc="-105">
                <a:solidFill>
                  <a:srgbClr val="231F20"/>
                </a:solidFill>
                <a:latin typeface="TeXGyrePagella"/>
                <a:cs typeface="TeXGyrePagella"/>
              </a:rPr>
              <a:t> </a:t>
            </a:r>
            <a:r>
              <a:rPr dirty="0" sz="1000">
                <a:solidFill>
                  <a:srgbClr val="231F20"/>
                </a:solidFill>
                <a:latin typeface="TeXGyrePagella"/>
                <a:cs typeface="TeXGyrePagella"/>
              </a:rPr>
              <a:t>to</a:t>
            </a:r>
            <a:r>
              <a:rPr dirty="0" sz="1000" spc="-105">
                <a:solidFill>
                  <a:srgbClr val="231F20"/>
                </a:solidFill>
                <a:latin typeface="TeXGyrePagella"/>
                <a:cs typeface="TeXGyrePagella"/>
              </a:rPr>
              <a:t> </a:t>
            </a:r>
            <a:r>
              <a:rPr dirty="0" sz="1000">
                <a:solidFill>
                  <a:srgbClr val="231F20"/>
                </a:solidFill>
                <a:latin typeface="TeXGyrePagella"/>
                <a:cs typeface="TeXGyrePagella"/>
              </a:rPr>
              <a:t>safeguard</a:t>
            </a:r>
            <a:r>
              <a:rPr dirty="0" sz="1000" spc="-90">
                <a:solidFill>
                  <a:srgbClr val="231F20"/>
                </a:solidFill>
                <a:latin typeface="TeXGyrePagella"/>
                <a:cs typeface="TeXGyrePagella"/>
              </a:rPr>
              <a:t> </a:t>
            </a:r>
            <a:r>
              <a:rPr dirty="0" sz="1000">
                <a:solidFill>
                  <a:srgbClr val="231F20"/>
                </a:solidFill>
                <a:latin typeface="TeXGyrePagella"/>
                <a:cs typeface="TeXGyrePagella"/>
              </a:rPr>
              <a:t>interests</a:t>
            </a:r>
            <a:r>
              <a:rPr dirty="0" sz="1000" spc="-90">
                <a:solidFill>
                  <a:srgbClr val="231F20"/>
                </a:solidFill>
                <a:latin typeface="TeXGyrePagella"/>
                <a:cs typeface="TeXGyrePagella"/>
              </a:rPr>
              <a:t> </a:t>
            </a:r>
            <a:r>
              <a:rPr dirty="0" sz="1000">
                <a:solidFill>
                  <a:srgbClr val="231F20"/>
                </a:solidFill>
                <a:latin typeface="TeXGyrePagella"/>
                <a:cs typeface="TeXGyrePagella"/>
              </a:rPr>
              <a:t>of</a:t>
            </a:r>
            <a:r>
              <a:rPr dirty="0" sz="1000" spc="-11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complainant</a:t>
            </a:r>
            <a:r>
              <a:rPr dirty="0" sz="1000" spc="-85">
                <a:solidFill>
                  <a:srgbClr val="231F20"/>
                </a:solidFill>
                <a:latin typeface="TeXGyrePagella"/>
                <a:cs typeface="TeXGyrePagella"/>
              </a:rPr>
              <a:t> </a:t>
            </a:r>
            <a:r>
              <a:rPr dirty="0" sz="1000">
                <a:solidFill>
                  <a:srgbClr val="231F20"/>
                </a:solidFill>
                <a:latin typeface="TeXGyrePagella"/>
                <a:cs typeface="TeXGyrePagella"/>
              </a:rPr>
              <a:t>and  respondent.</a:t>
            </a:r>
            <a:endParaRPr sz="1000">
              <a:latin typeface="TeXGyrePagella"/>
              <a:cs typeface="TeXGyrePagella"/>
            </a:endParaRPr>
          </a:p>
          <a:p>
            <a:pPr algn="just" lvl="2" marL="381635" marR="6985" indent="-369570">
              <a:lnSpc>
                <a:spcPct val="141200"/>
              </a:lnSpc>
              <a:spcBef>
                <a:spcPts val="120"/>
              </a:spcBef>
              <a:buAutoNum type="arabicPeriod" startAt="4"/>
              <a:tabLst>
                <a:tab pos="386080" algn="l"/>
              </a:tabLst>
            </a:pPr>
            <a:r>
              <a:rPr dirty="0" sz="1000">
                <a:solidFill>
                  <a:srgbClr val="231F20"/>
                </a:solidFill>
                <a:latin typeface="TeXGyrePagella"/>
                <a:cs typeface="TeXGyrePagella"/>
              </a:rPr>
              <a:t>If</a:t>
            </a:r>
            <a:r>
              <a:rPr dirty="0" sz="1000" spc="-30">
                <a:solidFill>
                  <a:srgbClr val="231F20"/>
                </a:solidFill>
                <a:latin typeface="TeXGyrePagella"/>
                <a:cs typeface="TeXGyrePagella"/>
              </a:rPr>
              <a:t> </a:t>
            </a:r>
            <a:r>
              <a:rPr dirty="0" sz="1000">
                <a:solidFill>
                  <a:srgbClr val="231F20"/>
                </a:solidFill>
                <a:latin typeface="TeXGyrePagella"/>
                <a:cs typeface="TeXGyrePagella"/>
              </a:rPr>
              <a:t>it</a:t>
            </a:r>
            <a:r>
              <a:rPr dirty="0" sz="1000" spc="-30">
                <a:solidFill>
                  <a:srgbClr val="231F20"/>
                </a:solidFill>
                <a:latin typeface="TeXGyrePagella"/>
                <a:cs typeface="TeXGyrePagella"/>
              </a:rPr>
              <a:t> </a:t>
            </a:r>
            <a:r>
              <a:rPr dirty="0" sz="1000">
                <a:solidFill>
                  <a:srgbClr val="231F20"/>
                </a:solidFill>
                <a:latin typeface="TeXGyrePagella"/>
                <a:cs typeface="TeXGyrePagella"/>
              </a:rPr>
              <a:t>is</a:t>
            </a:r>
            <a:r>
              <a:rPr dirty="0" sz="1000" spc="-25">
                <a:solidFill>
                  <a:srgbClr val="231F20"/>
                </a:solidFill>
                <a:latin typeface="TeXGyrePagella"/>
                <a:cs typeface="TeXGyrePagella"/>
              </a:rPr>
              <a:t> </a:t>
            </a:r>
            <a:r>
              <a:rPr dirty="0" sz="1000">
                <a:solidFill>
                  <a:srgbClr val="231F20"/>
                </a:solidFill>
                <a:latin typeface="TeXGyrePagella"/>
                <a:cs typeface="TeXGyrePagella"/>
              </a:rPr>
              <a:t>established</a:t>
            </a:r>
            <a:r>
              <a:rPr dirty="0" sz="1000" spc="-10">
                <a:solidFill>
                  <a:srgbClr val="231F20"/>
                </a:solidFill>
                <a:latin typeface="TeXGyrePagella"/>
                <a:cs typeface="TeXGyrePagella"/>
              </a:rPr>
              <a:t> </a:t>
            </a:r>
            <a:r>
              <a:rPr dirty="0" sz="1000">
                <a:solidFill>
                  <a:srgbClr val="231F20"/>
                </a:solidFill>
                <a:latin typeface="TeXGyrePagella"/>
                <a:cs typeface="TeXGyrePagella"/>
              </a:rPr>
              <a:t>that</a:t>
            </a:r>
            <a:r>
              <a:rPr dirty="0" sz="1000" spc="-25">
                <a:solidFill>
                  <a:srgbClr val="231F20"/>
                </a:solidFill>
                <a:latin typeface="TeXGyrePagella"/>
                <a:cs typeface="TeXGyrePagella"/>
              </a:rPr>
              <a:t> </a:t>
            </a:r>
            <a:r>
              <a:rPr dirty="0" sz="1000">
                <a:solidFill>
                  <a:srgbClr val="231F20"/>
                </a:solidFill>
                <a:latin typeface="TeXGyrePagella"/>
                <a:cs typeface="TeXGyrePagella"/>
              </a:rPr>
              <a:t>allegations</a:t>
            </a:r>
            <a:r>
              <a:rPr dirty="0" sz="1000" spc="-5">
                <a:solidFill>
                  <a:srgbClr val="231F20"/>
                </a:solidFill>
                <a:latin typeface="TeXGyrePagella"/>
                <a:cs typeface="TeXGyrePagella"/>
              </a:rPr>
              <a:t> </a:t>
            </a:r>
            <a:r>
              <a:rPr dirty="0" sz="1000">
                <a:solidFill>
                  <a:srgbClr val="231F20"/>
                </a:solidFill>
                <a:latin typeface="TeXGyrePagella"/>
                <a:cs typeface="TeXGyrePagella"/>
              </a:rPr>
              <a:t>were</a:t>
            </a:r>
            <a:r>
              <a:rPr dirty="0" sz="1000" spc="-25">
                <a:solidFill>
                  <a:srgbClr val="231F20"/>
                </a:solidFill>
                <a:latin typeface="TeXGyrePagella"/>
                <a:cs typeface="TeXGyrePagella"/>
              </a:rPr>
              <a:t> </a:t>
            </a:r>
            <a:r>
              <a:rPr dirty="0" sz="1000">
                <a:solidFill>
                  <a:srgbClr val="231F20"/>
                </a:solidFill>
                <a:latin typeface="TeXGyrePagella"/>
                <a:cs typeface="TeXGyrePagella"/>
              </a:rPr>
              <a:t>motivated</a:t>
            </a:r>
            <a:r>
              <a:rPr dirty="0" sz="1000" spc="-15">
                <a:solidFill>
                  <a:srgbClr val="231F20"/>
                </a:solidFill>
                <a:latin typeface="TeXGyrePagella"/>
                <a:cs typeface="TeXGyrePagella"/>
              </a:rPr>
              <a:t> </a:t>
            </a:r>
            <a:r>
              <a:rPr dirty="0" sz="1000">
                <a:solidFill>
                  <a:srgbClr val="231F20"/>
                </a:solidFill>
                <a:latin typeface="TeXGyrePagella"/>
                <a:cs typeface="TeXGyrePagella"/>
              </a:rPr>
              <a:t>by</a:t>
            </a:r>
            <a:r>
              <a:rPr dirty="0" sz="1000" spc="-25">
                <a:solidFill>
                  <a:srgbClr val="231F20"/>
                </a:solidFill>
                <a:latin typeface="TeXGyrePagella"/>
                <a:cs typeface="TeXGyrePagella"/>
              </a:rPr>
              <a:t> </a:t>
            </a:r>
            <a:r>
              <a:rPr dirty="0" sz="1000">
                <a:solidFill>
                  <a:srgbClr val="231F20"/>
                </a:solidFill>
                <a:latin typeface="TeXGyrePagella"/>
                <a:cs typeface="TeXGyrePagella"/>
              </a:rPr>
              <a:t>malice,</a:t>
            </a:r>
            <a:r>
              <a:rPr dirty="0" sz="1000" spc="-20">
                <a:solidFill>
                  <a:srgbClr val="231F20"/>
                </a:solidFill>
                <a:latin typeface="TeXGyrePagella"/>
                <a:cs typeface="TeXGyrePagella"/>
              </a:rPr>
              <a:t> </a:t>
            </a:r>
            <a:r>
              <a:rPr dirty="0" sz="1000">
                <a:solidFill>
                  <a:srgbClr val="231F20"/>
                </a:solidFill>
                <a:latin typeface="TeXGyrePagella"/>
                <a:cs typeface="TeXGyrePagella"/>
              </a:rPr>
              <a:t>Director/Head will</a:t>
            </a:r>
            <a:r>
              <a:rPr dirty="0" sz="1000" spc="-25">
                <a:solidFill>
                  <a:srgbClr val="231F20"/>
                </a:solidFill>
                <a:latin typeface="TeXGyrePagella"/>
                <a:cs typeface="TeXGyrePagella"/>
              </a:rPr>
              <a:t> </a:t>
            </a:r>
            <a:r>
              <a:rPr dirty="0" sz="1000">
                <a:solidFill>
                  <a:srgbClr val="231F20"/>
                </a:solidFill>
                <a:latin typeface="TeXGyrePagella"/>
                <a:cs typeface="TeXGyrePagella"/>
              </a:rPr>
              <a:t>formulate  appropriate</a:t>
            </a:r>
            <a:r>
              <a:rPr dirty="0" sz="1000" spc="-85">
                <a:solidFill>
                  <a:srgbClr val="231F20"/>
                </a:solidFill>
                <a:latin typeface="TeXGyrePagella"/>
                <a:cs typeface="TeXGyrePagella"/>
              </a:rPr>
              <a:t> </a:t>
            </a:r>
            <a:r>
              <a:rPr dirty="0" sz="1000">
                <a:solidFill>
                  <a:srgbClr val="231F20"/>
                </a:solidFill>
                <a:latin typeface="TeXGyrePagella"/>
                <a:cs typeface="TeXGyrePagella"/>
              </a:rPr>
              <a:t>course</a:t>
            </a:r>
            <a:r>
              <a:rPr dirty="0" sz="1000" spc="-95">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action</a:t>
            </a:r>
            <a:r>
              <a:rPr dirty="0" sz="1000" spc="-90">
                <a:solidFill>
                  <a:srgbClr val="231F20"/>
                </a:solidFill>
                <a:latin typeface="TeXGyrePagella"/>
                <a:cs typeface="TeXGyrePagella"/>
              </a:rPr>
              <a:t> </a:t>
            </a:r>
            <a:r>
              <a:rPr dirty="0" sz="1000">
                <a:solidFill>
                  <a:srgbClr val="231F20"/>
                </a:solidFill>
                <a:latin typeface="TeXGyrePagella"/>
                <a:cs typeface="TeXGyrePagella"/>
              </a:rPr>
              <a:t>against</a:t>
            </a:r>
            <a:r>
              <a:rPr dirty="0" sz="1000" spc="-95">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individual/s</a:t>
            </a:r>
            <a:r>
              <a:rPr dirty="0" sz="1000" spc="-80">
                <a:solidFill>
                  <a:srgbClr val="231F20"/>
                </a:solidFill>
                <a:latin typeface="TeXGyrePagella"/>
                <a:cs typeface="TeXGyrePagella"/>
              </a:rPr>
              <a:t> </a:t>
            </a:r>
            <a:r>
              <a:rPr dirty="0" sz="1000">
                <a:solidFill>
                  <a:srgbClr val="231F20"/>
                </a:solidFill>
                <a:latin typeface="TeXGyrePagella"/>
                <a:cs typeface="TeXGyrePagella"/>
              </a:rPr>
              <a:t>involved.</a:t>
            </a:r>
            <a:endParaRPr sz="1000">
              <a:latin typeface="TeXGyrePagella"/>
              <a:cs typeface="TeXGyrePagella"/>
            </a:endParaRPr>
          </a:p>
          <a:p>
            <a:pPr algn="just" lvl="2" marL="381635" marR="5080" indent="-369570">
              <a:lnSpc>
                <a:spcPct val="141200"/>
              </a:lnSpc>
              <a:spcBef>
                <a:spcPts val="120"/>
              </a:spcBef>
              <a:buAutoNum type="arabicPeriod" startAt="4"/>
              <a:tabLst>
                <a:tab pos="386080" algn="l"/>
              </a:tabLst>
            </a:pPr>
            <a:r>
              <a:rPr dirty="0" sz="1000">
                <a:solidFill>
                  <a:srgbClr val="231F20"/>
                </a:solidFill>
                <a:latin typeface="TeXGyrePagella"/>
                <a:cs typeface="TeXGyrePagella"/>
              </a:rPr>
              <a:t>All</a:t>
            </a:r>
            <a:r>
              <a:rPr dirty="0" sz="1000" spc="-90">
                <a:solidFill>
                  <a:srgbClr val="231F20"/>
                </a:solidFill>
                <a:latin typeface="TeXGyrePagella"/>
                <a:cs typeface="TeXGyrePagella"/>
              </a:rPr>
              <a:t> </a:t>
            </a:r>
            <a:r>
              <a:rPr dirty="0" sz="1000">
                <a:solidFill>
                  <a:srgbClr val="231F20"/>
                </a:solidFill>
                <a:latin typeface="TeXGyrePagella"/>
                <a:cs typeface="TeXGyrePagella"/>
              </a:rPr>
              <a:t>the</a:t>
            </a:r>
            <a:r>
              <a:rPr dirty="0" sz="1000" spc="-85">
                <a:solidFill>
                  <a:srgbClr val="231F20"/>
                </a:solidFill>
                <a:latin typeface="TeXGyrePagella"/>
                <a:cs typeface="TeXGyrePagella"/>
              </a:rPr>
              <a:t> </a:t>
            </a:r>
            <a:r>
              <a:rPr dirty="0" sz="1000">
                <a:solidFill>
                  <a:srgbClr val="231F20"/>
                </a:solidFill>
                <a:latin typeface="TeXGyrePagella"/>
                <a:cs typeface="TeXGyrePagella"/>
              </a:rPr>
              <a:t>above</a:t>
            </a:r>
            <a:r>
              <a:rPr dirty="0" sz="1000" spc="-80">
                <a:solidFill>
                  <a:srgbClr val="231F20"/>
                </a:solidFill>
                <a:latin typeface="TeXGyrePagella"/>
                <a:cs typeface="TeXGyrePagella"/>
              </a:rPr>
              <a:t> </a:t>
            </a:r>
            <a:r>
              <a:rPr dirty="0" sz="1000">
                <a:solidFill>
                  <a:srgbClr val="231F20"/>
                </a:solidFill>
                <a:latin typeface="TeXGyrePagella"/>
                <a:cs typeface="TeXGyrePagella"/>
              </a:rPr>
              <a:t>reports</a:t>
            </a:r>
            <a:r>
              <a:rPr dirty="0" sz="1000" spc="-75">
                <a:solidFill>
                  <a:srgbClr val="231F20"/>
                </a:solidFill>
                <a:latin typeface="TeXGyrePagella"/>
                <a:cs typeface="TeXGyrePagella"/>
              </a:rPr>
              <a:t> </a:t>
            </a:r>
            <a:r>
              <a:rPr dirty="0" sz="1000">
                <a:solidFill>
                  <a:srgbClr val="231F20"/>
                </a:solidFill>
                <a:latin typeface="TeXGyrePagella"/>
                <a:cs typeface="TeXGyrePagella"/>
              </a:rPr>
              <a:t>or</a:t>
            </a:r>
            <a:r>
              <a:rPr dirty="0" sz="1000" spc="-90">
                <a:solidFill>
                  <a:srgbClr val="231F20"/>
                </a:solidFill>
                <a:latin typeface="TeXGyrePagella"/>
                <a:cs typeface="TeXGyrePagella"/>
              </a:rPr>
              <a:t> </a:t>
            </a:r>
            <a:r>
              <a:rPr dirty="0" sz="1000">
                <a:solidFill>
                  <a:srgbClr val="231F20"/>
                </a:solidFill>
                <a:latin typeface="TeXGyrePagella"/>
                <a:cs typeface="TeXGyrePagella"/>
              </a:rPr>
              <a:t>action</a:t>
            </a:r>
            <a:r>
              <a:rPr dirty="0" sz="1000" spc="-80">
                <a:solidFill>
                  <a:srgbClr val="231F20"/>
                </a:solidFill>
                <a:latin typeface="TeXGyrePagella"/>
                <a:cs typeface="TeXGyrePagella"/>
              </a:rPr>
              <a:t> </a:t>
            </a:r>
            <a:r>
              <a:rPr dirty="0" sz="1000">
                <a:solidFill>
                  <a:srgbClr val="231F20"/>
                </a:solidFill>
                <a:latin typeface="TeXGyrePagella"/>
                <a:cs typeface="TeXGyrePagella"/>
              </a:rPr>
              <a:t>taken</a:t>
            </a:r>
            <a:r>
              <a:rPr dirty="0" sz="1000" spc="-80">
                <a:solidFill>
                  <a:srgbClr val="231F20"/>
                </a:solidFill>
                <a:latin typeface="TeXGyrePagella"/>
                <a:cs typeface="TeXGyrePagella"/>
              </a:rPr>
              <a:t> </a:t>
            </a:r>
            <a:r>
              <a:rPr dirty="0" sz="1000">
                <a:solidFill>
                  <a:srgbClr val="231F20"/>
                </a:solidFill>
                <a:latin typeface="TeXGyrePagella"/>
                <a:cs typeface="TeXGyrePagella"/>
              </a:rPr>
              <a:t>in</a:t>
            </a:r>
            <a:r>
              <a:rPr dirty="0" sz="1000" spc="-85">
                <a:solidFill>
                  <a:srgbClr val="231F20"/>
                </a:solidFill>
                <a:latin typeface="TeXGyrePagella"/>
                <a:cs typeface="TeXGyrePagella"/>
              </a:rPr>
              <a:t> </a:t>
            </a:r>
            <a:r>
              <a:rPr dirty="0" sz="1000">
                <a:solidFill>
                  <a:srgbClr val="231F20"/>
                </a:solidFill>
                <a:latin typeface="TeXGyrePagella"/>
                <a:cs typeface="TeXGyrePagella"/>
              </a:rPr>
              <a:t>context</a:t>
            </a:r>
            <a:r>
              <a:rPr dirty="0" sz="1000" spc="-75">
                <a:solidFill>
                  <a:srgbClr val="231F20"/>
                </a:solidFill>
                <a:latin typeface="TeXGyrePagella"/>
                <a:cs typeface="TeXGyrePagella"/>
              </a:rPr>
              <a:t> </a:t>
            </a:r>
            <a:r>
              <a:rPr dirty="0" sz="1000">
                <a:solidFill>
                  <a:srgbClr val="231F20"/>
                </a:solidFill>
                <a:latin typeface="TeXGyrePagella"/>
                <a:cs typeface="TeXGyrePagella"/>
              </a:rPr>
              <a:t>to</a:t>
            </a:r>
            <a:r>
              <a:rPr dirty="0" sz="1000" spc="-9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7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70">
                <a:solidFill>
                  <a:srgbClr val="231F20"/>
                </a:solidFill>
                <a:latin typeface="TeXGyrePagella"/>
                <a:cs typeface="TeXGyrePagella"/>
              </a:rPr>
              <a:t> </a:t>
            </a:r>
            <a:r>
              <a:rPr dirty="0" sz="1000">
                <a:solidFill>
                  <a:srgbClr val="231F20"/>
                </a:solidFill>
                <a:latin typeface="TeXGyrePagella"/>
                <a:cs typeface="TeXGyrePagella"/>
              </a:rPr>
              <a:t>should</a:t>
            </a:r>
            <a:r>
              <a:rPr dirty="0" sz="1000" spc="-80">
                <a:solidFill>
                  <a:srgbClr val="231F20"/>
                </a:solidFill>
                <a:latin typeface="TeXGyrePagella"/>
                <a:cs typeface="TeXGyrePagella"/>
              </a:rPr>
              <a:t> </a:t>
            </a:r>
            <a:r>
              <a:rPr dirty="0" sz="1000">
                <a:solidFill>
                  <a:srgbClr val="231F20"/>
                </a:solidFill>
                <a:latin typeface="TeXGyrePagella"/>
                <a:cs typeface="TeXGyrePagella"/>
              </a:rPr>
              <a:t>be</a:t>
            </a:r>
            <a:r>
              <a:rPr dirty="0" sz="1000" spc="-90">
                <a:solidFill>
                  <a:srgbClr val="231F20"/>
                </a:solidFill>
                <a:latin typeface="TeXGyrePagella"/>
                <a:cs typeface="TeXGyrePagella"/>
              </a:rPr>
              <a:t> </a:t>
            </a:r>
            <a:r>
              <a:rPr dirty="0" sz="1000">
                <a:solidFill>
                  <a:srgbClr val="231F20"/>
                </a:solidFill>
                <a:latin typeface="TeXGyrePagella"/>
                <a:cs typeface="TeXGyrePagella"/>
              </a:rPr>
              <a:t>reported</a:t>
            </a:r>
            <a:r>
              <a:rPr dirty="0" sz="1000" spc="-75">
                <a:solidFill>
                  <a:srgbClr val="231F20"/>
                </a:solidFill>
                <a:latin typeface="TeXGyrePagella"/>
                <a:cs typeface="TeXGyrePagella"/>
              </a:rPr>
              <a:t> </a:t>
            </a:r>
            <a:r>
              <a:rPr dirty="0" sz="1000">
                <a:solidFill>
                  <a:srgbClr val="231F20"/>
                </a:solidFill>
                <a:latin typeface="TeXGyrePagella"/>
                <a:cs typeface="TeXGyrePagella"/>
              </a:rPr>
              <a:t>to</a:t>
            </a:r>
            <a:r>
              <a:rPr dirty="0" sz="1000" spc="-85">
                <a:solidFill>
                  <a:srgbClr val="231F20"/>
                </a:solidFill>
                <a:latin typeface="TeXGyrePagella"/>
                <a:cs typeface="TeXGyrePagella"/>
              </a:rPr>
              <a:t> </a:t>
            </a:r>
            <a:r>
              <a:rPr dirty="0" sz="1000">
                <a:solidFill>
                  <a:srgbClr val="231F20"/>
                </a:solidFill>
                <a:latin typeface="TeXGyrePagella"/>
                <a:cs typeface="TeXGyrePagella"/>
              </a:rPr>
              <a:t>the  RIU</a:t>
            </a:r>
            <a:r>
              <a:rPr dirty="0" sz="1000" spc="-105">
                <a:solidFill>
                  <a:srgbClr val="231F20"/>
                </a:solidFill>
                <a:latin typeface="TeXGyrePagella"/>
                <a:cs typeface="TeXGyrePagella"/>
              </a:rPr>
              <a:t> </a:t>
            </a:r>
            <a:r>
              <a:rPr dirty="0" sz="1000">
                <a:solidFill>
                  <a:srgbClr val="231F20"/>
                </a:solidFill>
                <a:latin typeface="TeXGyrePagella"/>
                <a:cs typeface="TeXGyrePagella"/>
              </a:rPr>
              <a:t>by</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RIO</a:t>
            </a:r>
            <a:r>
              <a:rPr dirty="0" sz="1000" spc="-100">
                <a:solidFill>
                  <a:srgbClr val="231F20"/>
                </a:solidFill>
                <a:latin typeface="TeXGyrePagella"/>
                <a:cs typeface="TeXGyrePagella"/>
              </a:rPr>
              <a:t> </a:t>
            </a:r>
            <a:r>
              <a:rPr dirty="0" sz="1000">
                <a:solidFill>
                  <a:srgbClr val="231F20"/>
                </a:solidFill>
                <a:latin typeface="TeXGyrePagella"/>
                <a:cs typeface="TeXGyrePagella"/>
              </a:rPr>
              <a:t>through</a:t>
            </a:r>
            <a:r>
              <a:rPr dirty="0" sz="1000" spc="-9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Director/Head</a:t>
            </a:r>
            <a:r>
              <a:rPr dirty="0" sz="1000" spc="-80">
                <a:solidFill>
                  <a:srgbClr val="231F20"/>
                </a:solidFill>
                <a:latin typeface="TeXGyrePagella"/>
                <a:cs typeface="TeXGyrePagella"/>
              </a:rPr>
              <a:t> </a:t>
            </a:r>
            <a:r>
              <a:rPr dirty="0" sz="1000">
                <a:solidFill>
                  <a:srgbClr val="231F20"/>
                </a:solidFill>
                <a:latin typeface="TeXGyrePagella"/>
                <a:cs typeface="TeXGyrePagella"/>
              </a:rPr>
              <a:t>of</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5">
                <a:solidFill>
                  <a:srgbClr val="231F20"/>
                </a:solidFill>
                <a:latin typeface="TeXGyrePagella"/>
                <a:cs typeface="TeXGyrePagella"/>
              </a:rPr>
              <a:t> </a:t>
            </a:r>
            <a:r>
              <a:rPr dirty="0" sz="1000">
                <a:solidFill>
                  <a:srgbClr val="231F20"/>
                </a:solidFill>
                <a:latin typeface="TeXGyrePagella"/>
                <a:cs typeface="TeXGyrePagella"/>
              </a:rPr>
              <a:t>Institute/Centre/Division.</a:t>
            </a:r>
            <a:endParaRPr sz="1000">
              <a:latin typeface="TeXGyrePagella"/>
              <a:cs typeface="TeXGyrePagella"/>
            </a:endParaRPr>
          </a:p>
          <a:p>
            <a:pPr algn="just" lvl="2" marL="381635" marR="5080" indent="-369570">
              <a:lnSpc>
                <a:spcPct val="141200"/>
              </a:lnSpc>
              <a:spcBef>
                <a:spcPts val="125"/>
              </a:spcBef>
              <a:buAutoNum type="arabicPeriod" startAt="4"/>
              <a:tabLst>
                <a:tab pos="386080" algn="l"/>
              </a:tabLst>
            </a:pPr>
            <a:r>
              <a:rPr dirty="0" sz="1000">
                <a:solidFill>
                  <a:srgbClr val="231F20"/>
                </a:solidFill>
                <a:latin typeface="TeXGyrePagella"/>
                <a:cs typeface="TeXGyrePagella"/>
              </a:rPr>
              <a:t>Any major issue/s that is not under purview of the Institute can be referred to Research  Integrity</a:t>
            </a:r>
            <a:r>
              <a:rPr dirty="0" sz="1000" spc="-75">
                <a:solidFill>
                  <a:srgbClr val="231F20"/>
                </a:solidFill>
                <a:latin typeface="TeXGyrePagella"/>
                <a:cs typeface="TeXGyrePagella"/>
              </a:rPr>
              <a:t> </a:t>
            </a:r>
            <a:r>
              <a:rPr dirty="0" sz="1000">
                <a:solidFill>
                  <a:srgbClr val="231F20"/>
                </a:solidFill>
                <a:latin typeface="TeXGyrePagella"/>
                <a:cs typeface="TeXGyrePagella"/>
              </a:rPr>
              <a:t>Unit</a:t>
            </a:r>
            <a:r>
              <a:rPr dirty="0" sz="1000" spc="-85">
                <a:solidFill>
                  <a:srgbClr val="231F20"/>
                </a:solidFill>
                <a:latin typeface="TeXGyrePagella"/>
                <a:cs typeface="TeXGyrePagella"/>
              </a:rPr>
              <a:t> </a:t>
            </a:r>
            <a:r>
              <a:rPr dirty="0" sz="1000">
                <a:solidFill>
                  <a:srgbClr val="231F20"/>
                </a:solidFill>
                <a:latin typeface="TeXGyrePagella"/>
                <a:cs typeface="TeXGyrePagella"/>
              </a:rPr>
              <a:t>(RIU)</a:t>
            </a:r>
            <a:r>
              <a:rPr dirty="0" sz="1000" spc="-75">
                <a:solidFill>
                  <a:srgbClr val="231F20"/>
                </a:solidFill>
                <a:latin typeface="TeXGyrePagella"/>
                <a:cs typeface="TeXGyrePagella"/>
              </a:rPr>
              <a:t> </a:t>
            </a:r>
            <a:r>
              <a:rPr dirty="0" sz="1000">
                <a:solidFill>
                  <a:srgbClr val="231F20"/>
                </a:solidFill>
                <a:latin typeface="TeXGyrePagella"/>
                <a:cs typeface="TeXGyrePagella"/>
              </a:rPr>
              <a:t>at</a:t>
            </a:r>
            <a:r>
              <a:rPr dirty="0" sz="1000" spc="-85">
                <a:solidFill>
                  <a:srgbClr val="231F20"/>
                </a:solidFill>
                <a:latin typeface="TeXGyrePagella"/>
                <a:cs typeface="TeXGyrePagella"/>
              </a:rPr>
              <a:t> </a:t>
            </a:r>
            <a:r>
              <a:rPr dirty="0" sz="1000">
                <a:solidFill>
                  <a:srgbClr val="231F20"/>
                </a:solidFill>
                <a:latin typeface="TeXGyrePagella"/>
                <a:cs typeface="TeXGyrePagella"/>
              </a:rPr>
              <a:t>ICMR</a:t>
            </a:r>
            <a:r>
              <a:rPr dirty="0" sz="1000" spc="-85">
                <a:solidFill>
                  <a:srgbClr val="231F20"/>
                </a:solidFill>
                <a:latin typeface="TeXGyrePagella"/>
                <a:cs typeface="TeXGyrePagella"/>
              </a:rPr>
              <a:t> </a:t>
            </a:r>
            <a:r>
              <a:rPr dirty="0" sz="1000">
                <a:solidFill>
                  <a:srgbClr val="231F20"/>
                </a:solidFill>
                <a:latin typeface="TeXGyrePagella"/>
                <a:cs typeface="TeXGyrePagella"/>
              </a:rPr>
              <a:t>Headquarters,</a:t>
            </a:r>
            <a:r>
              <a:rPr dirty="0" sz="1000" spc="-60">
                <a:solidFill>
                  <a:srgbClr val="231F20"/>
                </a:solidFill>
                <a:latin typeface="TeXGyrePagella"/>
                <a:cs typeface="TeXGyrePagella"/>
              </a:rPr>
              <a:t> </a:t>
            </a:r>
            <a:r>
              <a:rPr dirty="0" sz="1000">
                <a:solidFill>
                  <a:srgbClr val="231F20"/>
                </a:solidFill>
                <a:latin typeface="TeXGyrePagella"/>
                <a:cs typeface="TeXGyrePagella"/>
              </a:rPr>
              <a:t>New</a:t>
            </a:r>
            <a:r>
              <a:rPr dirty="0" sz="1000" spc="-85">
                <a:solidFill>
                  <a:srgbClr val="231F20"/>
                </a:solidFill>
                <a:latin typeface="TeXGyrePagella"/>
                <a:cs typeface="TeXGyrePagella"/>
              </a:rPr>
              <a:t> </a:t>
            </a:r>
            <a:r>
              <a:rPr dirty="0" sz="1000">
                <a:solidFill>
                  <a:srgbClr val="231F20"/>
                </a:solidFill>
                <a:latin typeface="TeXGyrePagella"/>
                <a:cs typeface="TeXGyrePagella"/>
              </a:rPr>
              <a:t>Delhi</a:t>
            </a:r>
            <a:r>
              <a:rPr dirty="0" sz="1000" spc="-75">
                <a:solidFill>
                  <a:srgbClr val="231F20"/>
                </a:solidFill>
                <a:latin typeface="TeXGyrePagella"/>
                <a:cs typeface="TeXGyrePagella"/>
              </a:rPr>
              <a:t> </a:t>
            </a:r>
            <a:r>
              <a:rPr dirty="0" sz="1000">
                <a:solidFill>
                  <a:srgbClr val="231F20"/>
                </a:solidFill>
                <a:latin typeface="TeXGyrePagella"/>
                <a:cs typeface="TeXGyrePagella"/>
              </a:rPr>
              <a:t>for</a:t>
            </a:r>
            <a:r>
              <a:rPr dirty="0" sz="1000" spc="-85">
                <a:solidFill>
                  <a:srgbClr val="231F20"/>
                </a:solidFill>
                <a:latin typeface="TeXGyrePagella"/>
                <a:cs typeface="TeXGyrePagella"/>
              </a:rPr>
              <a:t> </a:t>
            </a:r>
            <a:r>
              <a:rPr dirty="0" sz="1000">
                <a:solidFill>
                  <a:srgbClr val="231F20"/>
                </a:solidFill>
                <a:latin typeface="TeXGyrePagella"/>
                <a:cs typeface="TeXGyrePagella"/>
              </a:rPr>
              <a:t>further</a:t>
            </a:r>
            <a:r>
              <a:rPr dirty="0" sz="1000" spc="-75">
                <a:solidFill>
                  <a:srgbClr val="231F20"/>
                </a:solidFill>
                <a:latin typeface="TeXGyrePagella"/>
                <a:cs typeface="TeXGyrePagella"/>
              </a:rPr>
              <a:t> </a:t>
            </a:r>
            <a:r>
              <a:rPr dirty="0" sz="1000">
                <a:solidFill>
                  <a:srgbClr val="231F20"/>
                </a:solidFill>
                <a:latin typeface="TeXGyrePagella"/>
                <a:cs typeface="TeXGyrePagella"/>
              </a:rPr>
              <a:t>investigation</a:t>
            </a:r>
            <a:r>
              <a:rPr dirty="0" sz="1000" spc="-60">
                <a:solidFill>
                  <a:srgbClr val="231F20"/>
                </a:solidFill>
                <a:latin typeface="TeXGyrePagella"/>
                <a:cs typeface="TeXGyrePagella"/>
              </a:rPr>
              <a:t> </a:t>
            </a:r>
            <a:r>
              <a:rPr dirty="0" sz="1000">
                <a:solidFill>
                  <a:srgbClr val="231F20"/>
                </a:solidFill>
                <a:latin typeface="TeXGyrePagella"/>
                <a:cs typeface="TeXGyrePagella"/>
              </a:rPr>
              <a:t>/decision</a:t>
            </a:r>
            <a:r>
              <a:rPr dirty="0" sz="1000" spc="-75">
                <a:solidFill>
                  <a:srgbClr val="231F20"/>
                </a:solidFill>
                <a:latin typeface="TeXGyrePagella"/>
                <a:cs typeface="TeXGyrePagella"/>
              </a:rPr>
              <a:t> </a:t>
            </a:r>
            <a:r>
              <a:rPr dirty="0" sz="1000">
                <a:solidFill>
                  <a:srgbClr val="231F20"/>
                </a:solidFill>
                <a:latin typeface="TeXGyrePagella"/>
                <a:cs typeface="TeXGyrePagella"/>
              </a:rPr>
              <a:t>(1  month).</a:t>
            </a:r>
            <a:endParaRPr sz="1000">
              <a:latin typeface="TeXGyrePagella"/>
              <a:cs typeface="TeXGyrePagella"/>
            </a:endParaRPr>
          </a:p>
          <a:p>
            <a:pPr algn="just" lvl="2" marL="381635" marR="6985" indent="-369570">
              <a:lnSpc>
                <a:spcPct val="141200"/>
              </a:lnSpc>
              <a:spcBef>
                <a:spcPts val="120"/>
              </a:spcBef>
              <a:buAutoNum type="arabicPeriod" startAt="4"/>
              <a:tabLst>
                <a:tab pos="386080" algn="l"/>
              </a:tabLst>
            </a:pPr>
            <a:r>
              <a:rPr dirty="0" sz="1000">
                <a:solidFill>
                  <a:srgbClr val="231F20"/>
                </a:solidFill>
                <a:latin typeface="TeXGyrePagella"/>
                <a:cs typeface="TeXGyrePagella"/>
              </a:rPr>
              <a:t>The Director General, ICMR shall be the ﬁnal authority to decide on disputed /dubious/  unacceptable</a:t>
            </a:r>
            <a:r>
              <a:rPr dirty="0" sz="1000" spc="-8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90">
                <a:solidFill>
                  <a:srgbClr val="231F20"/>
                </a:solidFill>
                <a:latin typeface="TeXGyrePagella"/>
                <a:cs typeface="TeXGyrePagella"/>
              </a:rPr>
              <a:t> </a:t>
            </a:r>
            <a:r>
              <a:rPr dirty="0" sz="1000">
                <a:solidFill>
                  <a:srgbClr val="231F20"/>
                </a:solidFill>
                <a:latin typeface="TeXGyrePagella"/>
                <a:cs typeface="TeXGyrePagella"/>
              </a:rPr>
              <a:t>or</a:t>
            </a:r>
            <a:r>
              <a:rPr dirty="0" sz="1000" spc="-100">
                <a:solidFill>
                  <a:srgbClr val="231F20"/>
                </a:solidFill>
                <a:latin typeface="TeXGyrePagella"/>
                <a:cs typeface="TeXGyrePagella"/>
              </a:rPr>
              <a:t> </a:t>
            </a:r>
            <a:r>
              <a:rPr dirty="0" sz="1000">
                <a:solidFill>
                  <a:srgbClr val="231F20"/>
                </a:solidFill>
                <a:latin typeface="TeXGyrePagella"/>
                <a:cs typeface="TeXGyrePagella"/>
              </a:rPr>
              <a:t>publication.</a:t>
            </a:r>
            <a:endParaRPr sz="1000">
              <a:latin typeface="TeXGyrePagella"/>
              <a:cs typeface="TeXGyrePagella"/>
            </a:endParaRPr>
          </a:p>
          <a:p>
            <a:pPr>
              <a:lnSpc>
                <a:spcPct val="100000"/>
              </a:lnSpc>
              <a:spcBef>
                <a:spcPts val="5"/>
              </a:spcBef>
            </a:pPr>
            <a:endParaRPr sz="1750">
              <a:latin typeface="TeXGyrePagella"/>
              <a:cs typeface="TeXGyrePagella"/>
            </a:endParaRPr>
          </a:p>
          <a:p>
            <a:pPr marL="385445" indent="-373380">
              <a:lnSpc>
                <a:spcPct val="100000"/>
              </a:lnSpc>
              <a:buAutoNum type="arabicPeriod" startAt="8"/>
              <a:tabLst>
                <a:tab pos="385445" algn="l"/>
                <a:tab pos="386080" algn="l"/>
              </a:tabLst>
            </a:pPr>
            <a:r>
              <a:rPr dirty="0" u="sng" sz="1000" b="1">
                <a:solidFill>
                  <a:srgbClr val="231F20"/>
                </a:solidFill>
                <a:uFill>
                  <a:solidFill>
                    <a:srgbClr val="231F20"/>
                  </a:solidFill>
                </a:uFill>
                <a:latin typeface="TeXGyrePagella"/>
                <a:cs typeface="TeXGyrePagella"/>
              </a:rPr>
              <a:t>SENSITIZATION</a:t>
            </a:r>
            <a:r>
              <a:rPr dirty="0" sz="1000"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AND</a:t>
            </a:r>
            <a:r>
              <a:rPr dirty="0" sz="1000" spc="-185" b="1">
                <a:solidFill>
                  <a:srgbClr val="231F20"/>
                </a:solidFill>
                <a:latin typeface="TeXGyrePagella"/>
                <a:cs typeface="TeXGyrePagella"/>
              </a:rPr>
              <a:t> </a:t>
            </a:r>
            <a:r>
              <a:rPr dirty="0" u="sng" sz="1000" b="1">
                <a:solidFill>
                  <a:srgbClr val="231F20"/>
                </a:solidFill>
                <a:uFill>
                  <a:solidFill>
                    <a:srgbClr val="231F20"/>
                  </a:solidFill>
                </a:uFill>
                <a:latin typeface="TeXGyrePagella"/>
                <a:cs typeface="TeXGyrePagella"/>
              </a:rPr>
              <a:t>TRAINING:</a:t>
            </a:r>
            <a:endParaRPr sz="1000">
              <a:latin typeface="TeXGyrePagella"/>
              <a:cs typeface="TeXGyrePagella"/>
            </a:endParaRPr>
          </a:p>
          <a:p>
            <a:pPr algn="just" lvl="1" marL="381635" marR="5080" indent="-369570">
              <a:lnSpc>
                <a:spcPct val="141200"/>
              </a:lnSpc>
              <a:spcBef>
                <a:spcPts val="95"/>
              </a:spcBef>
              <a:buAutoNum type="arabicPeriod"/>
              <a:tabLst>
                <a:tab pos="386080" algn="l"/>
              </a:tabLst>
            </a:pPr>
            <a:r>
              <a:rPr dirty="0" sz="1000">
                <a:solidFill>
                  <a:srgbClr val="231F20"/>
                </a:solidFill>
                <a:latin typeface="TeXGyrePagella"/>
                <a:cs typeface="TeXGyrePagella"/>
              </a:rPr>
              <a:t>Needful trainings/workshops should be held periodically for newly recruited /appointed  scientiﬁc/research/technical staff as an orientation and induction practice to create  awareness</a:t>
            </a:r>
            <a:r>
              <a:rPr dirty="0" sz="1000" spc="-60">
                <a:solidFill>
                  <a:srgbClr val="231F20"/>
                </a:solidFill>
                <a:latin typeface="TeXGyrePagella"/>
                <a:cs typeface="TeXGyrePagella"/>
              </a:rPr>
              <a:t> </a:t>
            </a:r>
            <a:r>
              <a:rPr dirty="0" sz="1000">
                <a:solidFill>
                  <a:srgbClr val="231F20"/>
                </a:solidFill>
                <a:latin typeface="TeXGyrePagella"/>
                <a:cs typeface="TeXGyrePagella"/>
              </a:rPr>
              <a:t>towards</a:t>
            </a:r>
            <a:r>
              <a:rPr dirty="0" sz="1000" spc="-65">
                <a:solidFill>
                  <a:srgbClr val="231F20"/>
                </a:solidFill>
                <a:latin typeface="TeXGyrePagella"/>
                <a:cs typeface="TeXGyrePagella"/>
              </a:rPr>
              <a:t> </a:t>
            </a:r>
            <a:r>
              <a:rPr dirty="0" sz="1000">
                <a:solidFill>
                  <a:srgbClr val="231F20"/>
                </a:solidFill>
                <a:latin typeface="TeXGyrePagella"/>
                <a:cs typeface="TeXGyrePagella"/>
              </a:rPr>
              <a:t>research</a:t>
            </a:r>
            <a:r>
              <a:rPr dirty="0" sz="1000" spc="-65">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60">
                <a:solidFill>
                  <a:srgbClr val="231F20"/>
                </a:solidFill>
                <a:latin typeface="TeXGyrePagella"/>
                <a:cs typeface="TeXGyrePagella"/>
              </a:rPr>
              <a:t> </a:t>
            </a:r>
            <a:r>
              <a:rPr dirty="0" sz="1000">
                <a:solidFill>
                  <a:srgbClr val="231F20"/>
                </a:solidFill>
                <a:latin typeface="TeXGyrePagella"/>
                <a:cs typeface="TeXGyrePagella"/>
              </a:rPr>
              <a:t>Continued</a:t>
            </a:r>
            <a:r>
              <a:rPr dirty="0" sz="1000" spc="-60">
                <a:solidFill>
                  <a:srgbClr val="231F20"/>
                </a:solidFill>
                <a:latin typeface="TeXGyrePagella"/>
                <a:cs typeface="TeXGyrePagella"/>
              </a:rPr>
              <a:t> </a:t>
            </a:r>
            <a:r>
              <a:rPr dirty="0" sz="1000">
                <a:solidFill>
                  <a:srgbClr val="231F20"/>
                </a:solidFill>
                <a:latin typeface="TeXGyrePagella"/>
                <a:cs typeface="TeXGyrePagella"/>
              </a:rPr>
              <a:t>education</a:t>
            </a:r>
            <a:r>
              <a:rPr dirty="0" sz="1000" spc="-55">
                <a:solidFill>
                  <a:srgbClr val="231F20"/>
                </a:solidFill>
                <a:latin typeface="TeXGyrePagella"/>
                <a:cs typeface="TeXGyrePagella"/>
              </a:rPr>
              <a:t> </a:t>
            </a:r>
            <a:r>
              <a:rPr dirty="0" sz="1000">
                <a:solidFill>
                  <a:srgbClr val="231F20"/>
                </a:solidFill>
                <a:latin typeface="TeXGyrePagella"/>
                <a:cs typeface="TeXGyrePagella"/>
              </a:rPr>
              <a:t>and</a:t>
            </a:r>
            <a:r>
              <a:rPr dirty="0" sz="1000" spc="-75">
                <a:solidFill>
                  <a:srgbClr val="231F20"/>
                </a:solidFill>
                <a:latin typeface="TeXGyrePagella"/>
                <a:cs typeface="TeXGyrePagella"/>
              </a:rPr>
              <a:t> </a:t>
            </a:r>
            <a:r>
              <a:rPr dirty="0" sz="1000">
                <a:solidFill>
                  <a:srgbClr val="231F20"/>
                </a:solidFill>
                <a:latin typeface="TeXGyrePagella"/>
                <a:cs typeface="TeXGyrePagella"/>
              </a:rPr>
              <a:t>training</a:t>
            </a:r>
            <a:r>
              <a:rPr dirty="0" sz="1000" spc="-65">
                <a:solidFill>
                  <a:srgbClr val="231F20"/>
                </a:solidFill>
                <a:latin typeface="TeXGyrePagella"/>
                <a:cs typeface="TeXGyrePagella"/>
              </a:rPr>
              <a:t> </a:t>
            </a:r>
            <a:r>
              <a:rPr dirty="0" sz="1000">
                <a:solidFill>
                  <a:srgbClr val="231F20"/>
                </a:solidFill>
                <a:latin typeface="TeXGyrePagella"/>
                <a:cs typeface="TeXGyrePagella"/>
              </a:rPr>
              <a:t>is</a:t>
            </a:r>
            <a:r>
              <a:rPr dirty="0" sz="1000" spc="-75">
                <a:solidFill>
                  <a:srgbClr val="231F20"/>
                </a:solidFill>
                <a:latin typeface="TeXGyrePagella"/>
                <a:cs typeface="TeXGyrePagella"/>
              </a:rPr>
              <a:t> </a:t>
            </a:r>
            <a:r>
              <a:rPr dirty="0" sz="1000">
                <a:solidFill>
                  <a:srgbClr val="231F20"/>
                </a:solidFill>
                <a:latin typeface="TeXGyrePagella"/>
                <a:cs typeface="TeXGyrePagella"/>
              </a:rPr>
              <a:t>also</a:t>
            </a:r>
            <a:r>
              <a:rPr dirty="0" sz="1000" spc="-65">
                <a:solidFill>
                  <a:srgbClr val="231F20"/>
                </a:solidFill>
                <a:latin typeface="TeXGyrePagella"/>
                <a:cs typeface="TeXGyrePagella"/>
              </a:rPr>
              <a:t> </a:t>
            </a:r>
            <a:r>
              <a:rPr dirty="0" sz="1000">
                <a:solidFill>
                  <a:srgbClr val="231F20"/>
                </a:solidFill>
                <a:latin typeface="TeXGyrePagella"/>
                <a:cs typeface="TeXGyrePagella"/>
              </a:rPr>
              <a:t>necessary</a:t>
            </a:r>
            <a:r>
              <a:rPr dirty="0" sz="1000" spc="-60">
                <a:solidFill>
                  <a:srgbClr val="231F20"/>
                </a:solidFill>
                <a:latin typeface="TeXGyrePagella"/>
                <a:cs typeface="TeXGyrePagella"/>
              </a:rPr>
              <a:t> </a:t>
            </a:r>
            <a:r>
              <a:rPr dirty="0" sz="1000">
                <a:solidFill>
                  <a:srgbClr val="231F20"/>
                </a:solidFill>
                <a:latin typeface="TeXGyrePagella"/>
                <a:cs typeface="TeXGyrePagella"/>
              </a:rPr>
              <a:t>to</a:t>
            </a:r>
            <a:endParaRPr sz="1000">
              <a:latin typeface="TeXGyrePagella"/>
              <a:cs typeface="TeXGyrePagella"/>
            </a:endParaRPr>
          </a:p>
        </p:txBody>
      </p:sp>
      <p:sp>
        <p:nvSpPr>
          <p:cNvPr id="5" name="object 5"/>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6</a:t>
            </a:r>
            <a:endParaRPr sz="900">
              <a:latin typeface="TeXGyrePagella"/>
              <a:cs typeface="TeXGyrePagella"/>
            </a:endParaRPr>
          </a:p>
        </p:txBody>
      </p:sp>
      <p:sp>
        <p:nvSpPr>
          <p:cNvPr id="6" name="object 6"/>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8695" y="8005647"/>
            <a:ext cx="5472430" cy="0"/>
          </a:xfrm>
          <a:custGeom>
            <a:avLst/>
            <a:gdLst/>
            <a:ahLst/>
            <a:cxnLst/>
            <a:rect l="l" t="t" r="r" b="b"/>
            <a:pathLst>
              <a:path w="5472430" h="0">
                <a:moveTo>
                  <a:pt x="0" y="0"/>
                </a:moveTo>
                <a:lnTo>
                  <a:pt x="5472003" y="0"/>
                </a:lnTo>
              </a:path>
            </a:pathLst>
          </a:custGeom>
          <a:ln w="12701">
            <a:solidFill>
              <a:srgbClr val="1FB3DE"/>
            </a:solidFill>
          </a:ln>
        </p:spPr>
        <p:txBody>
          <a:bodyPr wrap="square" lIns="0" tIns="0" rIns="0" bIns="0" rtlCol="0"/>
          <a:lstStyle/>
          <a:p/>
        </p:txBody>
      </p:sp>
      <p:sp>
        <p:nvSpPr>
          <p:cNvPr id="3" name="object 3"/>
          <p:cNvSpPr/>
          <p:nvPr/>
        </p:nvSpPr>
        <p:spPr>
          <a:xfrm>
            <a:off x="2700" y="626567"/>
            <a:ext cx="6624320" cy="216535"/>
          </a:xfrm>
          <a:custGeom>
            <a:avLst/>
            <a:gdLst/>
            <a:ahLst/>
            <a:cxnLst/>
            <a:rect l="l" t="t" r="r" b="b"/>
            <a:pathLst>
              <a:path w="6624320" h="216534">
                <a:moveTo>
                  <a:pt x="6623994" y="0"/>
                </a:moveTo>
                <a:lnTo>
                  <a:pt x="0" y="0"/>
                </a:lnTo>
                <a:lnTo>
                  <a:pt x="0" y="216001"/>
                </a:lnTo>
                <a:lnTo>
                  <a:pt x="6623994" y="216001"/>
                </a:lnTo>
                <a:lnTo>
                  <a:pt x="6623994" y="0"/>
                </a:lnTo>
                <a:close/>
              </a:path>
            </a:pathLst>
          </a:custGeom>
          <a:solidFill>
            <a:srgbClr val="1FB3DE"/>
          </a:solidFill>
        </p:spPr>
        <p:txBody>
          <a:bodyPr wrap="square" lIns="0" tIns="0" rIns="0" bIns="0" rtlCol="0"/>
          <a:lstStyle/>
          <a:p/>
        </p:txBody>
      </p:sp>
      <p:sp>
        <p:nvSpPr>
          <p:cNvPr id="4" name="object 4"/>
          <p:cNvSpPr txBox="1"/>
          <p:nvPr/>
        </p:nvSpPr>
        <p:spPr>
          <a:xfrm>
            <a:off x="565922" y="945078"/>
            <a:ext cx="5491480" cy="1992630"/>
          </a:xfrm>
          <a:prstGeom prst="rect">
            <a:avLst/>
          </a:prstGeom>
        </p:spPr>
        <p:txBody>
          <a:bodyPr wrap="square" lIns="0" tIns="12700" rIns="0" bIns="0" rtlCol="0" vert="horz">
            <a:spAutoFit/>
          </a:bodyPr>
          <a:lstStyle/>
          <a:p>
            <a:pPr algn="just" marL="381635" marR="5080">
              <a:lnSpc>
                <a:spcPct val="141200"/>
              </a:lnSpc>
              <a:spcBef>
                <a:spcPts val="100"/>
              </a:spcBef>
            </a:pPr>
            <a:r>
              <a:rPr dirty="0" sz="1000">
                <a:solidFill>
                  <a:srgbClr val="231F20"/>
                </a:solidFill>
                <a:latin typeface="TeXGyrePagella"/>
                <a:cs typeface="TeXGyrePagella"/>
              </a:rPr>
              <a:t>keep researchers apprised of contemporary issues related to research integrity and  publication</a:t>
            </a:r>
            <a:r>
              <a:rPr dirty="0" sz="1000" spc="-85">
                <a:solidFill>
                  <a:srgbClr val="231F20"/>
                </a:solidFill>
                <a:latin typeface="TeXGyrePagella"/>
                <a:cs typeface="TeXGyrePagella"/>
              </a:rPr>
              <a:t> </a:t>
            </a:r>
            <a:r>
              <a:rPr dirty="0" sz="1000">
                <a:solidFill>
                  <a:srgbClr val="231F20"/>
                </a:solidFill>
                <a:latin typeface="TeXGyrePagella"/>
                <a:cs typeface="TeXGyrePagella"/>
              </a:rPr>
              <a:t>ethics.</a:t>
            </a:r>
            <a:endParaRPr sz="1000">
              <a:latin typeface="TeXGyrePagella"/>
              <a:cs typeface="TeXGyrePagella"/>
            </a:endParaRPr>
          </a:p>
          <a:p>
            <a:pPr algn="just" lvl="1" marL="381635" marR="5080" indent="-369570">
              <a:lnSpc>
                <a:spcPct val="141200"/>
              </a:lnSpc>
              <a:spcBef>
                <a:spcPts val="120"/>
              </a:spcBef>
              <a:buAutoNum type="arabicPeriod" startAt="2"/>
              <a:tabLst>
                <a:tab pos="386080" algn="l"/>
              </a:tabLst>
            </a:pPr>
            <a:r>
              <a:rPr dirty="0" sz="1000">
                <a:solidFill>
                  <a:srgbClr val="231F20"/>
                </a:solidFill>
                <a:latin typeface="TeXGyrePagella"/>
                <a:cs typeface="TeXGyrePagella"/>
              </a:rPr>
              <a:t>RIU, IBU and RIO at ICMR institutes would facilitate initiatives to organise training  programs</a:t>
            </a:r>
            <a:r>
              <a:rPr dirty="0" sz="1000" spc="-60">
                <a:solidFill>
                  <a:srgbClr val="231F20"/>
                </a:solidFill>
                <a:latin typeface="TeXGyrePagella"/>
                <a:cs typeface="TeXGyrePagella"/>
              </a:rPr>
              <a:t> </a:t>
            </a:r>
            <a:r>
              <a:rPr dirty="0" sz="1000">
                <a:solidFill>
                  <a:srgbClr val="231F20"/>
                </a:solidFill>
                <a:latin typeface="TeXGyrePagella"/>
                <a:cs typeface="TeXGyrePagella"/>
              </a:rPr>
              <a:t>on</a:t>
            </a:r>
            <a:r>
              <a:rPr dirty="0" sz="1000" spc="-75">
                <a:solidFill>
                  <a:srgbClr val="231F20"/>
                </a:solidFill>
                <a:latin typeface="TeXGyrePagella"/>
                <a:cs typeface="TeXGyrePagella"/>
              </a:rPr>
              <a:t> </a:t>
            </a:r>
            <a:r>
              <a:rPr dirty="0" sz="1000">
                <a:solidFill>
                  <a:srgbClr val="231F20"/>
                </a:solidFill>
                <a:latin typeface="TeXGyrePagella"/>
                <a:cs typeface="TeXGyrePagella"/>
              </a:rPr>
              <a:t>regular</a:t>
            </a:r>
            <a:r>
              <a:rPr dirty="0" sz="1000" spc="-60">
                <a:solidFill>
                  <a:srgbClr val="231F20"/>
                </a:solidFill>
                <a:latin typeface="TeXGyrePagella"/>
                <a:cs typeface="TeXGyrePagella"/>
              </a:rPr>
              <a:t> </a:t>
            </a:r>
            <a:r>
              <a:rPr dirty="0" sz="1000">
                <a:solidFill>
                  <a:srgbClr val="231F20"/>
                </a:solidFill>
                <a:latin typeface="TeXGyrePagella"/>
                <a:cs typeface="TeXGyrePagella"/>
              </a:rPr>
              <a:t>basis</a:t>
            </a:r>
            <a:r>
              <a:rPr dirty="0" sz="1000" spc="-70">
                <a:solidFill>
                  <a:srgbClr val="231F20"/>
                </a:solidFill>
                <a:latin typeface="TeXGyrePagella"/>
                <a:cs typeface="TeXGyrePagella"/>
              </a:rPr>
              <a:t> </a:t>
            </a:r>
            <a:r>
              <a:rPr dirty="0" sz="1000">
                <a:solidFill>
                  <a:srgbClr val="231F20"/>
                </a:solidFill>
                <a:latin typeface="TeXGyrePagella"/>
                <a:cs typeface="TeXGyrePagella"/>
              </a:rPr>
              <a:t>for</a:t>
            </a:r>
            <a:r>
              <a:rPr dirty="0" sz="1000" spc="-70">
                <a:solidFill>
                  <a:srgbClr val="231F20"/>
                </a:solidFill>
                <a:latin typeface="TeXGyrePagella"/>
                <a:cs typeface="TeXGyrePagella"/>
              </a:rPr>
              <a:t> </a:t>
            </a:r>
            <a:r>
              <a:rPr dirty="0" sz="1000">
                <a:solidFill>
                  <a:srgbClr val="231F20"/>
                </a:solidFill>
                <a:latin typeface="TeXGyrePagella"/>
                <a:cs typeface="TeXGyrePagella"/>
              </a:rPr>
              <a:t>bringing</a:t>
            </a:r>
            <a:r>
              <a:rPr dirty="0" sz="1000" spc="-55">
                <a:solidFill>
                  <a:srgbClr val="231F20"/>
                </a:solidFill>
                <a:latin typeface="TeXGyrePagella"/>
                <a:cs typeface="TeXGyrePagella"/>
              </a:rPr>
              <a:t> </a:t>
            </a:r>
            <a:r>
              <a:rPr dirty="0" sz="1000">
                <a:solidFill>
                  <a:srgbClr val="231F20"/>
                </a:solidFill>
                <a:latin typeface="TeXGyrePagella"/>
                <a:cs typeface="TeXGyrePagella"/>
              </a:rPr>
              <a:t>awareness</a:t>
            </a:r>
            <a:r>
              <a:rPr dirty="0" sz="1000" spc="-60">
                <a:solidFill>
                  <a:srgbClr val="231F20"/>
                </a:solidFill>
                <a:latin typeface="TeXGyrePagella"/>
                <a:cs typeface="TeXGyrePagella"/>
              </a:rPr>
              <a:t> </a:t>
            </a:r>
            <a:r>
              <a:rPr dirty="0" sz="1000">
                <a:solidFill>
                  <a:srgbClr val="231F20"/>
                </a:solidFill>
                <a:latin typeface="TeXGyrePagella"/>
                <a:cs typeface="TeXGyrePagella"/>
              </a:rPr>
              <a:t>and</a:t>
            </a:r>
            <a:r>
              <a:rPr dirty="0" sz="1000" spc="-70">
                <a:solidFill>
                  <a:srgbClr val="231F20"/>
                </a:solidFill>
                <a:latin typeface="TeXGyrePagella"/>
                <a:cs typeface="TeXGyrePagella"/>
              </a:rPr>
              <a:t> </a:t>
            </a:r>
            <a:r>
              <a:rPr dirty="0" sz="1000">
                <a:solidFill>
                  <a:srgbClr val="231F20"/>
                </a:solidFill>
                <a:latin typeface="TeXGyrePagella"/>
                <a:cs typeface="TeXGyrePagella"/>
              </a:rPr>
              <a:t>updating</a:t>
            </a:r>
            <a:r>
              <a:rPr dirty="0" sz="1000" spc="-55">
                <a:solidFill>
                  <a:srgbClr val="231F20"/>
                </a:solidFill>
                <a:latin typeface="TeXGyrePagella"/>
                <a:cs typeface="TeXGyrePagella"/>
              </a:rPr>
              <a:t> </a:t>
            </a:r>
            <a:r>
              <a:rPr dirty="0" sz="1000">
                <a:solidFill>
                  <a:srgbClr val="231F20"/>
                </a:solidFill>
                <a:latin typeface="TeXGyrePagella"/>
                <a:cs typeface="TeXGyrePagella"/>
              </a:rPr>
              <a:t>the</a:t>
            </a:r>
            <a:r>
              <a:rPr dirty="0" sz="1000" spc="-70">
                <a:solidFill>
                  <a:srgbClr val="231F20"/>
                </a:solidFill>
                <a:latin typeface="TeXGyrePagella"/>
                <a:cs typeface="TeXGyrePagella"/>
              </a:rPr>
              <a:t> </a:t>
            </a:r>
            <a:r>
              <a:rPr dirty="0" sz="1000">
                <a:solidFill>
                  <a:srgbClr val="231F20"/>
                </a:solidFill>
                <a:latin typeface="TeXGyrePagella"/>
                <a:cs typeface="TeXGyrePagella"/>
              </a:rPr>
              <a:t>skills/knowledge</a:t>
            </a:r>
            <a:r>
              <a:rPr dirty="0" sz="1000" spc="-45">
                <a:solidFill>
                  <a:srgbClr val="231F20"/>
                </a:solidFill>
                <a:latin typeface="TeXGyrePagella"/>
                <a:cs typeface="TeXGyrePagella"/>
              </a:rPr>
              <a:t> </a:t>
            </a:r>
            <a:r>
              <a:rPr dirty="0" sz="1000">
                <a:solidFill>
                  <a:srgbClr val="231F20"/>
                </a:solidFill>
                <a:latin typeface="TeXGyrePagella"/>
                <a:cs typeface="TeXGyrePagella"/>
              </a:rPr>
              <a:t>of</a:t>
            </a:r>
            <a:r>
              <a:rPr dirty="0" sz="1000" spc="-70">
                <a:solidFill>
                  <a:srgbClr val="231F20"/>
                </a:solidFill>
                <a:latin typeface="TeXGyrePagella"/>
                <a:cs typeface="TeXGyrePagella"/>
              </a:rPr>
              <a:t> </a:t>
            </a:r>
            <a:r>
              <a:rPr dirty="0" sz="1000">
                <a:solidFill>
                  <a:srgbClr val="231F20"/>
                </a:solidFill>
                <a:latin typeface="TeXGyrePagella"/>
                <a:cs typeface="TeXGyrePagella"/>
              </a:rPr>
              <a:t>the  researchers</a:t>
            </a:r>
            <a:r>
              <a:rPr dirty="0" sz="1000" spc="-35">
                <a:solidFill>
                  <a:srgbClr val="231F20"/>
                </a:solidFill>
                <a:latin typeface="TeXGyrePagella"/>
                <a:cs typeface="TeXGyrePagella"/>
              </a:rPr>
              <a:t> </a:t>
            </a:r>
            <a:r>
              <a:rPr dirty="0" sz="1000">
                <a:solidFill>
                  <a:srgbClr val="231F20"/>
                </a:solidFill>
                <a:latin typeface="TeXGyrePagella"/>
                <a:cs typeface="TeXGyrePagella"/>
              </a:rPr>
              <a:t>regarding</a:t>
            </a:r>
            <a:r>
              <a:rPr dirty="0" sz="1000" spc="-35">
                <a:solidFill>
                  <a:srgbClr val="231F20"/>
                </a:solidFill>
                <a:latin typeface="TeXGyrePagella"/>
                <a:cs typeface="TeXGyrePagella"/>
              </a:rPr>
              <a:t> </a:t>
            </a:r>
            <a:r>
              <a:rPr dirty="0" sz="1000">
                <a:solidFill>
                  <a:srgbClr val="231F20"/>
                </a:solidFill>
                <a:latin typeface="TeXGyrePagella"/>
                <a:cs typeface="TeXGyrePagella"/>
              </a:rPr>
              <a:t>the</a:t>
            </a:r>
            <a:r>
              <a:rPr dirty="0" sz="1000" spc="-50">
                <a:solidFill>
                  <a:srgbClr val="231F20"/>
                </a:solidFill>
                <a:latin typeface="TeXGyrePagella"/>
                <a:cs typeface="TeXGyrePagella"/>
              </a:rPr>
              <a:t> </a:t>
            </a:r>
            <a:r>
              <a:rPr dirty="0" sz="1000">
                <a:solidFill>
                  <a:srgbClr val="231F20"/>
                </a:solidFill>
                <a:latin typeface="TeXGyrePagella"/>
                <a:cs typeface="TeXGyrePagella"/>
              </a:rPr>
              <a:t>research</a:t>
            </a:r>
            <a:r>
              <a:rPr dirty="0" sz="1000" spc="-40">
                <a:solidFill>
                  <a:srgbClr val="231F20"/>
                </a:solidFill>
                <a:latin typeface="TeXGyrePagella"/>
                <a:cs typeface="TeXGyrePagella"/>
              </a:rPr>
              <a:t> </a:t>
            </a:r>
            <a:r>
              <a:rPr dirty="0" sz="1000">
                <a:solidFill>
                  <a:srgbClr val="231F20"/>
                </a:solidFill>
                <a:latin typeface="TeXGyrePagella"/>
                <a:cs typeface="TeXGyrePagella"/>
              </a:rPr>
              <a:t>integrity</a:t>
            </a:r>
            <a:r>
              <a:rPr dirty="0" sz="1000" spc="-35">
                <a:solidFill>
                  <a:srgbClr val="231F20"/>
                </a:solidFill>
                <a:latin typeface="TeXGyrePagella"/>
                <a:cs typeface="TeXGyrePagella"/>
              </a:rPr>
              <a:t> </a:t>
            </a:r>
            <a:r>
              <a:rPr dirty="0" sz="1000">
                <a:solidFill>
                  <a:srgbClr val="231F20"/>
                </a:solidFill>
                <a:latin typeface="TeXGyrePagella"/>
                <a:cs typeface="TeXGyrePagella"/>
              </a:rPr>
              <a:t>and</a:t>
            </a:r>
            <a:r>
              <a:rPr dirty="0" sz="1000" spc="-45">
                <a:solidFill>
                  <a:srgbClr val="231F20"/>
                </a:solidFill>
                <a:latin typeface="TeXGyrePagella"/>
                <a:cs typeface="TeXGyrePagella"/>
              </a:rPr>
              <a:t> </a:t>
            </a:r>
            <a:r>
              <a:rPr dirty="0" sz="1000">
                <a:solidFill>
                  <a:srgbClr val="231F20"/>
                </a:solidFill>
                <a:latin typeface="TeXGyrePagella"/>
                <a:cs typeface="TeXGyrePagella"/>
              </a:rPr>
              <a:t>RCR.</a:t>
            </a:r>
            <a:r>
              <a:rPr dirty="0" sz="1000" spc="-45">
                <a:solidFill>
                  <a:srgbClr val="231F20"/>
                </a:solidFill>
                <a:latin typeface="TeXGyrePagella"/>
                <a:cs typeface="TeXGyrePagella"/>
              </a:rPr>
              <a:t> </a:t>
            </a:r>
            <a:r>
              <a:rPr dirty="0" sz="1000">
                <a:solidFill>
                  <a:srgbClr val="231F20"/>
                </a:solidFill>
                <a:latin typeface="TeXGyrePagella"/>
                <a:cs typeface="TeXGyrePagella"/>
              </a:rPr>
              <a:t>This</a:t>
            </a:r>
            <a:r>
              <a:rPr dirty="0" sz="1000" spc="-50">
                <a:solidFill>
                  <a:srgbClr val="231F20"/>
                </a:solidFill>
                <a:latin typeface="TeXGyrePagella"/>
                <a:cs typeface="TeXGyrePagella"/>
              </a:rPr>
              <a:t> </a:t>
            </a:r>
            <a:r>
              <a:rPr dirty="0" sz="1000">
                <a:solidFill>
                  <a:srgbClr val="231F20"/>
                </a:solidFill>
                <a:latin typeface="TeXGyrePagella"/>
                <a:cs typeface="TeXGyrePagella"/>
              </a:rPr>
              <a:t>includes</a:t>
            </a:r>
            <a:r>
              <a:rPr dirty="0" sz="1000" spc="-40">
                <a:solidFill>
                  <a:srgbClr val="231F20"/>
                </a:solidFill>
                <a:latin typeface="TeXGyrePagella"/>
                <a:cs typeface="TeXGyrePagella"/>
              </a:rPr>
              <a:t> </a:t>
            </a:r>
            <a:r>
              <a:rPr dirty="0" sz="1000">
                <a:solidFill>
                  <a:srgbClr val="231F20"/>
                </a:solidFill>
                <a:latin typeface="TeXGyrePagella"/>
                <a:cs typeface="TeXGyrePagella"/>
              </a:rPr>
              <a:t>holding</a:t>
            </a:r>
            <a:r>
              <a:rPr dirty="0" sz="1000" spc="-35">
                <a:solidFill>
                  <a:srgbClr val="231F20"/>
                </a:solidFill>
                <a:latin typeface="TeXGyrePagella"/>
                <a:cs typeface="TeXGyrePagella"/>
              </a:rPr>
              <a:t> </a:t>
            </a:r>
            <a:r>
              <a:rPr dirty="0" sz="1000">
                <a:solidFill>
                  <a:srgbClr val="231F20"/>
                </a:solidFill>
                <a:latin typeface="TeXGyrePagella"/>
                <a:cs typeface="TeXGyrePagella"/>
              </a:rPr>
              <a:t>regular</a:t>
            </a:r>
            <a:r>
              <a:rPr dirty="0" sz="1000" spc="-40">
                <a:solidFill>
                  <a:srgbClr val="231F20"/>
                </a:solidFill>
                <a:latin typeface="TeXGyrePagella"/>
                <a:cs typeface="TeXGyrePagella"/>
              </a:rPr>
              <a:t> </a:t>
            </a:r>
            <a:r>
              <a:rPr dirty="0" sz="1000">
                <a:solidFill>
                  <a:srgbClr val="231F20"/>
                </a:solidFill>
                <a:latin typeface="TeXGyrePagella"/>
                <a:cs typeface="TeXGyrePagella"/>
              </a:rPr>
              <a:t>journal  clubs, workshops and invited lectures to facilitate discussion, generate awareness and  sensitize</a:t>
            </a:r>
            <a:r>
              <a:rPr dirty="0" sz="1000" spc="-90">
                <a:solidFill>
                  <a:srgbClr val="231F20"/>
                </a:solidFill>
                <a:latin typeface="TeXGyrePagella"/>
                <a:cs typeface="TeXGyrePagella"/>
              </a:rPr>
              <a:t> </a:t>
            </a:r>
            <a:r>
              <a:rPr dirty="0" sz="1000">
                <a:solidFill>
                  <a:srgbClr val="231F20"/>
                </a:solidFill>
                <a:latin typeface="TeXGyrePagella"/>
                <a:cs typeface="TeXGyrePagella"/>
              </a:rPr>
              <a:t>researchers</a:t>
            </a:r>
            <a:r>
              <a:rPr dirty="0" sz="1000" spc="-85">
                <a:solidFill>
                  <a:srgbClr val="231F20"/>
                </a:solidFill>
                <a:latin typeface="TeXGyrePagella"/>
                <a:cs typeface="TeXGyrePagella"/>
              </a:rPr>
              <a:t> </a:t>
            </a:r>
            <a:r>
              <a:rPr dirty="0" sz="1000">
                <a:solidFill>
                  <a:srgbClr val="231F20"/>
                </a:solidFill>
                <a:latin typeface="TeXGyrePagella"/>
                <a:cs typeface="TeXGyrePagella"/>
              </a:rPr>
              <a:t>at</a:t>
            </a:r>
            <a:r>
              <a:rPr dirty="0" sz="1000" spc="-100">
                <a:solidFill>
                  <a:srgbClr val="231F20"/>
                </a:solidFill>
                <a:latin typeface="TeXGyrePagella"/>
                <a:cs typeface="TeXGyrePagella"/>
              </a:rPr>
              <a:t> </a:t>
            </a:r>
            <a:r>
              <a:rPr dirty="0" sz="1000">
                <a:solidFill>
                  <a:srgbClr val="231F20"/>
                </a:solidFill>
                <a:latin typeface="TeXGyrePagella"/>
                <a:cs typeface="TeXGyrePagella"/>
              </a:rPr>
              <a:t>the</a:t>
            </a:r>
            <a:r>
              <a:rPr dirty="0" sz="1000" spc="-100">
                <a:solidFill>
                  <a:srgbClr val="231F20"/>
                </a:solidFill>
                <a:latin typeface="TeXGyrePagella"/>
                <a:cs typeface="TeXGyrePagella"/>
              </a:rPr>
              <a:t> </a:t>
            </a:r>
            <a:r>
              <a:rPr dirty="0" sz="1000">
                <a:solidFill>
                  <a:srgbClr val="231F20"/>
                </a:solidFill>
                <a:latin typeface="TeXGyrePagella"/>
                <a:cs typeface="TeXGyrePagella"/>
              </a:rPr>
              <a:t>institute</a:t>
            </a:r>
            <a:r>
              <a:rPr dirty="0" sz="1000" spc="-85">
                <a:solidFill>
                  <a:srgbClr val="231F20"/>
                </a:solidFill>
                <a:latin typeface="TeXGyrePagella"/>
                <a:cs typeface="TeXGyrePagella"/>
              </a:rPr>
              <a:t> </a:t>
            </a:r>
            <a:r>
              <a:rPr dirty="0" sz="1000">
                <a:solidFill>
                  <a:srgbClr val="231F20"/>
                </a:solidFill>
                <a:latin typeface="TeXGyrePagella"/>
                <a:cs typeface="TeXGyrePagella"/>
              </a:rPr>
              <a:t>level.</a:t>
            </a:r>
            <a:endParaRPr sz="1000">
              <a:latin typeface="TeXGyrePagella"/>
              <a:cs typeface="TeXGyrePagella"/>
            </a:endParaRPr>
          </a:p>
          <a:p>
            <a:pPr algn="just" lvl="1" marL="381635" marR="5080" indent="-369570">
              <a:lnSpc>
                <a:spcPct val="141200"/>
              </a:lnSpc>
              <a:spcBef>
                <a:spcPts val="120"/>
              </a:spcBef>
              <a:buAutoNum type="arabicPeriod" startAt="2"/>
              <a:tabLst>
                <a:tab pos="386080" algn="l"/>
              </a:tabLst>
            </a:pPr>
            <a:r>
              <a:rPr dirty="0" sz="1000">
                <a:solidFill>
                  <a:srgbClr val="231F20"/>
                </a:solidFill>
                <a:latin typeface="TeXGyrePagella"/>
                <a:cs typeface="TeXGyrePagella"/>
              </a:rPr>
              <a:t>Any</a:t>
            </a:r>
            <a:r>
              <a:rPr dirty="0" sz="1000" spc="-25">
                <a:solidFill>
                  <a:srgbClr val="231F20"/>
                </a:solidFill>
                <a:latin typeface="TeXGyrePagella"/>
                <a:cs typeface="TeXGyrePagella"/>
              </a:rPr>
              <a:t> </a:t>
            </a:r>
            <a:r>
              <a:rPr dirty="0" sz="1000">
                <a:solidFill>
                  <a:srgbClr val="231F20"/>
                </a:solidFill>
                <a:latin typeface="TeXGyrePagella"/>
                <a:cs typeface="TeXGyrePagella"/>
              </a:rPr>
              <a:t>change</a:t>
            </a:r>
            <a:r>
              <a:rPr dirty="0" sz="1000" spc="-15">
                <a:solidFill>
                  <a:srgbClr val="231F20"/>
                </a:solidFill>
                <a:latin typeface="TeXGyrePagella"/>
                <a:cs typeface="TeXGyrePagella"/>
              </a:rPr>
              <a:t> </a:t>
            </a:r>
            <a:r>
              <a:rPr dirty="0" sz="1000">
                <a:solidFill>
                  <a:srgbClr val="231F20"/>
                </a:solidFill>
                <a:latin typeface="TeXGyrePagella"/>
                <a:cs typeface="TeXGyrePagella"/>
              </a:rPr>
              <a:t>in</a:t>
            </a:r>
            <a:r>
              <a:rPr dirty="0" sz="1000" spc="-25">
                <a:solidFill>
                  <a:srgbClr val="231F20"/>
                </a:solidFill>
                <a:latin typeface="TeXGyrePagella"/>
                <a:cs typeface="TeXGyrePagella"/>
              </a:rPr>
              <a:t> </a:t>
            </a:r>
            <a:r>
              <a:rPr dirty="0" sz="1000">
                <a:solidFill>
                  <a:srgbClr val="231F20"/>
                </a:solidFill>
                <a:latin typeface="TeXGyrePagella"/>
                <a:cs typeface="TeXGyrePagella"/>
              </a:rPr>
              <a:t>the</a:t>
            </a:r>
            <a:r>
              <a:rPr dirty="0" sz="1000" spc="-20">
                <a:solidFill>
                  <a:srgbClr val="231F20"/>
                </a:solidFill>
                <a:latin typeface="TeXGyrePagella"/>
                <a:cs typeface="TeXGyrePagella"/>
              </a:rPr>
              <a:t> </a:t>
            </a:r>
            <a:r>
              <a:rPr dirty="0" sz="1000">
                <a:solidFill>
                  <a:srgbClr val="231F20"/>
                </a:solidFill>
                <a:latin typeface="TeXGyrePagella"/>
                <a:cs typeface="TeXGyrePagella"/>
              </a:rPr>
              <a:t>relevant</a:t>
            </a:r>
            <a:r>
              <a:rPr dirty="0" sz="1000" spc="-15">
                <a:solidFill>
                  <a:srgbClr val="231F20"/>
                </a:solidFill>
                <a:latin typeface="TeXGyrePagella"/>
                <a:cs typeface="TeXGyrePagella"/>
              </a:rPr>
              <a:t> </a:t>
            </a:r>
            <a:r>
              <a:rPr dirty="0" sz="1000">
                <a:solidFill>
                  <a:srgbClr val="231F20"/>
                </a:solidFill>
                <a:latin typeface="TeXGyrePagella"/>
                <a:cs typeface="TeXGyrePagella"/>
              </a:rPr>
              <a:t>guidelines</a:t>
            </a:r>
            <a:r>
              <a:rPr dirty="0" sz="1000" spc="-10">
                <a:solidFill>
                  <a:srgbClr val="231F20"/>
                </a:solidFill>
                <a:latin typeface="TeXGyrePagella"/>
                <a:cs typeface="TeXGyrePagella"/>
              </a:rPr>
              <a:t> </a:t>
            </a:r>
            <a:r>
              <a:rPr dirty="0" sz="1000">
                <a:solidFill>
                  <a:srgbClr val="231F20"/>
                </a:solidFill>
                <a:latin typeface="TeXGyrePagella"/>
                <a:cs typeface="TeXGyrePagella"/>
              </a:rPr>
              <a:t>or</a:t>
            </a:r>
            <a:r>
              <a:rPr dirty="0" sz="1000" spc="-20">
                <a:solidFill>
                  <a:srgbClr val="231F20"/>
                </a:solidFill>
                <a:latin typeface="TeXGyrePagella"/>
                <a:cs typeface="TeXGyrePagella"/>
              </a:rPr>
              <a:t> </a:t>
            </a:r>
            <a:r>
              <a:rPr dirty="0" sz="1000">
                <a:solidFill>
                  <a:srgbClr val="231F20"/>
                </a:solidFill>
                <a:latin typeface="TeXGyrePagella"/>
                <a:cs typeface="TeXGyrePagella"/>
              </a:rPr>
              <a:t>regulatory</a:t>
            </a:r>
            <a:r>
              <a:rPr dirty="0" sz="1000" spc="-10">
                <a:solidFill>
                  <a:srgbClr val="231F20"/>
                </a:solidFill>
                <a:latin typeface="TeXGyrePagella"/>
                <a:cs typeface="TeXGyrePagella"/>
              </a:rPr>
              <a:t> </a:t>
            </a:r>
            <a:r>
              <a:rPr dirty="0" sz="1000">
                <a:solidFill>
                  <a:srgbClr val="231F20"/>
                </a:solidFill>
                <a:latin typeface="TeXGyrePagella"/>
                <a:cs typeface="TeXGyrePagella"/>
              </a:rPr>
              <a:t>requirements should</a:t>
            </a:r>
            <a:r>
              <a:rPr dirty="0" sz="1000" spc="-20">
                <a:solidFill>
                  <a:srgbClr val="231F20"/>
                </a:solidFill>
                <a:latin typeface="TeXGyrePagella"/>
                <a:cs typeface="TeXGyrePagella"/>
              </a:rPr>
              <a:t> </a:t>
            </a:r>
            <a:r>
              <a:rPr dirty="0" sz="1000">
                <a:solidFill>
                  <a:srgbClr val="231F20"/>
                </a:solidFill>
                <a:latin typeface="TeXGyrePagella"/>
                <a:cs typeface="TeXGyrePagella"/>
              </a:rPr>
              <a:t>be</a:t>
            </a:r>
            <a:r>
              <a:rPr dirty="0" sz="1000" spc="-20">
                <a:solidFill>
                  <a:srgbClr val="231F20"/>
                </a:solidFill>
                <a:latin typeface="TeXGyrePagella"/>
                <a:cs typeface="TeXGyrePagella"/>
              </a:rPr>
              <a:t> </a:t>
            </a:r>
            <a:r>
              <a:rPr dirty="0" sz="1000">
                <a:solidFill>
                  <a:srgbClr val="231F20"/>
                </a:solidFill>
                <a:latin typeface="TeXGyrePagella"/>
                <a:cs typeface="TeXGyrePagella"/>
              </a:rPr>
              <a:t>brought</a:t>
            </a:r>
            <a:r>
              <a:rPr dirty="0" sz="1000" spc="-15">
                <a:solidFill>
                  <a:srgbClr val="231F20"/>
                </a:solidFill>
                <a:latin typeface="TeXGyrePagella"/>
                <a:cs typeface="TeXGyrePagella"/>
              </a:rPr>
              <a:t> </a:t>
            </a:r>
            <a:r>
              <a:rPr dirty="0" sz="1000">
                <a:solidFill>
                  <a:srgbClr val="231F20"/>
                </a:solidFill>
                <a:latin typeface="TeXGyrePagella"/>
                <a:cs typeface="TeXGyrePagella"/>
              </a:rPr>
              <a:t>to</a:t>
            </a:r>
            <a:r>
              <a:rPr dirty="0" sz="1000" spc="-20">
                <a:solidFill>
                  <a:srgbClr val="231F20"/>
                </a:solidFill>
                <a:latin typeface="TeXGyrePagella"/>
                <a:cs typeface="TeXGyrePagella"/>
              </a:rPr>
              <a:t> </a:t>
            </a:r>
            <a:r>
              <a:rPr dirty="0" sz="1000">
                <a:solidFill>
                  <a:srgbClr val="231F20"/>
                </a:solidFill>
                <a:latin typeface="TeXGyrePagella"/>
                <a:cs typeface="TeXGyrePagella"/>
              </a:rPr>
              <a:t>the  attention</a:t>
            </a:r>
            <a:r>
              <a:rPr dirty="0" sz="1000" spc="-90">
                <a:solidFill>
                  <a:srgbClr val="231F20"/>
                </a:solidFill>
                <a:latin typeface="TeXGyrePagella"/>
                <a:cs typeface="TeXGyrePagella"/>
              </a:rPr>
              <a:t> </a:t>
            </a:r>
            <a:r>
              <a:rPr dirty="0" sz="1000">
                <a:solidFill>
                  <a:srgbClr val="231F20"/>
                </a:solidFill>
                <a:latin typeface="TeXGyrePagella"/>
                <a:cs typeface="TeXGyrePagella"/>
              </a:rPr>
              <a:t>by</a:t>
            </a:r>
            <a:r>
              <a:rPr dirty="0" sz="1000" spc="-100">
                <a:solidFill>
                  <a:srgbClr val="231F20"/>
                </a:solidFill>
                <a:latin typeface="TeXGyrePagella"/>
                <a:cs typeface="TeXGyrePagella"/>
              </a:rPr>
              <a:t> </a:t>
            </a:r>
            <a:r>
              <a:rPr dirty="0" sz="1000">
                <a:solidFill>
                  <a:srgbClr val="231F20"/>
                </a:solidFill>
                <a:latin typeface="TeXGyrePagella"/>
                <a:cs typeface="TeXGyrePagella"/>
              </a:rPr>
              <a:t>RIU</a:t>
            </a:r>
            <a:r>
              <a:rPr dirty="0" sz="1000" spc="-100">
                <a:solidFill>
                  <a:srgbClr val="231F20"/>
                </a:solidFill>
                <a:latin typeface="TeXGyrePagella"/>
                <a:cs typeface="TeXGyrePagella"/>
              </a:rPr>
              <a:t> </a:t>
            </a:r>
            <a:r>
              <a:rPr dirty="0" sz="1000">
                <a:solidFill>
                  <a:srgbClr val="231F20"/>
                </a:solidFill>
                <a:latin typeface="TeXGyrePagella"/>
                <a:cs typeface="TeXGyrePagella"/>
              </a:rPr>
              <a:t>and</a:t>
            </a:r>
            <a:r>
              <a:rPr dirty="0" sz="1000" spc="-100">
                <a:solidFill>
                  <a:srgbClr val="231F20"/>
                </a:solidFill>
                <a:latin typeface="TeXGyrePagella"/>
                <a:cs typeface="TeXGyrePagella"/>
              </a:rPr>
              <a:t> </a:t>
            </a:r>
            <a:r>
              <a:rPr dirty="0" sz="1000">
                <a:solidFill>
                  <a:srgbClr val="231F20"/>
                </a:solidFill>
                <a:latin typeface="TeXGyrePagella"/>
                <a:cs typeface="TeXGyrePagella"/>
              </a:rPr>
              <a:t>IBU.</a:t>
            </a:r>
            <a:endParaRPr sz="1000">
              <a:latin typeface="TeXGyrePagella"/>
              <a:cs typeface="TeXGyrePagella"/>
            </a:endParaRPr>
          </a:p>
        </p:txBody>
      </p:sp>
      <p:sp>
        <p:nvSpPr>
          <p:cNvPr id="5" name="object 5"/>
          <p:cNvSpPr txBox="1"/>
          <p:nvPr/>
        </p:nvSpPr>
        <p:spPr>
          <a:xfrm>
            <a:off x="5811443" y="8019903"/>
            <a:ext cx="133350" cy="161925"/>
          </a:xfrm>
          <a:prstGeom prst="rect">
            <a:avLst/>
          </a:prstGeom>
        </p:spPr>
        <p:txBody>
          <a:bodyPr wrap="square" lIns="0" tIns="3810" rIns="0" bIns="0" rtlCol="0" vert="horz">
            <a:spAutoFit/>
          </a:bodyPr>
          <a:lstStyle/>
          <a:p>
            <a:pPr marL="38100">
              <a:lnSpc>
                <a:spcPct val="100000"/>
              </a:lnSpc>
              <a:spcBef>
                <a:spcPts val="30"/>
              </a:spcBef>
            </a:pPr>
            <a:r>
              <a:rPr dirty="0" sz="900" b="1">
                <a:solidFill>
                  <a:srgbClr val="231F20"/>
                </a:solidFill>
                <a:latin typeface="TeXGyrePagella"/>
                <a:cs typeface="TeXGyrePagella"/>
              </a:rPr>
              <a:t>7</a:t>
            </a:r>
            <a:endParaRPr sz="900">
              <a:latin typeface="TeXGyrePagella"/>
              <a:cs typeface="TeXGyrePagella"/>
            </a:endParaRPr>
          </a:p>
        </p:txBody>
      </p:sp>
      <p:sp>
        <p:nvSpPr>
          <p:cNvPr id="6" name="object 6"/>
          <p:cNvSpPr txBox="1"/>
          <p:nvPr/>
        </p:nvSpPr>
        <p:spPr>
          <a:xfrm>
            <a:off x="561686" y="8020680"/>
            <a:ext cx="2444115" cy="157480"/>
          </a:xfrm>
          <a:prstGeom prst="rect">
            <a:avLst/>
          </a:prstGeom>
        </p:spPr>
        <p:txBody>
          <a:bodyPr wrap="square" lIns="0" tIns="6350" rIns="0" bIns="0" rtlCol="0" vert="horz">
            <a:spAutoFit/>
          </a:bodyPr>
          <a:lstStyle/>
          <a:p>
            <a:pPr marL="12700">
              <a:lnSpc>
                <a:spcPct val="100000"/>
              </a:lnSpc>
              <a:spcBef>
                <a:spcPts val="50"/>
              </a:spcBef>
            </a:pPr>
            <a:r>
              <a:rPr dirty="0" sz="850" spc="10" b="1">
                <a:solidFill>
                  <a:srgbClr val="231F20"/>
                </a:solidFill>
                <a:latin typeface="TeXGyrePagella"/>
                <a:cs typeface="TeXGyrePagella"/>
              </a:rPr>
              <a:t>INDIAN COUNCIL OF MEDICAL</a:t>
            </a:r>
            <a:r>
              <a:rPr dirty="0" sz="850" spc="5" b="1">
                <a:solidFill>
                  <a:srgbClr val="231F20"/>
                </a:solidFill>
                <a:latin typeface="TeXGyrePagella"/>
                <a:cs typeface="TeXGyrePagella"/>
              </a:rPr>
              <a:t> </a:t>
            </a:r>
            <a:r>
              <a:rPr dirty="0" sz="850" spc="10" b="1">
                <a:solidFill>
                  <a:srgbClr val="231F20"/>
                </a:solidFill>
                <a:latin typeface="TeXGyrePagella"/>
                <a:cs typeface="TeXGyrePagella"/>
              </a:rPr>
              <a:t>RESEARCH</a:t>
            </a:r>
            <a:endParaRPr sz="850">
              <a:latin typeface="TeXGyrePagella"/>
              <a:cs typeface="TeXGyrePagell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Admin</dc:creator>
  <dc:title>ICMR National Ethical Guidelines 1.cdr</dc:title>
  <dcterms:created xsi:type="dcterms:W3CDTF">2020-12-24T08:09:27Z</dcterms:created>
  <dcterms:modified xsi:type="dcterms:W3CDTF">2020-12-24T08:09:27Z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2019-10-24T00:00:00Z</vt:filetime>
  </property>
  <property fmtid="{D5CDD505-2E9C-101B-9397-08002B2CF9AE}" pid="3" name="Creator">
    <vt:lpwstr>CorelDRAW 2018</vt:lpwstr>
  </property>
  <property fmtid="{D5CDD505-2E9C-101B-9397-08002B2CF9AE}" pid="4" name="LastSaved">
    <vt:filetime>2020-12-24T00:00:00Z</vt:filetime>
  </property>
</Properties>
</file>